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Lst>
  <p:sldSz cy="10287000" cx="18288000"/>
  <p:notesSz cx="6858000" cy="9144000"/>
  <p:embeddedFontLst>
    <p:embeddedFont>
      <p:font typeface="Inter SemiBold"/>
      <p:regular r:id="rId57"/>
      <p:bold r:id="rId58"/>
      <p:italic r:id="rId59"/>
      <p:boldItalic r:id="rId60"/>
    </p:embeddedFont>
    <p:embeddedFont>
      <p:font typeface="Poppins"/>
      <p:bold r:id="rId61"/>
      <p:boldItalic r:id="rId62"/>
    </p:embeddedFont>
    <p:embeddedFont>
      <p:font typeface="Inter"/>
      <p:regular r:id="rId63"/>
      <p:bold r:id="rId64"/>
      <p:italic r:id="rId65"/>
      <p:boldItalic r:id="rId66"/>
    </p:embeddedFont>
    <p:embeddedFont>
      <p:font typeface="Courgette"/>
      <p:regular r:id="rId67"/>
    </p:embeddedFont>
    <p:embeddedFont>
      <p:font typeface="Book Antiqua"/>
      <p:regular r:id="rId68"/>
      <p:bold r:id="rId69"/>
      <p:italic r:id="rId70"/>
      <p:boldItalic r:id="rId71"/>
    </p:embeddedFont>
    <p:embeddedFont>
      <p:font typeface="Arial Black"/>
      <p:regular r:id="rId7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73" roundtripDataSignature="AMtx7mg3Y425BGPUULQZr+fSaSulmxEL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F7D1E82-95BC-4540-9650-930AB3F9FEBC}">
  <a:tblStyle styleId="{2F7D1E82-95BC-4540-9650-930AB3F9FEBC}"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customschemas.google.com/relationships/presentationmetadata" Target="metadata"/><Relationship Id="rId72" Type="http://schemas.openxmlformats.org/officeDocument/2006/relationships/font" Target="fonts/ArialBlack-regular.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71" Type="http://schemas.openxmlformats.org/officeDocument/2006/relationships/font" Target="fonts/BookAntiqua-boldItalic.fntdata"/><Relationship Id="rId70" Type="http://schemas.openxmlformats.org/officeDocument/2006/relationships/font" Target="fonts/BookAntiqua-italic.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Poppins-boldItalic.fntdata"/><Relationship Id="rId61" Type="http://schemas.openxmlformats.org/officeDocument/2006/relationships/font" Target="fonts/Poppins-bold.fntdata"/><Relationship Id="rId20" Type="http://schemas.openxmlformats.org/officeDocument/2006/relationships/slide" Target="slides/slide14.xml"/><Relationship Id="rId64" Type="http://schemas.openxmlformats.org/officeDocument/2006/relationships/font" Target="fonts/Inter-bold.fntdata"/><Relationship Id="rId63" Type="http://schemas.openxmlformats.org/officeDocument/2006/relationships/font" Target="fonts/Inter-regular.fntdata"/><Relationship Id="rId22" Type="http://schemas.openxmlformats.org/officeDocument/2006/relationships/slide" Target="slides/slide16.xml"/><Relationship Id="rId66" Type="http://schemas.openxmlformats.org/officeDocument/2006/relationships/font" Target="fonts/Inter-boldItalic.fntdata"/><Relationship Id="rId21" Type="http://schemas.openxmlformats.org/officeDocument/2006/relationships/slide" Target="slides/slide15.xml"/><Relationship Id="rId65" Type="http://schemas.openxmlformats.org/officeDocument/2006/relationships/font" Target="fonts/Inter-italic.fntdata"/><Relationship Id="rId24" Type="http://schemas.openxmlformats.org/officeDocument/2006/relationships/slide" Target="slides/slide18.xml"/><Relationship Id="rId68" Type="http://schemas.openxmlformats.org/officeDocument/2006/relationships/font" Target="fonts/BookAntiqua-regular.fntdata"/><Relationship Id="rId23" Type="http://schemas.openxmlformats.org/officeDocument/2006/relationships/slide" Target="slides/slide17.xml"/><Relationship Id="rId67" Type="http://schemas.openxmlformats.org/officeDocument/2006/relationships/font" Target="fonts/Courgette-regular.fntdata"/><Relationship Id="rId60" Type="http://schemas.openxmlformats.org/officeDocument/2006/relationships/font" Target="fonts/InterSemiBold-boldItalic.fntdata"/><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BookAntiqua-bold.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font" Target="fonts/InterSemiBold-regular.fntdata"/><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font" Target="fonts/InterSemiBold-italic.fntdata"/><Relationship Id="rId14" Type="http://schemas.openxmlformats.org/officeDocument/2006/relationships/slide" Target="slides/slide8.xml"/><Relationship Id="rId58" Type="http://schemas.openxmlformats.org/officeDocument/2006/relationships/font" Target="fonts/InterSemiBold-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 name="Google Shape;8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24" name="Google Shape;12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5:notes"/>
          <p:cNvSpPr/>
          <p:nvPr>
            <p:ph idx="2" type="sldImg"/>
          </p:nvPr>
        </p:nvSpPr>
        <p:spPr>
          <a:xfrm>
            <a:off x="685800" y="428625"/>
            <a:ext cx="2057400" cy="11572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5:notes"/>
          <p:cNvSpPr txBox="1"/>
          <p:nvPr>
            <p:ph idx="1" type="body"/>
          </p:nvPr>
        </p:nvSpPr>
        <p:spPr>
          <a:xfrm>
            <a:off x="342900" y="1650002"/>
            <a:ext cx="2743200" cy="1350000"/>
          </a:xfrm>
          <a:prstGeom prst="rect">
            <a:avLst/>
          </a:prstGeom>
          <a:noFill/>
          <a:ln>
            <a:noFill/>
          </a:ln>
        </p:spPr>
        <p:txBody>
          <a:bodyPr anchorCtr="0" anchor="t" bIns="20950" lIns="41900" spcFirstLastPara="1" rIns="41900" wrap="square" tIns="20950">
            <a:noAutofit/>
          </a:bodyPr>
          <a:lstStyle/>
          <a:p>
            <a:pPr indent="0" lvl="0" marL="0" rtl="0" algn="l">
              <a:lnSpc>
                <a:spcPct val="100000"/>
              </a:lnSpc>
              <a:spcBef>
                <a:spcPts val="0"/>
              </a:spcBef>
              <a:spcAft>
                <a:spcPts val="0"/>
              </a:spcAft>
              <a:buClr>
                <a:schemeClr val="dk1"/>
              </a:buClr>
              <a:buSzPts val="1100"/>
              <a:buFont typeface="Calibri"/>
              <a:buNone/>
            </a:pPr>
            <a:r>
              <a:t/>
            </a:r>
            <a:endParaRPr sz="600"/>
          </a:p>
        </p:txBody>
      </p:sp>
      <p:sp>
        <p:nvSpPr>
          <p:cNvPr id="196" name="Google Shape;196;p5:notes"/>
          <p:cNvSpPr txBox="1"/>
          <p:nvPr>
            <p:ph idx="12" type="sldNum"/>
          </p:nvPr>
        </p:nvSpPr>
        <p:spPr>
          <a:xfrm>
            <a:off x="1942306" y="3256551"/>
            <a:ext cx="1485900" cy="171900"/>
          </a:xfrm>
          <a:prstGeom prst="rect">
            <a:avLst/>
          </a:prstGeom>
          <a:noFill/>
          <a:ln>
            <a:noFill/>
          </a:ln>
        </p:spPr>
        <p:txBody>
          <a:bodyPr anchorCtr="0" anchor="b" bIns="20950" lIns="41900" spcFirstLastPara="1" rIns="41900" wrap="square" tIns="20950">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en-US" sz="600" u="none" cap="none" strike="noStrike">
                <a:solidFill>
                  <a:srgbClr val="000000"/>
                </a:solidFill>
                <a:latin typeface="Arial"/>
                <a:ea typeface="Arial"/>
                <a:cs typeface="Arial"/>
                <a:sym typeface="Arial"/>
              </a:rPr>
              <a:t>‹#›</a:t>
            </a:fld>
            <a:endParaRPr b="0" i="0" sz="6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0" name="Google Shape;43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2" name="Google Shape;46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4" name="Google Shape;50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0" name="Google Shape;52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3" name="Google Shape;56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3" name="Google Shape;60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6" name="Google Shape;66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mohon diganti dengan ini </a:t>
            </a:r>
            <a:endParaRPr/>
          </a:p>
        </p:txBody>
      </p:sp>
      <p:sp>
        <p:nvSpPr>
          <p:cNvPr id="687" name="Google Shape;68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28:notes"/>
          <p:cNvSpPr/>
          <p:nvPr>
            <p:ph idx="2" type="sldImg"/>
          </p:nvPr>
        </p:nvSpPr>
        <p:spPr>
          <a:xfrm>
            <a:off x="685800" y="428625"/>
            <a:ext cx="2057400" cy="11572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p28:notes"/>
          <p:cNvSpPr txBox="1"/>
          <p:nvPr>
            <p:ph idx="1" type="body"/>
          </p:nvPr>
        </p:nvSpPr>
        <p:spPr>
          <a:xfrm>
            <a:off x="342900" y="1650002"/>
            <a:ext cx="2743200" cy="1350000"/>
          </a:xfrm>
          <a:prstGeom prst="rect">
            <a:avLst/>
          </a:prstGeom>
          <a:noFill/>
          <a:ln>
            <a:noFill/>
          </a:ln>
        </p:spPr>
        <p:txBody>
          <a:bodyPr anchorCtr="0" anchor="t" bIns="20950" lIns="41900" spcFirstLastPara="1" rIns="41900" wrap="square" tIns="20950">
            <a:noAutofit/>
          </a:bodyPr>
          <a:lstStyle/>
          <a:p>
            <a:pPr indent="0" lvl="0" marL="0" rtl="0" algn="l">
              <a:lnSpc>
                <a:spcPct val="100000"/>
              </a:lnSpc>
              <a:spcBef>
                <a:spcPts val="0"/>
              </a:spcBef>
              <a:spcAft>
                <a:spcPts val="0"/>
              </a:spcAft>
              <a:buClr>
                <a:schemeClr val="dk1"/>
              </a:buClr>
              <a:buSzPts val="1100"/>
              <a:buFont typeface="Calibri"/>
              <a:buNone/>
            </a:pPr>
            <a:r>
              <a:t/>
            </a:r>
            <a:endParaRPr sz="600"/>
          </a:p>
        </p:txBody>
      </p:sp>
      <p:sp>
        <p:nvSpPr>
          <p:cNvPr id="709" name="Google Shape;709;p28:notes"/>
          <p:cNvSpPr txBox="1"/>
          <p:nvPr>
            <p:ph idx="12" type="sldNum"/>
          </p:nvPr>
        </p:nvSpPr>
        <p:spPr>
          <a:xfrm>
            <a:off x="1942306" y="3256551"/>
            <a:ext cx="1485900" cy="171900"/>
          </a:xfrm>
          <a:prstGeom prst="rect">
            <a:avLst/>
          </a:prstGeom>
          <a:noFill/>
          <a:ln>
            <a:noFill/>
          </a:ln>
        </p:spPr>
        <p:txBody>
          <a:bodyPr anchorCtr="0" anchor="b" bIns="20950" lIns="41900" spcFirstLastPara="1" rIns="41900" wrap="square" tIns="20950">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en-US" sz="600" u="none" cap="none" strike="noStrike">
                <a:solidFill>
                  <a:srgbClr val="000000"/>
                </a:solidFill>
                <a:latin typeface="Arial"/>
                <a:ea typeface="Arial"/>
                <a:cs typeface="Arial"/>
                <a:sym typeface="Arial"/>
              </a:rPr>
              <a:t>‹#›</a:t>
            </a:fld>
            <a:endParaRPr b="0" i="0" sz="6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8" name="Google Shape;718;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740" name="Google Shape;740;p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0" name="Google Shape;79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5" name="Google Shape;80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Tambahkan 8 dimensi lulusan</a:t>
            </a:r>
            <a:endParaRPr/>
          </a:p>
          <a:p>
            <a:pPr indent="0" lvl="0" marL="0" rtl="0" algn="l">
              <a:spcBef>
                <a:spcPts val="0"/>
              </a:spcBef>
              <a:spcAft>
                <a:spcPts val="0"/>
              </a:spcAft>
              <a:buNone/>
            </a:pPr>
            <a:r>
              <a:t/>
            </a:r>
            <a:endParaRPr/>
          </a:p>
        </p:txBody>
      </p:sp>
      <p:sp>
        <p:nvSpPr>
          <p:cNvPr id="820" name="Google Shape;82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p35:notes"/>
          <p:cNvSpPr/>
          <p:nvPr>
            <p:ph idx="2" type="sldImg"/>
          </p:nvPr>
        </p:nvSpPr>
        <p:spPr>
          <a:xfrm>
            <a:off x="685800" y="428625"/>
            <a:ext cx="2057400" cy="11572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5" name="Google Shape;835;p35:notes"/>
          <p:cNvSpPr txBox="1"/>
          <p:nvPr>
            <p:ph idx="1" type="body"/>
          </p:nvPr>
        </p:nvSpPr>
        <p:spPr>
          <a:xfrm>
            <a:off x="342900" y="1650002"/>
            <a:ext cx="2743200" cy="1350000"/>
          </a:xfrm>
          <a:prstGeom prst="rect">
            <a:avLst/>
          </a:prstGeom>
          <a:noFill/>
          <a:ln>
            <a:noFill/>
          </a:ln>
        </p:spPr>
        <p:txBody>
          <a:bodyPr anchorCtr="0" anchor="t" bIns="20950" lIns="41900" spcFirstLastPara="1" rIns="41900" wrap="square" tIns="20950">
            <a:noAutofit/>
          </a:bodyPr>
          <a:lstStyle/>
          <a:p>
            <a:pPr indent="0" lvl="0" marL="0" rtl="0" algn="l">
              <a:lnSpc>
                <a:spcPct val="100000"/>
              </a:lnSpc>
              <a:spcBef>
                <a:spcPts val="0"/>
              </a:spcBef>
              <a:spcAft>
                <a:spcPts val="0"/>
              </a:spcAft>
              <a:buClr>
                <a:schemeClr val="dk1"/>
              </a:buClr>
              <a:buSzPts val="1100"/>
              <a:buFont typeface="Calibri"/>
              <a:buNone/>
            </a:pPr>
            <a:r>
              <a:t/>
            </a:r>
            <a:endParaRPr sz="600"/>
          </a:p>
        </p:txBody>
      </p:sp>
      <p:sp>
        <p:nvSpPr>
          <p:cNvPr id="836" name="Google Shape;836;p35:notes"/>
          <p:cNvSpPr txBox="1"/>
          <p:nvPr>
            <p:ph idx="12" type="sldNum"/>
          </p:nvPr>
        </p:nvSpPr>
        <p:spPr>
          <a:xfrm>
            <a:off x="1942306" y="3256551"/>
            <a:ext cx="1485900" cy="171900"/>
          </a:xfrm>
          <a:prstGeom prst="rect">
            <a:avLst/>
          </a:prstGeom>
          <a:noFill/>
          <a:ln>
            <a:noFill/>
          </a:ln>
        </p:spPr>
        <p:txBody>
          <a:bodyPr anchorCtr="0" anchor="b" bIns="20950" lIns="41900" spcFirstLastPara="1" rIns="41900" wrap="square" tIns="20950">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en-US" sz="600" u="none" cap="none" strike="noStrike">
                <a:solidFill>
                  <a:srgbClr val="000000"/>
                </a:solidFill>
                <a:latin typeface="Arial"/>
                <a:ea typeface="Arial"/>
                <a:cs typeface="Arial"/>
                <a:sym typeface="Arial"/>
              </a:rPr>
              <a:t>‹#›</a:t>
            </a:fld>
            <a:endParaRPr b="0" i="0" sz="6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845" name="Google Shape;845;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1" name="Google Shape;891;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2" name="Google Shape;91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7" name="Google Shape;947;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8" name="Google Shape;968;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p41:notes"/>
          <p:cNvSpPr/>
          <p:nvPr>
            <p:ph idx="2" type="sldImg"/>
          </p:nvPr>
        </p:nvSpPr>
        <p:spPr>
          <a:xfrm>
            <a:off x="685800" y="428625"/>
            <a:ext cx="2057400" cy="11572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9" name="Google Shape;989;p41:notes"/>
          <p:cNvSpPr txBox="1"/>
          <p:nvPr>
            <p:ph idx="1" type="body"/>
          </p:nvPr>
        </p:nvSpPr>
        <p:spPr>
          <a:xfrm>
            <a:off x="342900" y="1650002"/>
            <a:ext cx="2743200" cy="1350000"/>
          </a:xfrm>
          <a:prstGeom prst="rect">
            <a:avLst/>
          </a:prstGeom>
          <a:noFill/>
          <a:ln>
            <a:noFill/>
          </a:ln>
        </p:spPr>
        <p:txBody>
          <a:bodyPr anchorCtr="0" anchor="t" bIns="20950" lIns="41900" spcFirstLastPara="1" rIns="41900" wrap="square" tIns="20950">
            <a:noAutofit/>
          </a:bodyPr>
          <a:lstStyle/>
          <a:p>
            <a:pPr indent="0" lvl="0" marL="0" rtl="0" algn="l">
              <a:lnSpc>
                <a:spcPct val="100000"/>
              </a:lnSpc>
              <a:spcBef>
                <a:spcPts val="0"/>
              </a:spcBef>
              <a:spcAft>
                <a:spcPts val="0"/>
              </a:spcAft>
              <a:buClr>
                <a:schemeClr val="dk1"/>
              </a:buClr>
              <a:buSzPts val="1100"/>
              <a:buFont typeface="Calibri"/>
              <a:buNone/>
            </a:pPr>
            <a:r>
              <a:t/>
            </a:r>
            <a:endParaRPr sz="600"/>
          </a:p>
        </p:txBody>
      </p:sp>
      <p:sp>
        <p:nvSpPr>
          <p:cNvPr id="990" name="Google Shape;990;p41:notes"/>
          <p:cNvSpPr txBox="1"/>
          <p:nvPr>
            <p:ph idx="12" type="sldNum"/>
          </p:nvPr>
        </p:nvSpPr>
        <p:spPr>
          <a:xfrm>
            <a:off x="1942306" y="3256551"/>
            <a:ext cx="1485900" cy="171900"/>
          </a:xfrm>
          <a:prstGeom prst="rect">
            <a:avLst/>
          </a:prstGeom>
          <a:noFill/>
          <a:ln>
            <a:noFill/>
          </a:ln>
        </p:spPr>
        <p:txBody>
          <a:bodyPr anchorCtr="0" anchor="b" bIns="20950" lIns="41900" spcFirstLastPara="1" rIns="41900" wrap="square" tIns="20950">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en-US" sz="600" u="none" cap="none" strike="noStrike">
                <a:solidFill>
                  <a:srgbClr val="000000"/>
                </a:solidFill>
                <a:latin typeface="Arial"/>
                <a:ea typeface="Arial"/>
                <a:cs typeface="Arial"/>
                <a:sym typeface="Arial"/>
              </a:rPr>
              <a:t>‹#›</a:t>
            </a:fld>
            <a:endParaRPr b="0" i="0" sz="600" u="none" cap="none" strike="noStrike">
              <a:solidFill>
                <a:srgbClr val="000000"/>
              </a:solidFill>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p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999" name="Google Shape;999;p4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6" name="Google Shape;1036;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6" name="Google Shape;1056;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7" name="Google Shape;107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p46:notes"/>
          <p:cNvSpPr/>
          <p:nvPr>
            <p:ph idx="2" type="sldImg"/>
          </p:nvPr>
        </p:nvSpPr>
        <p:spPr>
          <a:xfrm>
            <a:off x="685800" y="428625"/>
            <a:ext cx="2057400" cy="11572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98" name="Google Shape;1098;p46:notes"/>
          <p:cNvSpPr txBox="1"/>
          <p:nvPr>
            <p:ph idx="1" type="body"/>
          </p:nvPr>
        </p:nvSpPr>
        <p:spPr>
          <a:xfrm>
            <a:off x="342900" y="1650002"/>
            <a:ext cx="2743200" cy="1350000"/>
          </a:xfrm>
          <a:prstGeom prst="rect">
            <a:avLst/>
          </a:prstGeom>
          <a:noFill/>
          <a:ln>
            <a:noFill/>
          </a:ln>
        </p:spPr>
        <p:txBody>
          <a:bodyPr anchorCtr="0" anchor="t" bIns="20950" lIns="41900" spcFirstLastPara="1" rIns="41900" wrap="square" tIns="20950">
            <a:noAutofit/>
          </a:bodyPr>
          <a:lstStyle/>
          <a:p>
            <a:pPr indent="0" lvl="0" marL="0" rtl="0" algn="l">
              <a:lnSpc>
                <a:spcPct val="100000"/>
              </a:lnSpc>
              <a:spcBef>
                <a:spcPts val="0"/>
              </a:spcBef>
              <a:spcAft>
                <a:spcPts val="0"/>
              </a:spcAft>
              <a:buClr>
                <a:schemeClr val="dk1"/>
              </a:buClr>
              <a:buSzPts val="1100"/>
              <a:buFont typeface="Calibri"/>
              <a:buNone/>
            </a:pPr>
            <a:r>
              <a:t/>
            </a:r>
            <a:endParaRPr sz="600"/>
          </a:p>
        </p:txBody>
      </p:sp>
      <p:sp>
        <p:nvSpPr>
          <p:cNvPr id="1099" name="Google Shape;1099;p46:notes"/>
          <p:cNvSpPr txBox="1"/>
          <p:nvPr>
            <p:ph idx="12" type="sldNum"/>
          </p:nvPr>
        </p:nvSpPr>
        <p:spPr>
          <a:xfrm>
            <a:off x="1942306" y="3256551"/>
            <a:ext cx="1485900" cy="171900"/>
          </a:xfrm>
          <a:prstGeom prst="rect">
            <a:avLst/>
          </a:prstGeom>
          <a:noFill/>
          <a:ln>
            <a:noFill/>
          </a:ln>
        </p:spPr>
        <p:txBody>
          <a:bodyPr anchorCtr="0" anchor="b" bIns="20950" lIns="41900" spcFirstLastPara="1" rIns="41900" wrap="square" tIns="20950">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en-US" sz="600" u="none" cap="none" strike="noStrike">
                <a:solidFill>
                  <a:srgbClr val="000000"/>
                </a:solidFill>
                <a:latin typeface="Arial"/>
                <a:ea typeface="Arial"/>
                <a:cs typeface="Arial"/>
                <a:sym typeface="Arial"/>
              </a:rPr>
              <a:t>‹#›</a:t>
            </a:fld>
            <a:endParaRPr b="0" i="0" sz="600" u="none" cap="none" strike="noStrike">
              <a:solidFill>
                <a:srgbClr val="000000"/>
              </a:solidFill>
              <a:latin typeface="Arial"/>
              <a:ea typeface="Arial"/>
              <a:cs typeface="Arial"/>
              <a:sym typeface="Aria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8" name="Google Shape;110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5" name="Shape 1125"/>
        <p:cNvGrpSpPr/>
        <p:nvPr/>
      </p:nvGrpSpPr>
      <p:grpSpPr>
        <a:xfrm>
          <a:off x="0" y="0"/>
          <a:ext cx="0" cy="0"/>
          <a:chOff x="0" y="0"/>
          <a:chExt cx="0" cy="0"/>
        </a:xfrm>
      </p:grpSpPr>
      <p:sp>
        <p:nvSpPr>
          <p:cNvPr id="1126" name="Google Shape;1126;p48:notes"/>
          <p:cNvSpPr/>
          <p:nvPr>
            <p:ph idx="2" type="sldImg"/>
          </p:nvPr>
        </p:nvSpPr>
        <p:spPr>
          <a:xfrm>
            <a:off x="685800" y="428625"/>
            <a:ext cx="2057400" cy="115728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7" name="Google Shape;1127;p48:notes"/>
          <p:cNvSpPr txBox="1"/>
          <p:nvPr>
            <p:ph idx="1" type="body"/>
          </p:nvPr>
        </p:nvSpPr>
        <p:spPr>
          <a:xfrm>
            <a:off x="342900" y="1650002"/>
            <a:ext cx="2743200" cy="1350000"/>
          </a:xfrm>
          <a:prstGeom prst="rect">
            <a:avLst/>
          </a:prstGeom>
          <a:noFill/>
          <a:ln>
            <a:noFill/>
          </a:ln>
        </p:spPr>
        <p:txBody>
          <a:bodyPr anchorCtr="0" anchor="t" bIns="20950" lIns="41900" spcFirstLastPara="1" rIns="41900" wrap="square" tIns="20950">
            <a:noAutofit/>
          </a:bodyPr>
          <a:lstStyle/>
          <a:p>
            <a:pPr indent="0" lvl="0" marL="0" rtl="0" algn="l">
              <a:lnSpc>
                <a:spcPct val="100000"/>
              </a:lnSpc>
              <a:spcBef>
                <a:spcPts val="0"/>
              </a:spcBef>
              <a:spcAft>
                <a:spcPts val="0"/>
              </a:spcAft>
              <a:buClr>
                <a:schemeClr val="dk1"/>
              </a:buClr>
              <a:buSzPts val="1100"/>
              <a:buFont typeface="Calibri"/>
              <a:buNone/>
            </a:pPr>
            <a:r>
              <a:t/>
            </a:r>
            <a:endParaRPr sz="600"/>
          </a:p>
        </p:txBody>
      </p:sp>
      <p:sp>
        <p:nvSpPr>
          <p:cNvPr id="1128" name="Google Shape;1128;p48:notes"/>
          <p:cNvSpPr txBox="1"/>
          <p:nvPr>
            <p:ph idx="12" type="sldNum"/>
          </p:nvPr>
        </p:nvSpPr>
        <p:spPr>
          <a:xfrm>
            <a:off x="1942306" y="3256551"/>
            <a:ext cx="1485900" cy="171900"/>
          </a:xfrm>
          <a:prstGeom prst="rect">
            <a:avLst/>
          </a:prstGeom>
          <a:noFill/>
          <a:ln>
            <a:noFill/>
          </a:ln>
        </p:spPr>
        <p:txBody>
          <a:bodyPr anchorCtr="0" anchor="b" bIns="20950" lIns="41900" spcFirstLastPara="1" rIns="41900" wrap="square" tIns="20950">
            <a:noAutofit/>
          </a:bodyPr>
          <a:lstStyle/>
          <a:p>
            <a:pPr indent="0" lvl="0" marL="0" marR="0" rtl="0" algn="r">
              <a:lnSpc>
                <a:spcPct val="100000"/>
              </a:lnSpc>
              <a:spcBef>
                <a:spcPts val="0"/>
              </a:spcBef>
              <a:spcAft>
                <a:spcPts val="0"/>
              </a:spcAft>
              <a:buClr>
                <a:srgbClr val="000000"/>
              </a:buClr>
              <a:buSzPts val="600"/>
              <a:buFont typeface="Arial"/>
              <a:buNone/>
            </a:pPr>
            <a:fld id="{00000000-1234-1234-1234-123412341234}" type="slidenum">
              <a:rPr b="0" i="0" lang="en-US" sz="600" u="none" cap="none" strike="noStrike">
                <a:solidFill>
                  <a:srgbClr val="000000"/>
                </a:solidFill>
                <a:latin typeface="Arial"/>
                <a:ea typeface="Arial"/>
                <a:cs typeface="Arial"/>
                <a:sym typeface="Arial"/>
              </a:rPr>
              <a:t>‹#›</a:t>
            </a:fld>
            <a:endParaRPr b="0" i="0" sz="600" u="none" cap="none" strike="noStrike">
              <a:solidFill>
                <a:srgbClr val="000000"/>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5" name="Shape 1135"/>
        <p:cNvGrpSpPr/>
        <p:nvPr/>
      </p:nvGrpSpPr>
      <p:grpSpPr>
        <a:xfrm>
          <a:off x="0" y="0"/>
          <a:ext cx="0" cy="0"/>
          <a:chOff x="0" y="0"/>
          <a:chExt cx="0" cy="0"/>
        </a:xfrm>
      </p:grpSpPr>
      <p:sp>
        <p:nvSpPr>
          <p:cNvPr id="1136" name="Google Shape;1136;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37" name="Google Shape;1137;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6" name="Google Shape;1156;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5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5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5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9" name="Shape 19"/>
        <p:cNvGrpSpPr/>
        <p:nvPr/>
      </p:nvGrpSpPr>
      <p:grpSpPr>
        <a:xfrm>
          <a:off x="0" y="0"/>
          <a:ext cx="0" cy="0"/>
          <a:chOff x="0" y="0"/>
          <a:chExt cx="0" cy="0"/>
        </a:xfrm>
      </p:grpSpPr>
      <p:sp>
        <p:nvSpPr>
          <p:cNvPr id="20" name="Google Shape;20;p53"/>
          <p:cNvSpPr txBox="1"/>
          <p:nvPr>
            <p:ph idx="12" type="sldNum"/>
          </p:nvPr>
        </p:nvSpPr>
        <p:spPr>
          <a:xfrm>
            <a:off x="17113568" y="9499702"/>
            <a:ext cx="1097400" cy="787500"/>
          </a:xfrm>
          <a:prstGeom prst="rect">
            <a:avLst/>
          </a:prstGeom>
          <a:noFill/>
          <a:ln>
            <a:noFill/>
          </a:ln>
        </p:spPr>
        <p:txBody>
          <a:bodyPr anchorCtr="0" anchor="t" bIns="182850" lIns="182850" spcFirstLastPara="1" rIns="182850" wrap="square" tIns="182850">
            <a:normAutofit/>
          </a:bodyPr>
          <a:lstStyle>
            <a:lvl1pPr indent="0" lvl="0"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2000"/>
              <a:buFont typeface="Arial"/>
              <a:buNone/>
              <a:defRPr b="0" i="0" sz="2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5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4" name="Google Shape;24;p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5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0" name="Google Shape;30;p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5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6" name="Google Shape;36;p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2" name="Google Shape;42;p5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3" name="Google Shape;43;p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5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5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5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51" name="Google Shape;51;p5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2" name="Google Shape;52;p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5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0" name="Shape 60"/>
        <p:cNvGrpSpPr/>
        <p:nvPr/>
      </p:nvGrpSpPr>
      <p:grpSpPr>
        <a:xfrm>
          <a:off x="0" y="0"/>
          <a:ext cx="0" cy="0"/>
          <a:chOff x="0" y="0"/>
          <a:chExt cx="0" cy="0"/>
        </a:xfrm>
      </p:grpSpPr>
      <p:sp>
        <p:nvSpPr>
          <p:cNvPr id="61" name="Google Shape;61;p6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6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3" name="Google Shape;63;p6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4" name="Google Shape;64;p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7" name="Shape 67"/>
        <p:cNvGrpSpPr/>
        <p:nvPr/>
      </p:nvGrpSpPr>
      <p:grpSpPr>
        <a:xfrm>
          <a:off x="0" y="0"/>
          <a:ext cx="0" cy="0"/>
          <a:chOff x="0" y="0"/>
          <a:chExt cx="0" cy="0"/>
        </a:xfrm>
      </p:grpSpPr>
      <p:sp>
        <p:nvSpPr>
          <p:cNvPr id="68" name="Google Shape;68;p6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61"/>
          <p:cNvSpPr/>
          <p:nvPr>
            <p:ph idx="2" type="pic"/>
          </p:nvPr>
        </p:nvSpPr>
        <p:spPr>
          <a:xfrm>
            <a:off x="1792288" y="612775"/>
            <a:ext cx="5486400" cy="4114800"/>
          </a:xfrm>
          <a:prstGeom prst="rect">
            <a:avLst/>
          </a:prstGeom>
          <a:noFill/>
          <a:ln>
            <a:noFill/>
          </a:ln>
        </p:spPr>
      </p:sp>
      <p:sp>
        <p:nvSpPr>
          <p:cNvPr id="70" name="Google Shape;70;p6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71" name="Google Shape;71;p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6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6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6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6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3" name="Google Shape;83;p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5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10.png"/><Relationship Id="rId13" Type="http://schemas.openxmlformats.org/officeDocument/2006/relationships/image" Target="../media/image20.png"/><Relationship Id="rId12"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6.jpg"/><Relationship Id="rId4" Type="http://schemas.openxmlformats.org/officeDocument/2006/relationships/image" Target="../media/image25.png"/><Relationship Id="rId9" Type="http://schemas.openxmlformats.org/officeDocument/2006/relationships/image" Target="../media/image12.png"/><Relationship Id="rId15" Type="http://schemas.openxmlformats.org/officeDocument/2006/relationships/image" Target="../media/image7.png"/><Relationship Id="rId14" Type="http://schemas.openxmlformats.org/officeDocument/2006/relationships/image" Target="../media/image6.png"/><Relationship Id="rId5" Type="http://schemas.openxmlformats.org/officeDocument/2006/relationships/image" Target="../media/image22.png"/><Relationship Id="rId6" Type="http://schemas.openxmlformats.org/officeDocument/2006/relationships/image" Target="../media/image19.png"/><Relationship Id="rId7" Type="http://schemas.openxmlformats.org/officeDocument/2006/relationships/image" Target="../media/image3.png"/><Relationship Id="rId8"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0.png"/><Relationship Id="rId13" Type="http://schemas.openxmlformats.org/officeDocument/2006/relationships/image" Target="../media/image33.png"/><Relationship Id="rId12"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6.jpg"/><Relationship Id="rId4" Type="http://schemas.openxmlformats.org/officeDocument/2006/relationships/image" Target="../media/image4.png"/><Relationship Id="rId9" Type="http://schemas.openxmlformats.org/officeDocument/2006/relationships/image" Target="../media/image8.png"/><Relationship Id="rId15" Type="http://schemas.openxmlformats.org/officeDocument/2006/relationships/image" Target="../media/image32.png"/><Relationship Id="rId14" Type="http://schemas.openxmlformats.org/officeDocument/2006/relationships/image" Target="../media/image28.png"/><Relationship Id="rId17" Type="http://schemas.openxmlformats.org/officeDocument/2006/relationships/image" Target="../media/image10.png"/><Relationship Id="rId16" Type="http://schemas.openxmlformats.org/officeDocument/2006/relationships/image" Target="../media/image30.png"/><Relationship Id="rId5" Type="http://schemas.openxmlformats.org/officeDocument/2006/relationships/image" Target="../media/image9.png"/><Relationship Id="rId6" Type="http://schemas.openxmlformats.org/officeDocument/2006/relationships/image" Target="../media/image25.png"/><Relationship Id="rId18" Type="http://schemas.openxmlformats.org/officeDocument/2006/relationships/image" Target="../media/image37.jpg"/><Relationship Id="rId7" Type="http://schemas.openxmlformats.org/officeDocument/2006/relationships/image" Target="../media/image13.png"/><Relationship Id="rId8" Type="http://schemas.openxmlformats.org/officeDocument/2006/relationships/image" Target="../media/image17.png"/></Relationships>
</file>

<file path=ppt/slides/_rels/slide4.xml.rels><?xml version="1.0" encoding="UTF-8" standalone="yes"?><Relationships xmlns="http://schemas.openxmlformats.org/package/2006/relationships"><Relationship Id="rId11" Type="http://schemas.openxmlformats.org/officeDocument/2006/relationships/image" Target="../media/image34.png"/><Relationship Id="rId10"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3.jpg"/><Relationship Id="rId4" Type="http://schemas.openxmlformats.org/officeDocument/2006/relationships/image" Target="../media/image25.png"/><Relationship Id="rId9" Type="http://schemas.openxmlformats.org/officeDocument/2006/relationships/image" Target="../media/image20.png"/><Relationship Id="rId5" Type="http://schemas.openxmlformats.org/officeDocument/2006/relationships/image" Target="../media/image9.png"/><Relationship Id="rId6" Type="http://schemas.openxmlformats.org/officeDocument/2006/relationships/image" Target="../media/image13.png"/><Relationship Id="rId7" Type="http://schemas.openxmlformats.org/officeDocument/2006/relationships/image" Target="../media/image23.png"/><Relationship Id="rId8"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1.png"/></Relationships>
</file>

<file path=ppt/slides/_rels/slide6.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7.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48.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35.jp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9.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47.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0.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40.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36.jp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1.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2.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3.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66.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39.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4.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9.png"/><Relationship Id="rId9" Type="http://schemas.openxmlformats.org/officeDocument/2006/relationships/image" Target="../media/image8.png"/><Relationship Id="rId5" Type="http://schemas.openxmlformats.org/officeDocument/2006/relationships/image" Target="../media/image25.png"/><Relationship Id="rId6" Type="http://schemas.openxmlformats.org/officeDocument/2006/relationships/image" Target="../media/image13.png"/><Relationship Id="rId7" Type="http://schemas.openxmlformats.org/officeDocument/2006/relationships/image" Target="../media/image17.png"/><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6.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65.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7.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42.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8.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19.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56.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0.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59.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61.jp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1.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70.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2.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3.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83.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4.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55.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5.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62.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6.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50.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7.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63.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80.jp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1.png"/></Relationships>
</file>

<file path=ppt/slides/_rels/slide29.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57.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30.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29.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26.jpg"/><Relationship Id="rId4" Type="http://schemas.openxmlformats.org/officeDocument/2006/relationships/image" Target="../media/image4.png"/><Relationship Id="rId9" Type="http://schemas.openxmlformats.org/officeDocument/2006/relationships/image" Target="../media/image10.png"/><Relationship Id="rId15" Type="http://schemas.openxmlformats.org/officeDocument/2006/relationships/hyperlink" Target="about:blank" TargetMode="External"/><Relationship Id="rId14" Type="http://schemas.openxmlformats.org/officeDocument/2006/relationships/image" Target="../media/image51.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46.png"/><Relationship Id="rId8" Type="http://schemas.openxmlformats.org/officeDocument/2006/relationships/image" Target="../media/image12.png"/></Relationships>
</file>

<file path=ppt/slides/_rels/slide31.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3.jpg"/><Relationship Id="rId4" Type="http://schemas.openxmlformats.org/officeDocument/2006/relationships/image" Target="../media/image9.png"/><Relationship Id="rId9" Type="http://schemas.openxmlformats.org/officeDocument/2006/relationships/image" Target="../media/image8.png"/><Relationship Id="rId5" Type="http://schemas.openxmlformats.org/officeDocument/2006/relationships/image" Target="../media/image25.png"/><Relationship Id="rId6" Type="http://schemas.openxmlformats.org/officeDocument/2006/relationships/image" Target="../media/image46.png"/><Relationship Id="rId7" Type="http://schemas.openxmlformats.org/officeDocument/2006/relationships/image" Target="../media/image49.png"/><Relationship Id="rId8" Type="http://schemas.openxmlformats.org/officeDocument/2006/relationships/image" Target="../media/image10.png"/></Relationships>
</file>

<file path=ppt/slides/_rels/slide32.xml.rels><?xml version="1.0" encoding="UTF-8" standalone="yes"?><Relationships xmlns="http://schemas.openxmlformats.org/package/2006/relationships"><Relationship Id="rId10"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media/image20.png"/><Relationship Id="rId5" Type="http://schemas.openxmlformats.org/officeDocument/2006/relationships/image" Target="../media/image46.png"/><Relationship Id="rId6" Type="http://schemas.openxmlformats.org/officeDocument/2006/relationships/image" Target="../media/image49.png"/><Relationship Id="rId7" Type="http://schemas.openxmlformats.org/officeDocument/2006/relationships/image" Target="../media/image10.png"/><Relationship Id="rId8" Type="http://schemas.openxmlformats.org/officeDocument/2006/relationships/image" Target="../media/image8.png"/></Relationships>
</file>

<file path=ppt/slides/_rels/slide33.xml.rels><?xml version="1.0" encoding="UTF-8" standalone="yes"?><Relationships xmlns="http://schemas.openxmlformats.org/package/2006/relationships"><Relationship Id="rId10"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media/image20.png"/><Relationship Id="rId5" Type="http://schemas.openxmlformats.org/officeDocument/2006/relationships/image" Target="../media/image46.png"/><Relationship Id="rId6" Type="http://schemas.openxmlformats.org/officeDocument/2006/relationships/image" Target="../media/image49.png"/><Relationship Id="rId7" Type="http://schemas.openxmlformats.org/officeDocument/2006/relationships/image" Target="../media/image10.png"/><Relationship Id="rId8" Type="http://schemas.openxmlformats.org/officeDocument/2006/relationships/image" Target="../media/image8.png"/></Relationships>
</file>

<file path=ppt/slides/_rels/slide34.xml.rels><?xml version="1.0" encoding="UTF-8" standalone="yes"?><Relationships xmlns="http://schemas.openxmlformats.org/package/2006/relationships"><Relationship Id="rId10"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9.png"/><Relationship Id="rId4" Type="http://schemas.openxmlformats.org/officeDocument/2006/relationships/image" Target="../media/image25.png"/><Relationship Id="rId9" Type="http://schemas.openxmlformats.org/officeDocument/2006/relationships/image" Target="../media/image20.png"/><Relationship Id="rId5" Type="http://schemas.openxmlformats.org/officeDocument/2006/relationships/image" Target="../media/image46.png"/><Relationship Id="rId6" Type="http://schemas.openxmlformats.org/officeDocument/2006/relationships/image" Target="../media/image49.png"/><Relationship Id="rId7" Type="http://schemas.openxmlformats.org/officeDocument/2006/relationships/image" Target="../media/image10.png"/><Relationship Id="rId8" Type="http://schemas.openxmlformats.org/officeDocument/2006/relationships/image" Target="../media/image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1.png"/></Relationships>
</file>

<file path=ppt/slides/_rels/slide36.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29.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6.jpg"/><Relationship Id="rId4" Type="http://schemas.openxmlformats.org/officeDocument/2006/relationships/image" Target="../media/image4.png"/><Relationship Id="rId9" Type="http://schemas.openxmlformats.org/officeDocument/2006/relationships/image" Target="../media/image10.png"/><Relationship Id="rId15" Type="http://schemas.openxmlformats.org/officeDocument/2006/relationships/image" Target="../media/image79.png"/><Relationship Id="rId14" Type="http://schemas.openxmlformats.org/officeDocument/2006/relationships/image" Target="../media/image58.png"/><Relationship Id="rId17" Type="http://schemas.openxmlformats.org/officeDocument/2006/relationships/image" Target="../media/image72.png"/><Relationship Id="rId16" Type="http://schemas.openxmlformats.org/officeDocument/2006/relationships/image" Target="../media/image69.png"/><Relationship Id="rId5" Type="http://schemas.openxmlformats.org/officeDocument/2006/relationships/image" Target="../media/image17.png"/><Relationship Id="rId6" Type="http://schemas.openxmlformats.org/officeDocument/2006/relationships/image" Target="../media/image9.png"/><Relationship Id="rId18" Type="http://schemas.openxmlformats.org/officeDocument/2006/relationships/image" Target="../media/image84.png"/><Relationship Id="rId7" Type="http://schemas.openxmlformats.org/officeDocument/2006/relationships/image" Target="../media/image46.png"/><Relationship Id="rId8" Type="http://schemas.openxmlformats.org/officeDocument/2006/relationships/image" Target="../media/image12.png"/></Relationships>
</file>

<file path=ppt/slides/_rels/slide37.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82.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38.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46.png"/><Relationship Id="rId8" Type="http://schemas.openxmlformats.org/officeDocument/2006/relationships/image" Target="../media/image12.png"/></Relationships>
</file>

<file path=ppt/slides/_rels/slide39.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77.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46.png"/><Relationship Id="rId8" Type="http://schemas.openxmlformats.org/officeDocument/2006/relationships/image" Target="../media/image12.png"/></Relationships>
</file>

<file path=ppt/slides/_rels/slide40.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73.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46.png"/><Relationship Id="rId8" Type="http://schemas.openxmlformats.org/officeDocument/2006/relationships/image" Target="../media/image1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42.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29.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26.jpg"/><Relationship Id="rId4" Type="http://schemas.openxmlformats.org/officeDocument/2006/relationships/image" Target="../media/image4.png"/><Relationship Id="rId9" Type="http://schemas.openxmlformats.org/officeDocument/2006/relationships/image" Target="../media/image10.png"/><Relationship Id="rId15" Type="http://schemas.openxmlformats.org/officeDocument/2006/relationships/image" Target="../media/image68.png"/><Relationship Id="rId14" Type="http://schemas.openxmlformats.org/officeDocument/2006/relationships/image" Target="../media/image74.png"/><Relationship Id="rId5" Type="http://schemas.openxmlformats.org/officeDocument/2006/relationships/image" Target="../media/image17.png"/><Relationship Id="rId6" Type="http://schemas.openxmlformats.org/officeDocument/2006/relationships/image" Target="../media/image9.png"/><Relationship Id="rId7" Type="http://schemas.openxmlformats.org/officeDocument/2006/relationships/image" Target="../media/image46.png"/><Relationship Id="rId8" Type="http://schemas.openxmlformats.org/officeDocument/2006/relationships/image" Target="../media/image12.png"/></Relationships>
</file>

<file path=ppt/slides/_rels/slide43.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76.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44.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71.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45.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85.jp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3.jpg"/><Relationship Id="rId4" Type="http://schemas.openxmlformats.org/officeDocument/2006/relationships/image" Target="../media/image4.png"/><Relationship Id="rId9"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1.png"/></Relationships>
</file>

<file path=ppt/slides/_rels/slide47.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43.jpg"/><Relationship Id="rId4" Type="http://schemas.openxmlformats.org/officeDocument/2006/relationships/image" Target="../media/image9.png"/><Relationship Id="rId9" Type="http://schemas.openxmlformats.org/officeDocument/2006/relationships/image" Target="../media/image8.png"/><Relationship Id="rId5" Type="http://schemas.openxmlformats.org/officeDocument/2006/relationships/image" Target="../media/image25.png"/><Relationship Id="rId6" Type="http://schemas.openxmlformats.org/officeDocument/2006/relationships/image" Target="../media/image46.png"/><Relationship Id="rId7" Type="http://schemas.openxmlformats.org/officeDocument/2006/relationships/image" Target="../media/image49.png"/><Relationship Id="rId8" Type="http://schemas.openxmlformats.org/officeDocument/2006/relationships/image" Target="../media/image1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1.png"/></Relationships>
</file>

<file path=ppt/slides/_rels/slide49.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20.png"/><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43.jpg"/><Relationship Id="rId4" Type="http://schemas.openxmlformats.org/officeDocument/2006/relationships/image" Target="../media/image9.png"/><Relationship Id="rId9" Type="http://schemas.openxmlformats.org/officeDocument/2006/relationships/image" Target="../media/image8.png"/><Relationship Id="rId5" Type="http://schemas.openxmlformats.org/officeDocument/2006/relationships/image" Target="../media/image25.png"/><Relationship Id="rId6" Type="http://schemas.openxmlformats.org/officeDocument/2006/relationships/image" Target="../media/image46.png"/><Relationship Id="rId7" Type="http://schemas.openxmlformats.org/officeDocument/2006/relationships/image" Target="../media/image49.png"/><Relationship Id="rId8" Type="http://schemas.openxmlformats.org/officeDocument/2006/relationships/image" Target="../media/image10.png"/></Relationships>
</file>

<file path=ppt/slides/_rels/slide50.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8.png"/><Relationship Id="rId13" Type="http://schemas.openxmlformats.org/officeDocument/2006/relationships/image" Target="../media/image78.png"/><Relationship Id="rId12" Type="http://schemas.openxmlformats.org/officeDocument/2006/relationships/image" Target="../media/image6.png"/><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43.jpg"/><Relationship Id="rId4" Type="http://schemas.openxmlformats.org/officeDocument/2006/relationships/image" Target="../media/image25.png"/><Relationship Id="rId9" Type="http://schemas.openxmlformats.org/officeDocument/2006/relationships/image" Target="../media/image75.png"/><Relationship Id="rId5" Type="http://schemas.openxmlformats.org/officeDocument/2006/relationships/image" Target="../media/image64.png"/><Relationship Id="rId6" Type="http://schemas.openxmlformats.org/officeDocument/2006/relationships/image" Target="../media/image67.png"/><Relationship Id="rId7" Type="http://schemas.openxmlformats.org/officeDocument/2006/relationships/image" Target="../media/image12.png"/><Relationship Id="rId8" Type="http://schemas.openxmlformats.org/officeDocument/2006/relationships/image" Target="../media/image8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
          <p:cNvSpPr/>
          <p:nvPr/>
        </p:nvSpPr>
        <p:spPr>
          <a:xfrm>
            <a:off x="0" y="-4629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91" name="Google Shape;91;p1"/>
          <p:cNvSpPr/>
          <p:nvPr/>
        </p:nvSpPr>
        <p:spPr>
          <a:xfrm rot="4880040">
            <a:off x="7871171" y="6660889"/>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4">
              <a:alphaModFix/>
            </a:blip>
            <a:stretch>
              <a:fillRect b="0" l="0" r="0" t="0"/>
            </a:stretch>
          </a:blipFill>
          <a:ln>
            <a:noFill/>
          </a:ln>
        </p:spPr>
      </p:sp>
      <p:grpSp>
        <p:nvGrpSpPr>
          <p:cNvPr id="92" name="Google Shape;92;p1"/>
          <p:cNvGrpSpPr/>
          <p:nvPr/>
        </p:nvGrpSpPr>
        <p:grpSpPr>
          <a:xfrm>
            <a:off x="11517614" y="-831800"/>
            <a:ext cx="6770386" cy="11118800"/>
            <a:chOff x="0" y="-219075"/>
            <a:chExt cx="1783147" cy="2928408"/>
          </a:xfrm>
        </p:grpSpPr>
        <p:sp>
          <p:nvSpPr>
            <p:cNvPr id="93" name="Google Shape;93;p1"/>
            <p:cNvSpPr/>
            <p:nvPr/>
          </p:nvSpPr>
          <p:spPr>
            <a:xfrm>
              <a:off x="0" y="0"/>
              <a:ext cx="1783147" cy="2709333"/>
            </a:xfrm>
            <a:custGeom>
              <a:rect b="b" l="l" r="r" t="t"/>
              <a:pathLst>
                <a:path extrusionOk="0" h="2709333" w="1783147">
                  <a:moveTo>
                    <a:pt x="0" y="0"/>
                  </a:moveTo>
                  <a:lnTo>
                    <a:pt x="1783147" y="0"/>
                  </a:lnTo>
                  <a:lnTo>
                    <a:pt x="1783147" y="2709333"/>
                  </a:lnTo>
                  <a:lnTo>
                    <a:pt x="0" y="2709333"/>
                  </a:lnTo>
                  <a:close/>
                </a:path>
              </a:pathLst>
            </a:custGeom>
            <a:solidFill>
              <a:srgbClr val="0E557F"/>
            </a:solidFill>
            <a:ln>
              <a:noFill/>
            </a:ln>
          </p:spPr>
        </p:sp>
        <p:sp>
          <p:nvSpPr>
            <p:cNvPr id="94" name="Google Shape;94;p1"/>
            <p:cNvSpPr txBox="1"/>
            <p:nvPr/>
          </p:nvSpPr>
          <p:spPr>
            <a:xfrm>
              <a:off x="0" y="-219075"/>
              <a:ext cx="1783147" cy="2928408"/>
            </a:xfrm>
            <a:prstGeom prst="rect">
              <a:avLst/>
            </a:prstGeom>
            <a:noFill/>
            <a:ln>
              <a:noFill/>
            </a:ln>
          </p:spPr>
          <p:txBody>
            <a:bodyPr anchorCtr="0" anchor="ctr" bIns="50800" lIns="50800" spcFirstLastPara="1" rIns="50800" wrap="square" tIns="50800">
              <a:noAutofit/>
            </a:bodyPr>
            <a:lstStyle/>
            <a:p>
              <a:pPr indent="0" lvl="0" marL="0" marR="0" rtl="0" algn="ctr">
                <a:lnSpc>
                  <a:spcPct val="277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5" name="Google Shape;95;p1"/>
          <p:cNvSpPr/>
          <p:nvPr/>
        </p:nvSpPr>
        <p:spPr>
          <a:xfrm>
            <a:off x="12259670" y="-1361782"/>
            <a:ext cx="3538728" cy="4114800"/>
          </a:xfrm>
          <a:custGeom>
            <a:rect b="b" l="l" r="r" t="t"/>
            <a:pathLst>
              <a:path extrusionOk="0" h="4114800" w="3538728">
                <a:moveTo>
                  <a:pt x="0" y="0"/>
                </a:moveTo>
                <a:lnTo>
                  <a:pt x="3538728" y="0"/>
                </a:lnTo>
                <a:lnTo>
                  <a:pt x="3538728" y="4114800"/>
                </a:lnTo>
                <a:lnTo>
                  <a:pt x="0" y="4114800"/>
                </a:lnTo>
                <a:lnTo>
                  <a:pt x="0" y="0"/>
                </a:lnTo>
                <a:close/>
              </a:path>
            </a:pathLst>
          </a:custGeom>
          <a:blipFill rotWithShape="1">
            <a:blip r:embed="rId5">
              <a:alphaModFix amt="5000"/>
            </a:blip>
            <a:stretch>
              <a:fillRect b="0" l="0" r="0" t="0"/>
            </a:stretch>
          </a:blipFill>
          <a:ln>
            <a:noFill/>
          </a:ln>
        </p:spPr>
      </p:sp>
      <p:sp>
        <p:nvSpPr>
          <p:cNvPr id="96" name="Google Shape;96;p1"/>
          <p:cNvSpPr/>
          <p:nvPr/>
        </p:nvSpPr>
        <p:spPr>
          <a:xfrm>
            <a:off x="17568182" y="9258300"/>
            <a:ext cx="1992249" cy="4114800"/>
          </a:xfrm>
          <a:custGeom>
            <a:rect b="b" l="l" r="r" t="t"/>
            <a:pathLst>
              <a:path extrusionOk="0" h="4114800" w="1992249">
                <a:moveTo>
                  <a:pt x="0" y="0"/>
                </a:moveTo>
                <a:lnTo>
                  <a:pt x="1992249" y="0"/>
                </a:lnTo>
                <a:lnTo>
                  <a:pt x="1992249" y="4114800"/>
                </a:lnTo>
                <a:lnTo>
                  <a:pt x="0" y="4114800"/>
                </a:lnTo>
                <a:lnTo>
                  <a:pt x="0" y="0"/>
                </a:lnTo>
                <a:close/>
              </a:path>
            </a:pathLst>
          </a:custGeom>
          <a:blipFill rotWithShape="1">
            <a:blip r:embed="rId6">
              <a:alphaModFix/>
            </a:blip>
            <a:stretch>
              <a:fillRect b="0" l="0" r="0" t="0"/>
            </a:stretch>
          </a:blipFill>
          <a:ln>
            <a:noFill/>
          </a:ln>
        </p:spPr>
      </p:sp>
      <p:sp>
        <p:nvSpPr>
          <p:cNvPr id="97" name="Google Shape;97;p1"/>
          <p:cNvSpPr/>
          <p:nvPr/>
        </p:nvSpPr>
        <p:spPr>
          <a:xfrm rot="5218049">
            <a:off x="16830010" y="-4766576"/>
            <a:ext cx="7851337" cy="7851337"/>
          </a:xfrm>
          <a:custGeom>
            <a:rect b="b" l="l" r="r" t="t"/>
            <a:pathLst>
              <a:path extrusionOk="0" h="7851337" w="7851337">
                <a:moveTo>
                  <a:pt x="0" y="0"/>
                </a:moveTo>
                <a:lnTo>
                  <a:pt x="7851336" y="0"/>
                </a:lnTo>
                <a:lnTo>
                  <a:pt x="7851336" y="7851337"/>
                </a:lnTo>
                <a:lnTo>
                  <a:pt x="0" y="7851337"/>
                </a:lnTo>
                <a:lnTo>
                  <a:pt x="0" y="0"/>
                </a:lnTo>
                <a:close/>
              </a:path>
            </a:pathLst>
          </a:custGeom>
          <a:blipFill rotWithShape="1">
            <a:blip r:embed="rId7">
              <a:alphaModFix/>
            </a:blip>
            <a:stretch>
              <a:fillRect b="0" l="0" r="0" t="0"/>
            </a:stretch>
          </a:blipFill>
          <a:ln>
            <a:noFill/>
          </a:ln>
        </p:spPr>
      </p:sp>
      <p:sp>
        <p:nvSpPr>
          <p:cNvPr id="98" name="Google Shape;98;p1"/>
          <p:cNvSpPr/>
          <p:nvPr/>
        </p:nvSpPr>
        <p:spPr>
          <a:xfrm rot="5218049">
            <a:off x="16677610" y="-4918976"/>
            <a:ext cx="7851337" cy="7851337"/>
          </a:xfrm>
          <a:custGeom>
            <a:rect b="b" l="l" r="r" t="t"/>
            <a:pathLst>
              <a:path extrusionOk="0" h="7851337" w="7851337">
                <a:moveTo>
                  <a:pt x="0" y="0"/>
                </a:moveTo>
                <a:lnTo>
                  <a:pt x="7851336" y="0"/>
                </a:lnTo>
                <a:lnTo>
                  <a:pt x="7851336" y="7851337"/>
                </a:lnTo>
                <a:lnTo>
                  <a:pt x="0" y="7851337"/>
                </a:lnTo>
                <a:lnTo>
                  <a:pt x="0" y="0"/>
                </a:lnTo>
                <a:close/>
              </a:path>
            </a:pathLst>
          </a:custGeom>
          <a:blipFill rotWithShape="1">
            <a:blip r:embed="rId4">
              <a:alphaModFix/>
            </a:blip>
            <a:stretch>
              <a:fillRect b="0" l="0" r="0" t="0"/>
            </a:stretch>
          </a:blipFill>
          <a:ln>
            <a:noFill/>
          </a:ln>
        </p:spPr>
      </p:sp>
      <p:grpSp>
        <p:nvGrpSpPr>
          <p:cNvPr id="99" name="Google Shape;99;p1"/>
          <p:cNvGrpSpPr/>
          <p:nvPr/>
        </p:nvGrpSpPr>
        <p:grpSpPr>
          <a:xfrm>
            <a:off x="1244600" y="5907954"/>
            <a:ext cx="6015440" cy="1518926"/>
            <a:chOff x="0" y="-95250"/>
            <a:chExt cx="1584313" cy="400046"/>
          </a:xfrm>
        </p:grpSpPr>
        <p:sp>
          <p:nvSpPr>
            <p:cNvPr id="100" name="Google Shape;100;p1"/>
            <p:cNvSpPr/>
            <p:nvPr/>
          </p:nvSpPr>
          <p:spPr>
            <a:xfrm>
              <a:off x="0" y="0"/>
              <a:ext cx="1584313" cy="304796"/>
            </a:xfrm>
            <a:custGeom>
              <a:rect b="b" l="l" r="r" t="t"/>
              <a:pathLst>
                <a:path extrusionOk="0" h="304796" w="1584313">
                  <a:moveTo>
                    <a:pt x="128701" y="0"/>
                  </a:moveTo>
                  <a:lnTo>
                    <a:pt x="1455613" y="0"/>
                  </a:lnTo>
                  <a:cubicBezTo>
                    <a:pt x="1489746" y="0"/>
                    <a:pt x="1522482" y="13560"/>
                    <a:pt x="1546618" y="37696"/>
                  </a:cubicBezTo>
                  <a:cubicBezTo>
                    <a:pt x="1570754" y="61832"/>
                    <a:pt x="1584313" y="94567"/>
                    <a:pt x="1584313" y="128701"/>
                  </a:cubicBezTo>
                  <a:lnTo>
                    <a:pt x="1584313" y="176095"/>
                  </a:lnTo>
                  <a:cubicBezTo>
                    <a:pt x="1584313" y="210229"/>
                    <a:pt x="1570754" y="242965"/>
                    <a:pt x="1546618" y="267101"/>
                  </a:cubicBezTo>
                  <a:cubicBezTo>
                    <a:pt x="1522482" y="291237"/>
                    <a:pt x="1489746" y="304796"/>
                    <a:pt x="1455613" y="304796"/>
                  </a:cubicBezTo>
                  <a:lnTo>
                    <a:pt x="128701" y="304796"/>
                  </a:lnTo>
                  <a:cubicBezTo>
                    <a:pt x="94567" y="304796"/>
                    <a:pt x="61832" y="291237"/>
                    <a:pt x="37696" y="267101"/>
                  </a:cubicBezTo>
                  <a:cubicBezTo>
                    <a:pt x="13560" y="242965"/>
                    <a:pt x="0" y="210229"/>
                    <a:pt x="0" y="176095"/>
                  </a:cubicBezTo>
                  <a:lnTo>
                    <a:pt x="0" y="128701"/>
                  </a:lnTo>
                  <a:cubicBezTo>
                    <a:pt x="0" y="94567"/>
                    <a:pt x="13560" y="61832"/>
                    <a:pt x="37696" y="37696"/>
                  </a:cubicBezTo>
                  <a:cubicBezTo>
                    <a:pt x="61832" y="13560"/>
                    <a:pt x="94567" y="0"/>
                    <a:pt x="128701" y="0"/>
                  </a:cubicBezTo>
                  <a:close/>
                </a:path>
              </a:pathLst>
            </a:custGeom>
            <a:solidFill>
              <a:srgbClr val="F6A60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txBox="1"/>
            <p:nvPr/>
          </p:nvSpPr>
          <p:spPr>
            <a:xfrm>
              <a:off x="0" y="-95250"/>
              <a:ext cx="1584313" cy="400046"/>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2" name="Google Shape;102;p1"/>
          <p:cNvSpPr/>
          <p:nvPr/>
        </p:nvSpPr>
        <p:spPr>
          <a:xfrm>
            <a:off x="0" y="9145489"/>
            <a:ext cx="1141511" cy="1141511"/>
          </a:xfrm>
          <a:custGeom>
            <a:rect b="b" l="l" r="r" t="t"/>
            <a:pathLst>
              <a:path extrusionOk="0" h="1141511" w="1141511">
                <a:moveTo>
                  <a:pt x="0" y="0"/>
                </a:moveTo>
                <a:lnTo>
                  <a:pt x="1141511" y="0"/>
                </a:lnTo>
                <a:lnTo>
                  <a:pt x="1141511" y="1141511"/>
                </a:lnTo>
                <a:lnTo>
                  <a:pt x="0" y="1141511"/>
                </a:lnTo>
                <a:lnTo>
                  <a:pt x="0" y="0"/>
                </a:lnTo>
                <a:close/>
              </a:path>
            </a:pathLst>
          </a:custGeom>
          <a:blipFill rotWithShape="1">
            <a:blip r:embed="rId8">
              <a:alphaModFix/>
            </a:blip>
            <a:stretch>
              <a:fillRect b="0" l="0" r="0" t="0"/>
            </a:stretch>
          </a:blipFill>
          <a:ln>
            <a:noFill/>
          </a:ln>
        </p:spPr>
      </p:sp>
      <p:sp>
        <p:nvSpPr>
          <p:cNvPr id="103" name="Google Shape;103;p1"/>
          <p:cNvSpPr/>
          <p:nvPr/>
        </p:nvSpPr>
        <p:spPr>
          <a:xfrm>
            <a:off x="0" y="0"/>
            <a:ext cx="432255" cy="432255"/>
          </a:xfrm>
          <a:custGeom>
            <a:rect b="b" l="l" r="r" t="t"/>
            <a:pathLst>
              <a:path extrusionOk="0" h="432255" w="432255">
                <a:moveTo>
                  <a:pt x="0" y="0"/>
                </a:moveTo>
                <a:lnTo>
                  <a:pt x="432255" y="0"/>
                </a:lnTo>
                <a:lnTo>
                  <a:pt x="432255" y="432255"/>
                </a:lnTo>
                <a:lnTo>
                  <a:pt x="0" y="432255"/>
                </a:lnTo>
                <a:lnTo>
                  <a:pt x="0" y="0"/>
                </a:lnTo>
                <a:close/>
              </a:path>
            </a:pathLst>
          </a:custGeom>
          <a:blipFill rotWithShape="1">
            <a:blip r:embed="rId9">
              <a:alphaModFix/>
            </a:blip>
            <a:stretch>
              <a:fillRect b="0" l="0" r="0" t="0"/>
            </a:stretch>
          </a:blipFill>
          <a:ln>
            <a:noFill/>
          </a:ln>
        </p:spPr>
      </p:sp>
      <p:sp>
        <p:nvSpPr>
          <p:cNvPr id="104" name="Google Shape;104;p1"/>
          <p:cNvSpPr/>
          <p:nvPr/>
        </p:nvSpPr>
        <p:spPr>
          <a:xfrm>
            <a:off x="17568182" y="0"/>
            <a:ext cx="713488" cy="432255"/>
          </a:xfrm>
          <a:custGeom>
            <a:rect b="b" l="l" r="r" t="t"/>
            <a:pathLst>
              <a:path extrusionOk="0" h="432255" w="713488">
                <a:moveTo>
                  <a:pt x="0" y="0"/>
                </a:moveTo>
                <a:lnTo>
                  <a:pt x="713488" y="0"/>
                </a:lnTo>
                <a:lnTo>
                  <a:pt x="713488" y="432255"/>
                </a:lnTo>
                <a:lnTo>
                  <a:pt x="0" y="432255"/>
                </a:lnTo>
                <a:lnTo>
                  <a:pt x="0" y="0"/>
                </a:lnTo>
                <a:close/>
              </a:path>
            </a:pathLst>
          </a:custGeom>
          <a:blipFill rotWithShape="1">
            <a:blip r:embed="rId10">
              <a:alphaModFix/>
            </a:blip>
            <a:stretch>
              <a:fillRect b="0" l="0" r="0" t="0"/>
            </a:stretch>
          </a:blipFill>
          <a:ln>
            <a:noFill/>
          </a:ln>
        </p:spPr>
      </p:sp>
      <p:sp>
        <p:nvSpPr>
          <p:cNvPr id="105" name="Google Shape;105;p1"/>
          <p:cNvSpPr/>
          <p:nvPr/>
        </p:nvSpPr>
        <p:spPr>
          <a:xfrm>
            <a:off x="13561904" y="8503007"/>
            <a:ext cx="3697396" cy="3567987"/>
          </a:xfrm>
          <a:custGeom>
            <a:rect b="b" l="l" r="r" t="t"/>
            <a:pathLst>
              <a:path extrusionOk="0" h="3567987" w="3697396">
                <a:moveTo>
                  <a:pt x="0" y="0"/>
                </a:moveTo>
                <a:lnTo>
                  <a:pt x="3697396" y="0"/>
                </a:lnTo>
                <a:lnTo>
                  <a:pt x="3697396" y="3567986"/>
                </a:lnTo>
                <a:lnTo>
                  <a:pt x="0" y="3567986"/>
                </a:lnTo>
                <a:lnTo>
                  <a:pt x="0" y="0"/>
                </a:lnTo>
                <a:close/>
              </a:path>
            </a:pathLst>
          </a:custGeom>
          <a:blipFill rotWithShape="1">
            <a:blip r:embed="rId11">
              <a:alphaModFix/>
            </a:blip>
            <a:stretch>
              <a:fillRect b="0" l="0" r="0" t="0"/>
            </a:stretch>
          </a:blipFill>
          <a:ln>
            <a:noFill/>
          </a:ln>
        </p:spPr>
      </p:sp>
      <p:sp>
        <p:nvSpPr>
          <p:cNvPr id="106" name="Google Shape;106;p1"/>
          <p:cNvSpPr/>
          <p:nvPr/>
        </p:nvSpPr>
        <p:spPr>
          <a:xfrm>
            <a:off x="665990" y="9258300"/>
            <a:ext cx="864723" cy="524238"/>
          </a:xfrm>
          <a:custGeom>
            <a:rect b="b" l="l" r="r" t="t"/>
            <a:pathLst>
              <a:path extrusionOk="0" h="524238" w="864723">
                <a:moveTo>
                  <a:pt x="0" y="0"/>
                </a:moveTo>
                <a:lnTo>
                  <a:pt x="864723" y="0"/>
                </a:lnTo>
                <a:lnTo>
                  <a:pt x="864723" y="524238"/>
                </a:lnTo>
                <a:lnTo>
                  <a:pt x="0" y="524238"/>
                </a:lnTo>
                <a:lnTo>
                  <a:pt x="0" y="0"/>
                </a:lnTo>
                <a:close/>
              </a:path>
            </a:pathLst>
          </a:custGeom>
          <a:blipFill rotWithShape="1">
            <a:blip r:embed="rId10">
              <a:alphaModFix/>
            </a:blip>
            <a:stretch>
              <a:fillRect b="0" l="0" r="0" t="0"/>
            </a:stretch>
          </a:blipFill>
          <a:ln>
            <a:noFill/>
          </a:ln>
        </p:spPr>
      </p:sp>
      <p:sp>
        <p:nvSpPr>
          <p:cNvPr id="107" name="Google Shape;107;p1"/>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2">
              <a:alphaModFix/>
            </a:blip>
            <a:stretch>
              <a:fillRect b="0" l="0" r="0" t="0"/>
            </a:stretch>
          </a:blipFill>
          <a:ln>
            <a:noFill/>
          </a:ln>
        </p:spPr>
      </p:sp>
      <p:sp>
        <p:nvSpPr>
          <p:cNvPr id="108" name="Google Shape;108;p1"/>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3">
              <a:alphaModFix/>
            </a:blip>
            <a:stretch>
              <a:fillRect b="0" l="0" r="0" t="0"/>
            </a:stretch>
          </a:blipFill>
          <a:ln>
            <a:noFill/>
          </a:ln>
        </p:spPr>
      </p:sp>
      <p:sp>
        <p:nvSpPr>
          <p:cNvPr id="109" name="Google Shape;109;p1"/>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4">
              <a:alphaModFix/>
            </a:blip>
            <a:stretch>
              <a:fillRect b="0" l="0" r="0" t="0"/>
            </a:stretch>
          </a:blipFill>
          <a:ln>
            <a:noFill/>
          </a:ln>
        </p:spPr>
      </p:sp>
      <p:sp>
        <p:nvSpPr>
          <p:cNvPr id="110" name="Google Shape;110;p1"/>
          <p:cNvSpPr/>
          <p:nvPr/>
        </p:nvSpPr>
        <p:spPr>
          <a:xfrm>
            <a:off x="11517614" y="3312245"/>
            <a:ext cx="7177636" cy="7177636"/>
          </a:xfrm>
          <a:custGeom>
            <a:rect b="b" l="l" r="r" t="t"/>
            <a:pathLst>
              <a:path extrusionOk="0" h="7177636" w="7177636">
                <a:moveTo>
                  <a:pt x="0" y="0"/>
                </a:moveTo>
                <a:lnTo>
                  <a:pt x="7177636" y="0"/>
                </a:lnTo>
                <a:lnTo>
                  <a:pt x="7177636" y="7177636"/>
                </a:lnTo>
                <a:lnTo>
                  <a:pt x="0" y="7177636"/>
                </a:lnTo>
                <a:lnTo>
                  <a:pt x="0" y="0"/>
                </a:lnTo>
                <a:close/>
              </a:path>
            </a:pathLst>
          </a:custGeom>
          <a:blipFill rotWithShape="1">
            <a:blip r:embed="rId15">
              <a:alphaModFix/>
            </a:blip>
            <a:stretch>
              <a:fillRect b="0" l="0" r="0" t="0"/>
            </a:stretch>
          </a:blipFill>
          <a:ln>
            <a:noFill/>
          </a:ln>
        </p:spPr>
      </p:sp>
      <p:sp>
        <p:nvSpPr>
          <p:cNvPr id="111" name="Google Shape;111;p1"/>
          <p:cNvSpPr/>
          <p:nvPr/>
        </p:nvSpPr>
        <p:spPr>
          <a:xfrm>
            <a:off x="12101002" y="-281046"/>
            <a:ext cx="3697396" cy="3567987"/>
          </a:xfrm>
          <a:custGeom>
            <a:rect b="b" l="l" r="r" t="t"/>
            <a:pathLst>
              <a:path extrusionOk="0" h="3567987" w="3697396">
                <a:moveTo>
                  <a:pt x="0" y="0"/>
                </a:moveTo>
                <a:lnTo>
                  <a:pt x="3697396" y="0"/>
                </a:lnTo>
                <a:lnTo>
                  <a:pt x="3697396" y="3567987"/>
                </a:lnTo>
                <a:lnTo>
                  <a:pt x="0" y="3567987"/>
                </a:lnTo>
                <a:lnTo>
                  <a:pt x="0" y="0"/>
                </a:lnTo>
                <a:close/>
              </a:path>
            </a:pathLst>
          </a:custGeom>
          <a:blipFill rotWithShape="1">
            <a:blip r:embed="rId11">
              <a:alphaModFix/>
            </a:blip>
            <a:stretch>
              <a:fillRect b="0" l="0" r="0" t="0"/>
            </a:stretch>
          </a:blipFill>
          <a:ln>
            <a:noFill/>
          </a:ln>
        </p:spPr>
      </p:sp>
      <p:sp>
        <p:nvSpPr>
          <p:cNvPr id="112" name="Google Shape;112;p1"/>
          <p:cNvSpPr txBox="1"/>
          <p:nvPr/>
        </p:nvSpPr>
        <p:spPr>
          <a:xfrm>
            <a:off x="1244600" y="4124727"/>
            <a:ext cx="7594600" cy="1449115"/>
          </a:xfrm>
          <a:prstGeom prst="rect">
            <a:avLst/>
          </a:prstGeom>
          <a:noFill/>
          <a:ln>
            <a:noFill/>
          </a:ln>
        </p:spPr>
        <p:txBody>
          <a:bodyPr anchorCtr="0" anchor="t" bIns="0" lIns="0" spcFirstLastPara="1" rIns="0" wrap="square" tIns="0">
            <a:spAutoFit/>
          </a:bodyPr>
          <a:lstStyle/>
          <a:p>
            <a:pPr indent="0" lvl="0" marL="0" marR="0" rtl="0" algn="l">
              <a:lnSpc>
                <a:spcPct val="114991"/>
              </a:lnSpc>
              <a:spcBef>
                <a:spcPts val="0"/>
              </a:spcBef>
              <a:spcAft>
                <a:spcPts val="0"/>
              </a:spcAft>
              <a:buNone/>
            </a:pPr>
            <a:r>
              <a:rPr b="1" i="0" lang="en-US" sz="9819" u="none" cap="none" strike="noStrike">
                <a:solidFill>
                  <a:srgbClr val="000000"/>
                </a:solidFill>
                <a:latin typeface="Poppins"/>
                <a:ea typeface="Poppins"/>
                <a:cs typeface="Poppins"/>
                <a:sym typeface="Poppins"/>
              </a:rPr>
              <a:t>Bertumbuh</a:t>
            </a:r>
            <a:endParaRPr b="1" i="0" sz="9819" u="none" cap="none" strike="noStrike">
              <a:solidFill>
                <a:srgbClr val="000000"/>
              </a:solidFill>
              <a:latin typeface="Poppins"/>
              <a:ea typeface="Poppins"/>
              <a:cs typeface="Poppins"/>
              <a:sym typeface="Poppins"/>
            </a:endParaRPr>
          </a:p>
        </p:txBody>
      </p:sp>
      <p:sp>
        <p:nvSpPr>
          <p:cNvPr id="113" name="Google Shape;113;p1"/>
          <p:cNvSpPr txBox="1"/>
          <p:nvPr/>
        </p:nvSpPr>
        <p:spPr>
          <a:xfrm>
            <a:off x="1192237" y="6717716"/>
            <a:ext cx="6120165" cy="559384"/>
          </a:xfrm>
          <a:prstGeom prst="rect">
            <a:avLst/>
          </a:prstGeom>
          <a:noFill/>
          <a:ln>
            <a:noFill/>
          </a:ln>
        </p:spPr>
        <p:txBody>
          <a:bodyPr anchorCtr="0" anchor="t" bIns="0" lIns="0" spcFirstLastPara="1" rIns="0" wrap="square" tIns="0">
            <a:spAutoFit/>
          </a:bodyPr>
          <a:lstStyle/>
          <a:p>
            <a:pPr indent="0" lvl="0" marL="0" marR="0" rtl="0" algn="ctr">
              <a:lnSpc>
                <a:spcPct val="69444"/>
              </a:lnSpc>
              <a:spcBef>
                <a:spcPts val="0"/>
              </a:spcBef>
              <a:spcAft>
                <a:spcPts val="0"/>
              </a:spcAft>
              <a:buNone/>
            </a:pPr>
            <a:r>
              <a:rPr b="1" i="0" lang="en-US" sz="5400" u="none" cap="none" strike="noStrike">
                <a:solidFill>
                  <a:srgbClr val="FFFFFF"/>
                </a:solidFill>
                <a:latin typeface="Poppins"/>
                <a:ea typeface="Poppins"/>
                <a:cs typeface="Poppins"/>
                <a:sym typeface="Poppins"/>
              </a:rPr>
              <a:t>Modul Umum</a:t>
            </a:r>
            <a:endParaRPr b="1" i="0" sz="5400" u="none" cap="none" strike="noStrike">
              <a:solidFill>
                <a:srgbClr val="FFFFFF"/>
              </a:solidFill>
              <a:latin typeface="Poppins"/>
              <a:ea typeface="Poppins"/>
              <a:cs typeface="Poppins"/>
              <a:sym typeface="Poppins"/>
            </a:endParaRPr>
          </a:p>
        </p:txBody>
      </p:sp>
      <p:sp>
        <p:nvSpPr>
          <p:cNvPr id="114" name="Google Shape;114;p1"/>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115" name="Google Shape;115;p1"/>
          <p:cNvSpPr txBox="1"/>
          <p:nvPr/>
        </p:nvSpPr>
        <p:spPr>
          <a:xfrm>
            <a:off x="1244600" y="2893670"/>
            <a:ext cx="7594600" cy="1449115"/>
          </a:xfrm>
          <a:prstGeom prst="rect">
            <a:avLst/>
          </a:prstGeom>
          <a:noFill/>
          <a:ln>
            <a:noFill/>
          </a:ln>
        </p:spPr>
        <p:txBody>
          <a:bodyPr anchorCtr="0" anchor="t" bIns="0" lIns="0" spcFirstLastPara="1" rIns="0" wrap="square" tIns="0">
            <a:spAutoFit/>
          </a:bodyPr>
          <a:lstStyle/>
          <a:p>
            <a:pPr indent="0" lvl="0" marL="0" marR="0" rtl="0" algn="l">
              <a:lnSpc>
                <a:spcPct val="114991"/>
              </a:lnSpc>
              <a:spcBef>
                <a:spcPts val="0"/>
              </a:spcBef>
              <a:spcAft>
                <a:spcPts val="0"/>
              </a:spcAft>
              <a:buNone/>
            </a:pPr>
            <a:r>
              <a:rPr b="1" i="0" lang="en-US" sz="9819" u="none" cap="none" strike="noStrike">
                <a:solidFill>
                  <a:srgbClr val="000000"/>
                </a:solidFill>
                <a:latin typeface="Poppins"/>
                <a:ea typeface="Poppins"/>
                <a:cs typeface="Poppins"/>
                <a:sym typeface="Poppins"/>
              </a:rPr>
              <a:t>Pola Pikir</a:t>
            </a:r>
            <a:endParaRPr b="1" i="0" sz="9819" u="none" cap="none" strike="noStrike">
              <a:solidFill>
                <a:srgbClr val="000000"/>
              </a:solidFill>
              <a:latin typeface="Poppins"/>
              <a:ea typeface="Poppins"/>
              <a:cs typeface="Poppins"/>
              <a:sym typeface="Poppi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2"/>
          <p:cNvPicPr preferRelativeResize="0"/>
          <p:nvPr/>
        </p:nvPicPr>
        <p:blipFill rotWithShape="1">
          <a:blip r:embed="rId3">
            <a:alphaModFix/>
          </a:blip>
          <a:srcRect b="-2592" l="28301" r="3482" t="2593"/>
          <a:stretch/>
        </p:blipFill>
        <p:spPr>
          <a:xfrm>
            <a:off x="0" y="2540"/>
            <a:ext cx="14799584" cy="10627360"/>
          </a:xfrm>
          <a:prstGeom prst="rect">
            <a:avLst/>
          </a:prstGeom>
          <a:noFill/>
          <a:ln>
            <a:noFill/>
          </a:ln>
        </p:spPr>
      </p:pic>
      <p:sp>
        <p:nvSpPr>
          <p:cNvPr id="121" name="Google Shape;121;p2"/>
          <p:cNvSpPr/>
          <p:nvPr/>
        </p:nvSpPr>
        <p:spPr>
          <a:xfrm>
            <a:off x="8763000" y="2540"/>
            <a:ext cx="9525000" cy="10474960"/>
          </a:xfrm>
          <a:prstGeom prst="rect">
            <a:avLst/>
          </a:prstGeom>
          <a:gradFill>
            <a:gsLst>
              <a:gs pos="0">
                <a:srgbClr val="F4F8FB">
                  <a:alpha val="24705"/>
                </a:srgbClr>
              </a:gs>
              <a:gs pos="74000">
                <a:srgbClr val="AEC5E1"/>
              </a:gs>
              <a:gs pos="83000">
                <a:srgbClr val="AEC5E1"/>
              </a:gs>
              <a:gs pos="100000">
                <a:srgbClr val="C8D8EB"/>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9600" u="none" cap="none" strike="noStrike">
                <a:solidFill>
                  <a:schemeClr val="dk1"/>
                </a:solidFill>
                <a:latin typeface="Calibri"/>
                <a:ea typeface="Calibri"/>
                <a:cs typeface="Calibri"/>
                <a:sym typeface="Calibri"/>
              </a:rPr>
              <a:t>“</a:t>
            </a:r>
            <a:r>
              <a:rPr b="0" i="0" lang="en-US" sz="5400" u="none" cap="none" strike="noStrike">
                <a:solidFill>
                  <a:schemeClr val="dk1"/>
                </a:solidFill>
                <a:latin typeface="Arial"/>
                <a:ea typeface="Arial"/>
                <a:cs typeface="Arial"/>
                <a:sym typeface="Arial"/>
              </a:rPr>
              <a:t>Kalau orang berpikir dengan </a:t>
            </a:r>
            <a:r>
              <a:rPr b="0" i="0" lang="en-US" sz="5400" u="none" cap="none" strike="noStrike">
                <a:solidFill>
                  <a:srgbClr val="FF0000"/>
                </a:solidFill>
                <a:latin typeface="Arial"/>
                <a:ea typeface="Arial"/>
                <a:cs typeface="Arial"/>
                <a:sym typeface="Arial"/>
              </a:rPr>
              <a:t>Growth Mindset </a:t>
            </a:r>
            <a:r>
              <a:rPr b="0" i="0" lang="en-US" sz="5400" u="none" cap="none" strike="noStrike">
                <a:solidFill>
                  <a:schemeClr val="dk1"/>
                </a:solidFill>
                <a:latin typeface="Arial"/>
                <a:ea typeface="Arial"/>
                <a:cs typeface="Arial"/>
                <a:sym typeface="Arial"/>
              </a:rPr>
              <a:t>maka dia yakin masalah yang hanya sedikit itu jalan keluarnya banyak. Karena itu jangan menyerah, jangan putus asa, yakinlah ada jalan keluarnya.</a:t>
            </a:r>
            <a:endParaRPr/>
          </a:p>
          <a:p>
            <a:pPr indent="0" lvl="0" marL="0" marR="0" rtl="0" algn="ctr">
              <a:spcBef>
                <a:spcPts val="0"/>
              </a:spcBef>
              <a:spcAft>
                <a:spcPts val="0"/>
              </a:spcAft>
              <a:buNone/>
            </a:pPr>
            <a:r>
              <a:t/>
            </a:r>
            <a:endParaRPr b="0" i="0" sz="6000" u="none" cap="none" strike="noStrike">
              <a:solidFill>
                <a:schemeClr val="dk1"/>
              </a:solidFill>
              <a:latin typeface="Courgette"/>
              <a:ea typeface="Courgette"/>
              <a:cs typeface="Courgette"/>
              <a:sym typeface="Courgette"/>
            </a:endParaRPr>
          </a:p>
          <a:p>
            <a:pPr indent="0" lvl="0" marL="0" marR="0" rtl="0" algn="ctr">
              <a:spcBef>
                <a:spcPts val="0"/>
              </a:spcBef>
              <a:spcAft>
                <a:spcPts val="0"/>
              </a:spcAft>
              <a:buNone/>
            </a:pPr>
            <a:r>
              <a:rPr b="1" i="0" lang="en-US" sz="4400" u="none" cap="none" strike="noStrike">
                <a:solidFill>
                  <a:schemeClr val="dk1"/>
                </a:solidFill>
                <a:latin typeface="Arial"/>
                <a:ea typeface="Arial"/>
                <a:cs typeface="Arial"/>
                <a:sym typeface="Arial"/>
              </a:rPr>
              <a:t>Prof. Abdul Mu’ti</a:t>
            </a:r>
            <a:endParaRPr b="1" i="0" sz="44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0" i="0" lang="en-US" sz="4400" u="none" cap="none" strike="noStrike">
                <a:solidFill>
                  <a:schemeClr val="dk1"/>
                </a:solidFill>
                <a:latin typeface="Arial"/>
                <a:ea typeface="Arial"/>
                <a:cs typeface="Arial"/>
                <a:sym typeface="Arial"/>
              </a:rPr>
              <a:t>Mendikdasmen RI</a:t>
            </a:r>
            <a:endParaRPr b="0" i="0" sz="44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27" name="Google Shape;127;p3"/>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128" name="Google Shape;128;p3"/>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129" name="Google Shape;129;p3"/>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130" name="Google Shape;130;p3"/>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131" name="Google Shape;131;p3"/>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132" name="Google Shape;132;p3"/>
          <p:cNvGrpSpPr/>
          <p:nvPr/>
        </p:nvGrpSpPr>
        <p:grpSpPr>
          <a:xfrm>
            <a:off x="0" y="1761171"/>
            <a:ext cx="6693288" cy="1463714"/>
            <a:chOff x="0" y="-95250"/>
            <a:chExt cx="1762841" cy="385505"/>
          </a:xfrm>
        </p:grpSpPr>
        <p:sp>
          <p:nvSpPr>
            <p:cNvPr id="133" name="Google Shape;133;p3"/>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134" name="Google Shape;134;p3"/>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grpSp>
      <p:sp>
        <p:nvSpPr>
          <p:cNvPr id="135" name="Google Shape;135;p3"/>
          <p:cNvSpPr txBox="1"/>
          <p:nvPr/>
        </p:nvSpPr>
        <p:spPr>
          <a:xfrm>
            <a:off x="0" y="2065675"/>
            <a:ext cx="6693300" cy="1218667"/>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Clr>
                <a:srgbClr val="FFFFFF"/>
              </a:buClr>
              <a:buSzPts val="6599"/>
              <a:buFont typeface="Poppins"/>
              <a:buNone/>
            </a:pPr>
            <a:r>
              <a:rPr b="1" i="0" lang="en-US" sz="6599" u="none" cap="none" strike="noStrike">
                <a:solidFill>
                  <a:srgbClr val="FFFFFF"/>
                </a:solidFill>
                <a:latin typeface="Poppins"/>
                <a:ea typeface="Poppins"/>
                <a:cs typeface="Poppins"/>
                <a:sym typeface="Poppins"/>
              </a:rPr>
              <a:t>Latar </a:t>
            </a:r>
            <a:r>
              <a:rPr b="1" i="0" lang="en-US" sz="6000" u="none" cap="none" strike="noStrike">
                <a:solidFill>
                  <a:srgbClr val="FFFFFF"/>
                </a:solidFill>
                <a:latin typeface="Poppins"/>
                <a:ea typeface="Poppins"/>
                <a:cs typeface="Poppins"/>
                <a:sym typeface="Poppins"/>
              </a:rPr>
              <a:t>Belakang</a:t>
            </a:r>
            <a:endParaRPr b="0" i="0" sz="1800" u="none" cap="none" strike="noStrike">
              <a:solidFill>
                <a:schemeClr val="dk1"/>
              </a:solidFill>
              <a:latin typeface="Calibri"/>
              <a:ea typeface="Calibri"/>
              <a:cs typeface="Calibri"/>
              <a:sym typeface="Calibri"/>
            </a:endParaRPr>
          </a:p>
        </p:txBody>
      </p:sp>
      <p:sp>
        <p:nvSpPr>
          <p:cNvPr id="136" name="Google Shape;136;p3"/>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9">
              <a:alphaModFix/>
            </a:blip>
            <a:stretch>
              <a:fillRect b="0" l="0" r="0" t="0"/>
            </a:stretch>
          </a:blipFill>
          <a:ln>
            <a:noFill/>
          </a:ln>
        </p:spPr>
      </p:sp>
      <p:sp>
        <p:nvSpPr>
          <p:cNvPr id="137" name="Google Shape;137;p3"/>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E557F"/>
              </a:buClr>
              <a:buSzPts val="2300"/>
              <a:buFont typeface="Poppins"/>
              <a:buNone/>
            </a:pPr>
            <a:r>
              <a:rPr b="1" i="0" lang="en-US" sz="2300" u="none" cap="none" strike="noStrike">
                <a:solidFill>
                  <a:srgbClr val="0E557F"/>
                </a:solidFill>
                <a:latin typeface="Poppins"/>
                <a:ea typeface="Poppins"/>
                <a:cs typeface="Poppins"/>
                <a:sym typeface="Poppins"/>
              </a:rPr>
              <a:t>Kementerian Pendidikan</a:t>
            </a:r>
            <a:endParaRPr b="0" i="0" sz="1800" u="none" cap="none" strike="noStrike">
              <a:solidFill>
                <a:schemeClr val="dk1"/>
              </a:solidFill>
              <a:latin typeface="Calibri"/>
              <a:ea typeface="Calibri"/>
              <a:cs typeface="Calibri"/>
              <a:sym typeface="Calibri"/>
            </a:endParaRPr>
          </a:p>
          <a:p>
            <a:pPr indent="0" lvl="0" marL="0" marR="0" rtl="0" algn="l">
              <a:lnSpc>
                <a:spcPct val="140000"/>
              </a:lnSpc>
              <a:spcBef>
                <a:spcPts val="0"/>
              </a:spcBef>
              <a:spcAft>
                <a:spcPts val="0"/>
              </a:spcAft>
              <a:buClr>
                <a:srgbClr val="0E557F"/>
              </a:buClr>
              <a:buSzPts val="2300"/>
              <a:buFont typeface="Poppins"/>
              <a:buNone/>
            </a:pPr>
            <a:r>
              <a:rPr b="1" i="0" lang="en-US" sz="2300" u="none" cap="none" strike="noStrike">
                <a:solidFill>
                  <a:srgbClr val="0E557F"/>
                </a:solidFill>
                <a:latin typeface="Poppins"/>
                <a:ea typeface="Poppins"/>
                <a:cs typeface="Poppins"/>
                <a:sym typeface="Poppins"/>
              </a:rPr>
              <a:t> Dasar dan Menengah</a:t>
            </a:r>
            <a:endParaRPr b="0" i="0" sz="1800" u="none" cap="none" strike="noStrike">
              <a:solidFill>
                <a:schemeClr val="dk1"/>
              </a:solidFill>
              <a:latin typeface="Calibri"/>
              <a:ea typeface="Calibri"/>
              <a:cs typeface="Calibri"/>
              <a:sym typeface="Calibri"/>
            </a:endParaRPr>
          </a:p>
        </p:txBody>
      </p:sp>
      <p:sp>
        <p:nvSpPr>
          <p:cNvPr id="138" name="Google Shape;138;p3"/>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0">
              <a:alphaModFix/>
            </a:blip>
            <a:stretch>
              <a:fillRect b="0" l="0" r="0" t="0"/>
            </a:stretch>
          </a:blipFill>
          <a:ln>
            <a:noFill/>
          </a:ln>
        </p:spPr>
      </p:sp>
      <p:sp>
        <p:nvSpPr>
          <p:cNvPr id="139" name="Google Shape;139;p3"/>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1">
              <a:alphaModFix/>
            </a:blip>
            <a:stretch>
              <a:fillRect b="0" l="0" r="0" t="0"/>
            </a:stretch>
          </a:blipFill>
          <a:ln>
            <a:noFill/>
          </a:ln>
        </p:spPr>
      </p:sp>
      <p:pic>
        <p:nvPicPr>
          <p:cNvPr descr=" " id="140" name="Google Shape;140;p3"/>
          <p:cNvPicPr preferRelativeResize="0"/>
          <p:nvPr/>
        </p:nvPicPr>
        <p:blipFill rotWithShape="1">
          <a:blip r:embed="rId12">
            <a:alphaModFix/>
          </a:blip>
          <a:srcRect b="0" l="0" r="0" t="0"/>
          <a:stretch/>
        </p:blipFill>
        <p:spPr>
          <a:xfrm>
            <a:off x="1371602" y="3457575"/>
            <a:ext cx="457200" cy="457143"/>
          </a:xfrm>
          <a:prstGeom prst="rect">
            <a:avLst/>
          </a:prstGeom>
          <a:noFill/>
          <a:ln>
            <a:noFill/>
          </a:ln>
        </p:spPr>
      </p:pic>
      <p:pic>
        <p:nvPicPr>
          <p:cNvPr descr=" " id="141" name="Google Shape;141;p3"/>
          <p:cNvPicPr preferRelativeResize="0"/>
          <p:nvPr/>
        </p:nvPicPr>
        <p:blipFill rotWithShape="1">
          <a:blip r:embed="rId12">
            <a:alphaModFix/>
          </a:blip>
          <a:srcRect b="0" l="0" r="0" t="0"/>
          <a:stretch/>
        </p:blipFill>
        <p:spPr>
          <a:xfrm>
            <a:off x="1371602" y="4933950"/>
            <a:ext cx="457200" cy="457143"/>
          </a:xfrm>
          <a:prstGeom prst="rect">
            <a:avLst/>
          </a:prstGeom>
          <a:noFill/>
          <a:ln>
            <a:noFill/>
          </a:ln>
        </p:spPr>
      </p:pic>
      <p:pic>
        <p:nvPicPr>
          <p:cNvPr descr=" " id="142" name="Google Shape;142;p3"/>
          <p:cNvPicPr preferRelativeResize="0"/>
          <p:nvPr/>
        </p:nvPicPr>
        <p:blipFill rotWithShape="1">
          <a:blip r:embed="rId12">
            <a:alphaModFix/>
          </a:blip>
          <a:srcRect b="0" l="0" r="0" t="0"/>
          <a:stretch/>
        </p:blipFill>
        <p:spPr>
          <a:xfrm>
            <a:off x="1371602" y="6257925"/>
            <a:ext cx="457200" cy="457143"/>
          </a:xfrm>
          <a:prstGeom prst="rect">
            <a:avLst/>
          </a:prstGeom>
          <a:noFill/>
          <a:ln>
            <a:noFill/>
          </a:ln>
        </p:spPr>
      </p:pic>
      <p:pic>
        <p:nvPicPr>
          <p:cNvPr descr=" " id="143" name="Google Shape;143;p3"/>
          <p:cNvPicPr preferRelativeResize="0"/>
          <p:nvPr/>
        </p:nvPicPr>
        <p:blipFill rotWithShape="1">
          <a:blip r:embed="rId13">
            <a:alphaModFix/>
          </a:blip>
          <a:srcRect b="0" l="0" r="0" t="0"/>
          <a:stretch/>
        </p:blipFill>
        <p:spPr>
          <a:xfrm>
            <a:off x="1400158" y="5233163"/>
            <a:ext cx="399883" cy="400255"/>
          </a:xfrm>
          <a:prstGeom prst="rect">
            <a:avLst/>
          </a:prstGeom>
          <a:noFill/>
          <a:ln>
            <a:noFill/>
          </a:ln>
        </p:spPr>
      </p:pic>
      <p:cxnSp>
        <p:nvCxnSpPr>
          <p:cNvPr id="144" name="Google Shape;144;p3"/>
          <p:cNvCxnSpPr/>
          <p:nvPr/>
        </p:nvCxnSpPr>
        <p:spPr>
          <a:xfrm>
            <a:off x="1219200" y="4305300"/>
            <a:ext cx="7641900" cy="0"/>
          </a:xfrm>
          <a:prstGeom prst="straightConnector1">
            <a:avLst/>
          </a:prstGeom>
          <a:noFill/>
          <a:ln cap="flat" cmpd="sng" w="9525">
            <a:solidFill>
              <a:srgbClr val="94A3B8"/>
            </a:solidFill>
            <a:prstDash val="solid"/>
            <a:round/>
            <a:headEnd len="sm" w="sm" type="none"/>
            <a:tailEnd len="sm" w="sm" type="none"/>
          </a:ln>
        </p:spPr>
      </p:cxnSp>
      <p:cxnSp>
        <p:nvCxnSpPr>
          <p:cNvPr id="145" name="Google Shape;145;p3"/>
          <p:cNvCxnSpPr/>
          <p:nvPr/>
        </p:nvCxnSpPr>
        <p:spPr>
          <a:xfrm>
            <a:off x="1219200" y="6210300"/>
            <a:ext cx="7641900" cy="0"/>
          </a:xfrm>
          <a:prstGeom prst="straightConnector1">
            <a:avLst/>
          </a:prstGeom>
          <a:noFill/>
          <a:ln cap="flat" cmpd="sng" w="9525">
            <a:solidFill>
              <a:srgbClr val="94A3B8"/>
            </a:solidFill>
            <a:prstDash val="solid"/>
            <a:round/>
            <a:headEnd len="sm" w="sm" type="none"/>
            <a:tailEnd len="sm" w="sm" type="none"/>
          </a:ln>
        </p:spPr>
      </p:cxnSp>
      <p:cxnSp>
        <p:nvCxnSpPr>
          <p:cNvPr id="146" name="Google Shape;146;p3"/>
          <p:cNvCxnSpPr/>
          <p:nvPr/>
        </p:nvCxnSpPr>
        <p:spPr>
          <a:xfrm>
            <a:off x="1219200" y="7962900"/>
            <a:ext cx="7641900" cy="0"/>
          </a:xfrm>
          <a:prstGeom prst="straightConnector1">
            <a:avLst/>
          </a:prstGeom>
          <a:noFill/>
          <a:ln cap="flat" cmpd="sng" w="9525">
            <a:solidFill>
              <a:srgbClr val="94A3B8"/>
            </a:solidFill>
            <a:prstDash val="solid"/>
            <a:round/>
            <a:headEnd len="sm" w="sm" type="none"/>
            <a:tailEnd len="sm" w="sm" type="none"/>
          </a:ln>
        </p:spPr>
      </p:cxnSp>
      <p:grpSp>
        <p:nvGrpSpPr>
          <p:cNvPr id="147" name="Google Shape;147;p3"/>
          <p:cNvGrpSpPr/>
          <p:nvPr/>
        </p:nvGrpSpPr>
        <p:grpSpPr>
          <a:xfrm>
            <a:off x="1219201" y="4610100"/>
            <a:ext cx="7877249" cy="1369500"/>
            <a:chOff x="1219201" y="4748450"/>
            <a:chExt cx="7877249" cy="1369500"/>
          </a:xfrm>
        </p:grpSpPr>
        <p:sp>
          <p:nvSpPr>
            <p:cNvPr id="148" name="Google Shape;148;p3"/>
            <p:cNvSpPr/>
            <p:nvPr/>
          </p:nvSpPr>
          <p:spPr>
            <a:xfrm>
              <a:off x="2209650" y="4748450"/>
              <a:ext cx="6886800" cy="1369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F172A"/>
                </a:buClr>
                <a:buSzPts val="3000"/>
                <a:buFont typeface="Inter"/>
                <a:buNone/>
              </a:pPr>
              <a:r>
                <a:rPr b="0" i="0" lang="en-US" sz="2800" u="none" cap="none" strike="noStrike">
                  <a:solidFill>
                    <a:srgbClr val="334155"/>
                  </a:solidFill>
                  <a:latin typeface="Inter"/>
                  <a:ea typeface="Inter"/>
                  <a:cs typeface="Inter"/>
                  <a:sym typeface="Inter"/>
                </a:rPr>
                <a:t>Indonesia termasuk 1 dari 6 negara yang memiliki % murid yang Growth Mindset di bawah 40% (29%, nomor 3 dari bawah)</a:t>
              </a:r>
              <a:endParaRPr b="0" i="0" sz="2800" u="none" cap="none" strike="noStrike">
                <a:solidFill>
                  <a:srgbClr val="334155"/>
                </a:solidFill>
                <a:latin typeface="Inter"/>
                <a:ea typeface="Inter"/>
                <a:cs typeface="Inter"/>
                <a:sym typeface="Inter"/>
              </a:endParaRPr>
            </a:p>
          </p:txBody>
        </p:sp>
        <p:grpSp>
          <p:nvGrpSpPr>
            <p:cNvPr id="149" name="Google Shape;149;p3"/>
            <p:cNvGrpSpPr/>
            <p:nvPr/>
          </p:nvGrpSpPr>
          <p:grpSpPr>
            <a:xfrm>
              <a:off x="1219201" y="5052188"/>
              <a:ext cx="762000" cy="762000"/>
              <a:chOff x="1219201" y="5052188"/>
              <a:chExt cx="762000" cy="762000"/>
            </a:xfrm>
          </p:grpSpPr>
          <p:sp>
            <p:nvSpPr>
              <p:cNvPr id="150" name="Google Shape;150;p3"/>
              <p:cNvSpPr/>
              <p:nvPr/>
            </p:nvSpPr>
            <p:spPr>
              <a:xfrm>
                <a:off x="1219201" y="5052188"/>
                <a:ext cx="762000" cy="762000"/>
              </a:xfrm>
              <a:prstGeom prst="roundRect">
                <a:avLst>
                  <a:gd fmla="val 1250100" name="adj"/>
                </a:avLst>
              </a:prstGeom>
              <a:solidFill>
                <a:srgbClr val="0EA5E9"/>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1" name="Google Shape;151;p3"/>
              <p:cNvPicPr preferRelativeResize="0"/>
              <p:nvPr/>
            </p:nvPicPr>
            <p:blipFill rotWithShape="1">
              <a:blip r:embed="rId14">
                <a:alphaModFix/>
              </a:blip>
              <a:srcRect b="0" l="0" r="0" t="0"/>
              <a:stretch/>
            </p:blipFill>
            <p:spPr>
              <a:xfrm>
                <a:off x="1371600" y="5204600"/>
                <a:ext cx="457200" cy="457200"/>
              </a:xfrm>
              <a:prstGeom prst="rect">
                <a:avLst/>
              </a:prstGeom>
              <a:noFill/>
              <a:ln>
                <a:noFill/>
              </a:ln>
            </p:spPr>
          </p:pic>
        </p:grpSp>
      </p:grpSp>
      <p:grpSp>
        <p:nvGrpSpPr>
          <p:cNvPr id="152" name="Google Shape;152;p3"/>
          <p:cNvGrpSpPr/>
          <p:nvPr/>
        </p:nvGrpSpPr>
        <p:grpSpPr>
          <a:xfrm>
            <a:off x="1219201" y="3467100"/>
            <a:ext cx="7511999" cy="762000"/>
            <a:chOff x="1219201" y="3305175"/>
            <a:chExt cx="7511999" cy="762000"/>
          </a:xfrm>
        </p:grpSpPr>
        <p:sp>
          <p:nvSpPr>
            <p:cNvPr id="153" name="Google Shape;153;p3"/>
            <p:cNvSpPr/>
            <p:nvPr/>
          </p:nvSpPr>
          <p:spPr>
            <a:xfrm>
              <a:off x="2209800" y="3306650"/>
              <a:ext cx="6521400" cy="7590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F172A"/>
                </a:buClr>
                <a:buSzPts val="3000"/>
                <a:buFont typeface="Inter"/>
                <a:buNone/>
              </a:pPr>
              <a:r>
                <a:rPr b="0" i="0" lang="en-US" sz="2800" u="none" cap="none" strike="noStrike">
                  <a:solidFill>
                    <a:srgbClr val="334155"/>
                  </a:solidFill>
                  <a:latin typeface="Inter"/>
                  <a:ea typeface="Inter"/>
                  <a:cs typeface="Inter"/>
                  <a:sym typeface="Inter"/>
                </a:rPr>
                <a:t>Hasil Survey Mindset dalam PISA 2018</a:t>
              </a:r>
              <a:endParaRPr b="0" i="0" sz="2800" u="none" cap="none" strike="noStrike">
                <a:solidFill>
                  <a:srgbClr val="334155"/>
                </a:solidFill>
                <a:latin typeface="Calibri"/>
                <a:ea typeface="Calibri"/>
                <a:cs typeface="Calibri"/>
                <a:sym typeface="Calibri"/>
              </a:endParaRPr>
            </a:p>
          </p:txBody>
        </p:sp>
        <p:grpSp>
          <p:nvGrpSpPr>
            <p:cNvPr id="154" name="Google Shape;154;p3"/>
            <p:cNvGrpSpPr/>
            <p:nvPr/>
          </p:nvGrpSpPr>
          <p:grpSpPr>
            <a:xfrm>
              <a:off x="1219201" y="3305175"/>
              <a:ext cx="762000" cy="762000"/>
              <a:chOff x="1219201" y="3305175"/>
              <a:chExt cx="762000" cy="762000"/>
            </a:xfrm>
          </p:grpSpPr>
          <p:sp>
            <p:nvSpPr>
              <p:cNvPr id="155" name="Google Shape;155;p3"/>
              <p:cNvSpPr/>
              <p:nvPr/>
            </p:nvSpPr>
            <p:spPr>
              <a:xfrm>
                <a:off x="1219201" y="3305175"/>
                <a:ext cx="762000" cy="762000"/>
              </a:xfrm>
              <a:prstGeom prst="roundRect">
                <a:avLst>
                  <a:gd fmla="val 1250100" name="adj"/>
                </a:avLst>
              </a:prstGeom>
              <a:solidFill>
                <a:srgbClr val="0EA5E9"/>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6" name="Google Shape;156;p3"/>
              <p:cNvPicPr preferRelativeResize="0"/>
              <p:nvPr/>
            </p:nvPicPr>
            <p:blipFill rotWithShape="1">
              <a:blip r:embed="rId15">
                <a:alphaModFix/>
              </a:blip>
              <a:srcRect b="0" l="0" r="0" t="0"/>
              <a:stretch/>
            </p:blipFill>
            <p:spPr>
              <a:xfrm>
                <a:off x="1371600" y="3457563"/>
                <a:ext cx="457200" cy="457200"/>
              </a:xfrm>
              <a:prstGeom prst="rect">
                <a:avLst/>
              </a:prstGeom>
              <a:noFill/>
              <a:ln>
                <a:noFill/>
              </a:ln>
            </p:spPr>
          </p:pic>
        </p:grpSp>
      </p:grpSp>
      <p:grpSp>
        <p:nvGrpSpPr>
          <p:cNvPr id="157" name="Google Shape;157;p3"/>
          <p:cNvGrpSpPr/>
          <p:nvPr/>
        </p:nvGrpSpPr>
        <p:grpSpPr>
          <a:xfrm>
            <a:off x="1219201" y="6438900"/>
            <a:ext cx="7877099" cy="1017608"/>
            <a:chOff x="1219201" y="6515100"/>
            <a:chExt cx="7877099" cy="1017608"/>
          </a:xfrm>
        </p:grpSpPr>
        <p:sp>
          <p:nvSpPr>
            <p:cNvPr id="158" name="Google Shape;158;p3"/>
            <p:cNvSpPr/>
            <p:nvPr/>
          </p:nvSpPr>
          <p:spPr>
            <a:xfrm>
              <a:off x="2209800" y="6515100"/>
              <a:ext cx="6886500" cy="8241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F172A"/>
                </a:buClr>
                <a:buSzPts val="3000"/>
                <a:buFont typeface="Inter"/>
                <a:buNone/>
              </a:pPr>
              <a:r>
                <a:rPr b="0" i="0" lang="en-US" sz="2800" u="none" cap="none" strike="noStrike">
                  <a:solidFill>
                    <a:srgbClr val="334155"/>
                  </a:solidFill>
                  <a:latin typeface="Inter"/>
                  <a:ea typeface="Inter"/>
                  <a:cs typeface="Inter"/>
                  <a:sym typeface="Inter"/>
                </a:rPr>
                <a:t>Ada korelasi positif antara jumlah murid yang Growth Mindset dengan hasil akademik di suatu negara.</a:t>
              </a:r>
              <a:endParaRPr b="0" i="0" sz="2800" u="none" cap="none" strike="noStrike">
                <a:solidFill>
                  <a:srgbClr val="334155"/>
                </a:solidFill>
                <a:latin typeface="Calibri"/>
                <a:ea typeface="Calibri"/>
                <a:cs typeface="Calibri"/>
                <a:sym typeface="Calibri"/>
              </a:endParaRPr>
            </a:p>
          </p:txBody>
        </p:sp>
        <p:grpSp>
          <p:nvGrpSpPr>
            <p:cNvPr id="159" name="Google Shape;159;p3"/>
            <p:cNvGrpSpPr/>
            <p:nvPr/>
          </p:nvGrpSpPr>
          <p:grpSpPr>
            <a:xfrm>
              <a:off x="1219201" y="6770708"/>
              <a:ext cx="762000" cy="762000"/>
              <a:chOff x="1219201" y="6770708"/>
              <a:chExt cx="762000" cy="762000"/>
            </a:xfrm>
          </p:grpSpPr>
          <p:sp>
            <p:nvSpPr>
              <p:cNvPr id="160" name="Google Shape;160;p3"/>
              <p:cNvSpPr/>
              <p:nvPr/>
            </p:nvSpPr>
            <p:spPr>
              <a:xfrm>
                <a:off x="1219201" y="6770708"/>
                <a:ext cx="762000" cy="762000"/>
              </a:xfrm>
              <a:prstGeom prst="roundRect">
                <a:avLst>
                  <a:gd fmla="val 1250100" name="adj"/>
                </a:avLst>
              </a:prstGeom>
              <a:solidFill>
                <a:srgbClr val="0EA5E9"/>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1" name="Google Shape;161;p3"/>
              <p:cNvPicPr preferRelativeResize="0"/>
              <p:nvPr/>
            </p:nvPicPr>
            <p:blipFill rotWithShape="1">
              <a:blip r:embed="rId16">
                <a:alphaModFix/>
              </a:blip>
              <a:srcRect b="0" l="0" r="0" t="0"/>
              <a:stretch/>
            </p:blipFill>
            <p:spPr>
              <a:xfrm>
                <a:off x="1371500" y="6923113"/>
                <a:ext cx="457200" cy="457200"/>
              </a:xfrm>
              <a:prstGeom prst="rect">
                <a:avLst/>
              </a:prstGeom>
              <a:noFill/>
              <a:ln>
                <a:noFill/>
              </a:ln>
            </p:spPr>
          </p:pic>
        </p:grpSp>
      </p:grpSp>
      <p:sp>
        <p:nvSpPr>
          <p:cNvPr id="162" name="Google Shape;162;p3"/>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17">
              <a:alphaModFix/>
            </a:blip>
            <a:stretch>
              <a:fillRect b="0" l="0" r="0" t="0"/>
            </a:stretch>
          </a:blipFill>
          <a:ln>
            <a:noFill/>
          </a:ln>
        </p:spPr>
      </p:sp>
      <p:pic>
        <p:nvPicPr>
          <p:cNvPr descr="Sky&amp;#39;s the limit: Growth mindset, students, and schools in PISA by OECD -  issuu" id="163" name="Google Shape;163;p3"/>
          <p:cNvPicPr preferRelativeResize="0"/>
          <p:nvPr/>
        </p:nvPicPr>
        <p:blipFill rotWithShape="1">
          <a:blip r:embed="rId18">
            <a:alphaModFix/>
          </a:blip>
          <a:srcRect b="0" l="0" r="0" t="0"/>
          <a:stretch/>
        </p:blipFill>
        <p:spPr>
          <a:xfrm>
            <a:off x="10527796" y="1917262"/>
            <a:ext cx="6093507" cy="81246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4"/>
          <p:cNvSpPr/>
          <p:nvPr/>
        </p:nvSpPr>
        <p:spPr>
          <a:xfrm>
            <a:off x="0" y="0"/>
            <a:ext cx="18288000" cy="117729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69" name="Google Shape;169;p4"/>
          <p:cNvSpPr/>
          <p:nvPr/>
        </p:nvSpPr>
        <p:spPr>
          <a:xfrm rot="-5874422">
            <a:off x="11138437" y="-6597796"/>
            <a:ext cx="8776998" cy="8776998"/>
          </a:xfrm>
          <a:custGeom>
            <a:rect b="b" l="l" r="r" t="t"/>
            <a:pathLst>
              <a:path extrusionOk="0" h="8776998" w="8776998">
                <a:moveTo>
                  <a:pt x="0" y="0"/>
                </a:moveTo>
                <a:lnTo>
                  <a:pt x="8776998" y="0"/>
                </a:lnTo>
                <a:lnTo>
                  <a:pt x="8776998" y="8776998"/>
                </a:lnTo>
                <a:lnTo>
                  <a:pt x="0" y="8776998"/>
                </a:lnTo>
                <a:lnTo>
                  <a:pt x="0" y="0"/>
                </a:lnTo>
                <a:close/>
              </a:path>
            </a:pathLst>
          </a:custGeom>
          <a:blipFill rotWithShape="1">
            <a:blip r:embed="rId4">
              <a:alphaModFix/>
            </a:blip>
            <a:stretch>
              <a:fillRect b="0" l="0" r="0" t="0"/>
            </a:stretch>
          </a:blipFill>
          <a:ln>
            <a:noFill/>
          </a:ln>
        </p:spPr>
      </p:sp>
      <p:sp>
        <p:nvSpPr>
          <p:cNvPr id="170" name="Google Shape;170;p4"/>
          <p:cNvSpPr/>
          <p:nvPr/>
        </p:nvSpPr>
        <p:spPr>
          <a:xfrm flipH="1">
            <a:off x="16931600" y="8930600"/>
            <a:ext cx="1356400" cy="1356400"/>
          </a:xfrm>
          <a:custGeom>
            <a:rect b="b" l="l" r="r" t="t"/>
            <a:pathLst>
              <a:path extrusionOk="0" h="1356400" w="1356400">
                <a:moveTo>
                  <a:pt x="1356400" y="0"/>
                </a:moveTo>
                <a:lnTo>
                  <a:pt x="0" y="0"/>
                </a:lnTo>
                <a:lnTo>
                  <a:pt x="0" y="1356400"/>
                </a:lnTo>
                <a:lnTo>
                  <a:pt x="1356400" y="1356400"/>
                </a:lnTo>
                <a:lnTo>
                  <a:pt x="1356400" y="0"/>
                </a:lnTo>
                <a:close/>
              </a:path>
            </a:pathLst>
          </a:custGeom>
          <a:blipFill rotWithShape="1">
            <a:blip r:embed="rId5">
              <a:alphaModFix/>
            </a:blip>
            <a:stretch>
              <a:fillRect b="0" l="0" r="0" t="0"/>
            </a:stretch>
          </a:blipFill>
          <a:ln>
            <a:noFill/>
          </a:ln>
        </p:spPr>
      </p:sp>
      <p:sp>
        <p:nvSpPr>
          <p:cNvPr id="171" name="Google Shape;171;p4"/>
          <p:cNvSpPr/>
          <p:nvPr/>
        </p:nvSpPr>
        <p:spPr>
          <a:xfrm>
            <a:off x="5674243" y="2419950"/>
            <a:ext cx="623703" cy="623703"/>
          </a:xfrm>
          <a:custGeom>
            <a:rect b="b" l="l" r="r" t="t"/>
            <a:pathLst>
              <a:path extrusionOk="0" h="623703" w="623703">
                <a:moveTo>
                  <a:pt x="0" y="0"/>
                </a:moveTo>
                <a:lnTo>
                  <a:pt x="623703" y="0"/>
                </a:lnTo>
                <a:lnTo>
                  <a:pt x="623703" y="623704"/>
                </a:lnTo>
                <a:lnTo>
                  <a:pt x="0" y="623704"/>
                </a:lnTo>
                <a:lnTo>
                  <a:pt x="0" y="0"/>
                </a:lnTo>
                <a:close/>
              </a:path>
            </a:pathLst>
          </a:custGeom>
          <a:blipFill rotWithShape="1">
            <a:blip r:embed="rId6">
              <a:alphaModFix/>
            </a:blip>
            <a:stretch>
              <a:fillRect b="0" l="0" r="0" t="0"/>
            </a:stretch>
          </a:blipFill>
          <a:ln>
            <a:noFill/>
          </a:ln>
        </p:spPr>
      </p:sp>
      <p:sp>
        <p:nvSpPr>
          <p:cNvPr id="172" name="Google Shape;172;p4"/>
          <p:cNvSpPr/>
          <p:nvPr/>
        </p:nvSpPr>
        <p:spPr>
          <a:xfrm>
            <a:off x="13218307" y="-876225"/>
            <a:ext cx="2715324" cy="3157353"/>
          </a:xfrm>
          <a:custGeom>
            <a:rect b="b" l="l" r="r" t="t"/>
            <a:pathLst>
              <a:path extrusionOk="0" h="3157353" w="2715324">
                <a:moveTo>
                  <a:pt x="0" y="0"/>
                </a:moveTo>
                <a:lnTo>
                  <a:pt x="2715324" y="0"/>
                </a:lnTo>
                <a:lnTo>
                  <a:pt x="2715324" y="3157354"/>
                </a:lnTo>
                <a:lnTo>
                  <a:pt x="0" y="3157354"/>
                </a:lnTo>
                <a:lnTo>
                  <a:pt x="0" y="0"/>
                </a:lnTo>
                <a:close/>
              </a:path>
            </a:pathLst>
          </a:custGeom>
          <a:blipFill rotWithShape="1">
            <a:blip r:embed="rId7">
              <a:alphaModFix/>
            </a:blip>
            <a:stretch>
              <a:fillRect b="0" l="0" r="0" t="0"/>
            </a:stretch>
          </a:blipFill>
          <a:ln>
            <a:noFill/>
          </a:ln>
        </p:spPr>
      </p:sp>
      <p:sp>
        <p:nvSpPr>
          <p:cNvPr id="173" name="Google Shape;173;p4"/>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8">
              <a:alphaModFix/>
            </a:blip>
            <a:stretch>
              <a:fillRect b="0" l="0" r="0" t="0"/>
            </a:stretch>
          </a:blipFill>
          <a:ln>
            <a:noFill/>
          </a:ln>
        </p:spPr>
      </p:sp>
      <p:sp>
        <p:nvSpPr>
          <p:cNvPr id="174" name="Google Shape;174;p4"/>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9">
              <a:alphaModFix/>
            </a:blip>
            <a:stretch>
              <a:fillRect b="0" l="0" r="0" t="0"/>
            </a:stretch>
          </a:blipFill>
          <a:ln>
            <a:noFill/>
          </a:ln>
        </p:spPr>
      </p:sp>
      <p:sp>
        <p:nvSpPr>
          <p:cNvPr id="175" name="Google Shape;175;p4"/>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0">
              <a:alphaModFix/>
            </a:blip>
            <a:stretch>
              <a:fillRect b="0" l="0" r="0" t="0"/>
            </a:stretch>
          </a:blipFill>
          <a:ln>
            <a:noFill/>
          </a:ln>
        </p:spPr>
      </p:sp>
      <p:sp>
        <p:nvSpPr>
          <p:cNvPr id="176" name="Google Shape;176;p4"/>
          <p:cNvSpPr/>
          <p:nvPr/>
        </p:nvSpPr>
        <p:spPr>
          <a:xfrm>
            <a:off x="361291" y="2629871"/>
            <a:ext cx="6516956" cy="6516956"/>
          </a:xfrm>
          <a:custGeom>
            <a:rect b="b" l="l" r="r" t="t"/>
            <a:pathLst>
              <a:path extrusionOk="0" h="6516956" w="6516956">
                <a:moveTo>
                  <a:pt x="0" y="0"/>
                </a:moveTo>
                <a:lnTo>
                  <a:pt x="6516956" y="0"/>
                </a:lnTo>
                <a:lnTo>
                  <a:pt x="6516956" y="6516956"/>
                </a:lnTo>
                <a:lnTo>
                  <a:pt x="0" y="6516956"/>
                </a:lnTo>
                <a:lnTo>
                  <a:pt x="0" y="0"/>
                </a:lnTo>
                <a:close/>
              </a:path>
            </a:pathLst>
          </a:custGeom>
          <a:blipFill rotWithShape="1">
            <a:blip r:embed="rId11">
              <a:alphaModFix/>
            </a:blip>
            <a:stretch>
              <a:fillRect b="0" l="0" r="0" t="0"/>
            </a:stretch>
          </a:blipFill>
          <a:ln>
            <a:noFill/>
          </a:ln>
        </p:spPr>
      </p:sp>
      <p:sp>
        <p:nvSpPr>
          <p:cNvPr id="177" name="Google Shape;177;p4"/>
          <p:cNvSpPr txBox="1"/>
          <p:nvPr/>
        </p:nvSpPr>
        <p:spPr>
          <a:xfrm>
            <a:off x="7467600" y="4419432"/>
            <a:ext cx="507628" cy="593686"/>
          </a:xfrm>
          <a:prstGeom prst="rect">
            <a:avLst/>
          </a:prstGeom>
          <a:noFill/>
          <a:ln>
            <a:noFill/>
          </a:ln>
        </p:spPr>
        <p:txBody>
          <a:bodyPr anchorCtr="0" anchor="t" bIns="0" lIns="0" spcFirstLastPara="1" rIns="0" wrap="square" tIns="0">
            <a:spAutoFit/>
          </a:bodyPr>
          <a:lstStyle/>
          <a:p>
            <a:pPr indent="0" lvl="0" marL="0" marR="0" rtl="0" algn="ctr">
              <a:lnSpc>
                <a:spcPct val="200000"/>
              </a:lnSpc>
              <a:spcBef>
                <a:spcPts val="0"/>
              </a:spcBef>
              <a:spcAft>
                <a:spcPts val="0"/>
              </a:spcAft>
              <a:buNone/>
            </a:pPr>
            <a:r>
              <a:rPr b="1" i="0" lang="en-US" sz="2500" u="none" cap="none" strike="noStrike">
                <a:solidFill>
                  <a:srgbClr val="000000"/>
                </a:solidFill>
                <a:latin typeface="Poppins"/>
                <a:ea typeface="Poppins"/>
                <a:cs typeface="Poppins"/>
                <a:sym typeface="Poppins"/>
              </a:rPr>
              <a:t>01</a:t>
            </a:r>
            <a:endParaRPr/>
          </a:p>
        </p:txBody>
      </p:sp>
      <p:sp>
        <p:nvSpPr>
          <p:cNvPr id="178" name="Google Shape;178;p4"/>
          <p:cNvSpPr txBox="1"/>
          <p:nvPr/>
        </p:nvSpPr>
        <p:spPr>
          <a:xfrm>
            <a:off x="7507180" y="5159414"/>
            <a:ext cx="507628" cy="593686"/>
          </a:xfrm>
          <a:prstGeom prst="rect">
            <a:avLst/>
          </a:prstGeom>
          <a:noFill/>
          <a:ln>
            <a:noFill/>
          </a:ln>
        </p:spPr>
        <p:txBody>
          <a:bodyPr anchorCtr="0" anchor="t" bIns="0" lIns="0" spcFirstLastPara="1" rIns="0" wrap="square" tIns="0">
            <a:spAutoFit/>
          </a:bodyPr>
          <a:lstStyle/>
          <a:p>
            <a:pPr indent="0" lvl="0" marL="0" marR="0" rtl="0" algn="ctr">
              <a:lnSpc>
                <a:spcPct val="200000"/>
              </a:lnSpc>
              <a:spcBef>
                <a:spcPts val="0"/>
              </a:spcBef>
              <a:spcAft>
                <a:spcPts val="0"/>
              </a:spcAft>
              <a:buNone/>
            </a:pPr>
            <a:r>
              <a:rPr b="1" i="0" lang="en-US" sz="2500" u="none" cap="none" strike="noStrike">
                <a:solidFill>
                  <a:srgbClr val="000000"/>
                </a:solidFill>
                <a:latin typeface="Poppins"/>
                <a:ea typeface="Poppins"/>
                <a:cs typeface="Poppins"/>
                <a:sym typeface="Poppins"/>
              </a:rPr>
              <a:t>02</a:t>
            </a:r>
            <a:endParaRPr/>
          </a:p>
        </p:txBody>
      </p:sp>
      <p:sp>
        <p:nvSpPr>
          <p:cNvPr id="179" name="Google Shape;179;p4"/>
          <p:cNvSpPr txBox="1"/>
          <p:nvPr/>
        </p:nvSpPr>
        <p:spPr>
          <a:xfrm>
            <a:off x="7507180" y="5905500"/>
            <a:ext cx="507628" cy="593686"/>
          </a:xfrm>
          <a:prstGeom prst="rect">
            <a:avLst/>
          </a:prstGeom>
          <a:noFill/>
          <a:ln>
            <a:noFill/>
          </a:ln>
        </p:spPr>
        <p:txBody>
          <a:bodyPr anchorCtr="0" anchor="t" bIns="0" lIns="0" spcFirstLastPara="1" rIns="0" wrap="square" tIns="0">
            <a:spAutoFit/>
          </a:bodyPr>
          <a:lstStyle/>
          <a:p>
            <a:pPr indent="0" lvl="0" marL="0" marR="0" rtl="0" algn="ctr">
              <a:lnSpc>
                <a:spcPct val="200000"/>
              </a:lnSpc>
              <a:spcBef>
                <a:spcPts val="0"/>
              </a:spcBef>
              <a:spcAft>
                <a:spcPts val="0"/>
              </a:spcAft>
              <a:buNone/>
            </a:pPr>
            <a:r>
              <a:rPr b="1" i="0" lang="en-US" sz="2500" u="none" cap="none" strike="noStrike">
                <a:solidFill>
                  <a:srgbClr val="000000"/>
                </a:solidFill>
                <a:latin typeface="Poppins"/>
                <a:ea typeface="Poppins"/>
                <a:cs typeface="Poppins"/>
                <a:sym typeface="Poppins"/>
              </a:rPr>
              <a:t>03</a:t>
            </a:r>
            <a:endParaRPr/>
          </a:p>
        </p:txBody>
      </p:sp>
      <p:sp>
        <p:nvSpPr>
          <p:cNvPr id="180" name="Google Shape;180;p4"/>
          <p:cNvSpPr txBox="1"/>
          <p:nvPr/>
        </p:nvSpPr>
        <p:spPr>
          <a:xfrm>
            <a:off x="7543800" y="6630231"/>
            <a:ext cx="507628" cy="570669"/>
          </a:xfrm>
          <a:prstGeom prst="rect">
            <a:avLst/>
          </a:prstGeom>
          <a:noFill/>
          <a:ln>
            <a:noFill/>
          </a:ln>
        </p:spPr>
        <p:txBody>
          <a:bodyPr anchorCtr="0" anchor="t" bIns="0" lIns="0" spcFirstLastPara="1" rIns="0" wrap="square" tIns="0">
            <a:spAutoFit/>
          </a:bodyPr>
          <a:lstStyle/>
          <a:p>
            <a:pPr indent="0" lvl="0" marL="0" marR="0" rtl="0" algn="ctr">
              <a:lnSpc>
                <a:spcPct val="200000"/>
              </a:lnSpc>
              <a:spcBef>
                <a:spcPts val="0"/>
              </a:spcBef>
              <a:spcAft>
                <a:spcPts val="0"/>
              </a:spcAft>
              <a:buNone/>
            </a:pPr>
            <a:r>
              <a:rPr b="1" i="0" lang="en-US" sz="2500" u="none" cap="none" strike="noStrike">
                <a:solidFill>
                  <a:srgbClr val="000000"/>
                </a:solidFill>
                <a:latin typeface="Poppins"/>
                <a:ea typeface="Poppins"/>
                <a:cs typeface="Poppins"/>
                <a:sym typeface="Poppins"/>
              </a:rPr>
              <a:t>04</a:t>
            </a:r>
            <a:endParaRPr b="1" i="0" sz="2500" u="none" cap="none" strike="noStrike">
              <a:solidFill>
                <a:srgbClr val="000000"/>
              </a:solidFill>
              <a:latin typeface="Poppins"/>
              <a:ea typeface="Poppins"/>
              <a:cs typeface="Poppins"/>
              <a:sym typeface="Poppins"/>
            </a:endParaRPr>
          </a:p>
        </p:txBody>
      </p:sp>
      <p:sp>
        <p:nvSpPr>
          <p:cNvPr id="181" name="Google Shape;181;p4"/>
          <p:cNvSpPr txBox="1"/>
          <p:nvPr/>
        </p:nvSpPr>
        <p:spPr>
          <a:xfrm>
            <a:off x="7543800" y="7316031"/>
            <a:ext cx="507628" cy="570669"/>
          </a:xfrm>
          <a:prstGeom prst="rect">
            <a:avLst/>
          </a:prstGeom>
          <a:noFill/>
          <a:ln>
            <a:noFill/>
          </a:ln>
        </p:spPr>
        <p:txBody>
          <a:bodyPr anchorCtr="0" anchor="t" bIns="0" lIns="0" spcFirstLastPara="1" rIns="0" wrap="square" tIns="0">
            <a:spAutoFit/>
          </a:bodyPr>
          <a:lstStyle/>
          <a:p>
            <a:pPr indent="0" lvl="0" marL="0" marR="0" rtl="0" algn="ctr">
              <a:lnSpc>
                <a:spcPct val="200000"/>
              </a:lnSpc>
              <a:spcBef>
                <a:spcPts val="0"/>
              </a:spcBef>
              <a:spcAft>
                <a:spcPts val="0"/>
              </a:spcAft>
              <a:buNone/>
            </a:pPr>
            <a:r>
              <a:rPr b="1" i="0" lang="en-US" sz="2500" u="none" cap="none" strike="noStrike">
                <a:solidFill>
                  <a:srgbClr val="000000"/>
                </a:solidFill>
                <a:latin typeface="Poppins"/>
                <a:ea typeface="Poppins"/>
                <a:cs typeface="Poppins"/>
                <a:sym typeface="Poppins"/>
              </a:rPr>
              <a:t>05</a:t>
            </a:r>
            <a:endParaRPr b="1" i="0" sz="2500" u="none" cap="none" strike="noStrike">
              <a:solidFill>
                <a:srgbClr val="000000"/>
              </a:solidFill>
              <a:latin typeface="Poppins"/>
              <a:ea typeface="Poppins"/>
              <a:cs typeface="Poppins"/>
              <a:sym typeface="Poppins"/>
            </a:endParaRPr>
          </a:p>
        </p:txBody>
      </p:sp>
      <p:sp>
        <p:nvSpPr>
          <p:cNvPr id="182" name="Google Shape;182;p4"/>
          <p:cNvSpPr txBox="1"/>
          <p:nvPr/>
        </p:nvSpPr>
        <p:spPr>
          <a:xfrm>
            <a:off x="7543800" y="8115300"/>
            <a:ext cx="507628" cy="570669"/>
          </a:xfrm>
          <a:prstGeom prst="rect">
            <a:avLst/>
          </a:prstGeom>
          <a:noFill/>
          <a:ln>
            <a:noFill/>
          </a:ln>
        </p:spPr>
        <p:txBody>
          <a:bodyPr anchorCtr="0" anchor="t" bIns="0" lIns="0" spcFirstLastPara="1" rIns="0" wrap="square" tIns="0">
            <a:spAutoFit/>
          </a:bodyPr>
          <a:lstStyle/>
          <a:p>
            <a:pPr indent="0" lvl="0" marL="0" marR="0" rtl="0" algn="ctr">
              <a:lnSpc>
                <a:spcPct val="200000"/>
              </a:lnSpc>
              <a:spcBef>
                <a:spcPts val="0"/>
              </a:spcBef>
              <a:spcAft>
                <a:spcPts val="0"/>
              </a:spcAft>
              <a:buNone/>
            </a:pPr>
            <a:r>
              <a:rPr b="1" i="0" lang="en-US" sz="2500" u="none" cap="none" strike="noStrike">
                <a:solidFill>
                  <a:srgbClr val="000000"/>
                </a:solidFill>
                <a:latin typeface="Poppins"/>
                <a:ea typeface="Poppins"/>
                <a:cs typeface="Poppins"/>
                <a:sym typeface="Poppins"/>
              </a:rPr>
              <a:t>06</a:t>
            </a:r>
            <a:endParaRPr b="1" i="0" sz="2500" u="none" cap="none" strike="noStrike">
              <a:solidFill>
                <a:srgbClr val="000000"/>
              </a:solidFill>
              <a:latin typeface="Poppins"/>
              <a:ea typeface="Poppins"/>
              <a:cs typeface="Poppins"/>
              <a:sym typeface="Poppins"/>
            </a:endParaRPr>
          </a:p>
        </p:txBody>
      </p:sp>
      <p:sp>
        <p:nvSpPr>
          <p:cNvPr id="183" name="Google Shape;183;p4"/>
          <p:cNvSpPr txBox="1"/>
          <p:nvPr/>
        </p:nvSpPr>
        <p:spPr>
          <a:xfrm>
            <a:off x="13794571" y="4438482"/>
            <a:ext cx="3464729" cy="570669"/>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None/>
            </a:pPr>
            <a:r>
              <a:t/>
            </a:r>
            <a:endParaRPr b="0" i="0" sz="2500" u="none" cap="none" strike="noStrike">
              <a:solidFill>
                <a:srgbClr val="000000"/>
              </a:solidFill>
              <a:latin typeface="Poppins"/>
              <a:ea typeface="Poppins"/>
              <a:cs typeface="Poppins"/>
              <a:sym typeface="Poppins"/>
            </a:endParaRPr>
          </a:p>
        </p:txBody>
      </p:sp>
      <p:sp>
        <p:nvSpPr>
          <p:cNvPr id="184" name="Google Shape;184;p4"/>
          <p:cNvSpPr txBox="1"/>
          <p:nvPr/>
        </p:nvSpPr>
        <p:spPr>
          <a:xfrm>
            <a:off x="8466321" y="7362926"/>
            <a:ext cx="3464729" cy="570669"/>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None/>
            </a:pPr>
            <a:r>
              <a:rPr b="0" i="0" lang="en-US" sz="2500" u="none" cap="none" strike="noStrike">
                <a:solidFill>
                  <a:srgbClr val="000000"/>
                </a:solidFill>
                <a:latin typeface="Poppins"/>
                <a:ea typeface="Poppins"/>
                <a:cs typeface="Poppins"/>
                <a:sym typeface="Poppins"/>
              </a:rPr>
              <a:t>Penugasan</a:t>
            </a:r>
            <a:endParaRPr b="0" i="0" sz="2500" u="none" cap="none" strike="noStrike">
              <a:solidFill>
                <a:srgbClr val="000000"/>
              </a:solidFill>
              <a:latin typeface="Poppins"/>
              <a:ea typeface="Poppins"/>
              <a:cs typeface="Poppins"/>
              <a:sym typeface="Poppins"/>
            </a:endParaRPr>
          </a:p>
        </p:txBody>
      </p:sp>
      <p:sp>
        <p:nvSpPr>
          <p:cNvPr id="185" name="Google Shape;185;p4"/>
          <p:cNvSpPr txBox="1"/>
          <p:nvPr/>
        </p:nvSpPr>
        <p:spPr>
          <a:xfrm>
            <a:off x="8466321" y="8083699"/>
            <a:ext cx="4093663" cy="641201"/>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None/>
            </a:pPr>
            <a:r>
              <a:rPr b="0" i="0" lang="en-US" sz="2500" u="none" cap="none" strike="noStrike">
                <a:solidFill>
                  <a:srgbClr val="000000"/>
                </a:solidFill>
                <a:latin typeface="Poppins"/>
                <a:ea typeface="Poppins"/>
                <a:cs typeface="Poppins"/>
                <a:sym typeface="Poppins"/>
              </a:rPr>
              <a:t>Kegiatan Pembelajaran</a:t>
            </a:r>
            <a:endParaRPr b="0" i="0" sz="2500" u="none" cap="none" strike="noStrike">
              <a:solidFill>
                <a:srgbClr val="000000"/>
              </a:solidFill>
              <a:latin typeface="Poppins"/>
              <a:ea typeface="Poppins"/>
              <a:cs typeface="Poppins"/>
              <a:sym typeface="Poppins"/>
            </a:endParaRPr>
          </a:p>
        </p:txBody>
      </p:sp>
      <p:sp>
        <p:nvSpPr>
          <p:cNvPr id="186" name="Google Shape;186;p4"/>
          <p:cNvSpPr txBox="1"/>
          <p:nvPr/>
        </p:nvSpPr>
        <p:spPr>
          <a:xfrm>
            <a:off x="8466321" y="4438482"/>
            <a:ext cx="4751986" cy="641201"/>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None/>
            </a:pPr>
            <a:r>
              <a:rPr b="0" i="0" lang="en-US" sz="2500" u="none" cap="none" strike="noStrike">
                <a:solidFill>
                  <a:srgbClr val="000000"/>
                </a:solidFill>
                <a:latin typeface="Poppins"/>
                <a:ea typeface="Poppins"/>
                <a:cs typeface="Poppins"/>
                <a:sym typeface="Poppins"/>
              </a:rPr>
              <a:t>Konsep Pola Pikir Bertumbuh</a:t>
            </a:r>
            <a:endParaRPr b="0" i="0" sz="2500" u="none" cap="none" strike="noStrike">
              <a:solidFill>
                <a:srgbClr val="000000"/>
              </a:solidFill>
              <a:latin typeface="Poppins"/>
              <a:ea typeface="Poppins"/>
              <a:cs typeface="Poppins"/>
              <a:sym typeface="Poppins"/>
            </a:endParaRPr>
          </a:p>
        </p:txBody>
      </p:sp>
      <p:sp>
        <p:nvSpPr>
          <p:cNvPr id="187" name="Google Shape;187;p4"/>
          <p:cNvSpPr txBox="1"/>
          <p:nvPr/>
        </p:nvSpPr>
        <p:spPr>
          <a:xfrm>
            <a:off x="8466321" y="5151457"/>
            <a:ext cx="8465279" cy="641201"/>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None/>
            </a:pPr>
            <a:r>
              <a:rPr b="0" i="0" lang="en-US" sz="2500" u="none" cap="none" strike="noStrike">
                <a:solidFill>
                  <a:srgbClr val="000000"/>
                </a:solidFill>
                <a:latin typeface="Poppins"/>
                <a:ea typeface="Poppins"/>
                <a:cs typeface="Poppins"/>
                <a:sym typeface="Poppins"/>
              </a:rPr>
              <a:t>Pola Pikir Bertumbuh untuk Pembelajaran Mendalam</a:t>
            </a:r>
            <a:endParaRPr b="0" i="0" sz="2500" u="none" cap="none" strike="noStrike">
              <a:solidFill>
                <a:srgbClr val="000000"/>
              </a:solidFill>
              <a:latin typeface="Poppins"/>
              <a:ea typeface="Poppins"/>
              <a:cs typeface="Poppins"/>
              <a:sym typeface="Poppins"/>
            </a:endParaRPr>
          </a:p>
        </p:txBody>
      </p:sp>
      <p:sp>
        <p:nvSpPr>
          <p:cNvPr id="188" name="Google Shape;188;p4"/>
          <p:cNvSpPr txBox="1"/>
          <p:nvPr/>
        </p:nvSpPr>
        <p:spPr>
          <a:xfrm>
            <a:off x="8466321" y="5864432"/>
            <a:ext cx="6164079" cy="641201"/>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None/>
            </a:pPr>
            <a:r>
              <a:rPr b="0" i="0" lang="en-US" sz="2500" u="none" cap="none" strike="noStrike">
                <a:solidFill>
                  <a:srgbClr val="000000"/>
                </a:solidFill>
                <a:latin typeface="Poppins"/>
                <a:ea typeface="Poppins"/>
                <a:cs typeface="Poppins"/>
                <a:sym typeface="Poppins"/>
              </a:rPr>
              <a:t>Pola Pikir Bertumbuh untuk Kreativitas</a:t>
            </a:r>
            <a:endParaRPr b="0" i="0" sz="2500" u="none" cap="none" strike="noStrike">
              <a:solidFill>
                <a:srgbClr val="000000"/>
              </a:solidFill>
              <a:latin typeface="Poppins"/>
              <a:ea typeface="Poppins"/>
              <a:cs typeface="Poppins"/>
              <a:sym typeface="Poppins"/>
            </a:endParaRPr>
          </a:p>
        </p:txBody>
      </p:sp>
      <p:sp>
        <p:nvSpPr>
          <p:cNvPr id="189" name="Google Shape;189;p4"/>
          <p:cNvSpPr txBox="1"/>
          <p:nvPr/>
        </p:nvSpPr>
        <p:spPr>
          <a:xfrm>
            <a:off x="7344972" y="2222482"/>
            <a:ext cx="9586628" cy="1025922"/>
          </a:xfrm>
          <a:prstGeom prst="rect">
            <a:avLst/>
          </a:prstGeom>
          <a:noFill/>
          <a:ln>
            <a:noFill/>
          </a:ln>
        </p:spPr>
        <p:txBody>
          <a:bodyPr anchorCtr="0" anchor="t" bIns="0" lIns="0" spcFirstLastPara="1" rIns="0" wrap="square" tIns="0">
            <a:spAutoFit/>
          </a:bodyPr>
          <a:lstStyle/>
          <a:p>
            <a:pPr indent="0" lvl="0" marL="0" marR="0" rtl="0" algn="l">
              <a:lnSpc>
                <a:spcPct val="115002"/>
              </a:lnSpc>
              <a:spcBef>
                <a:spcPts val="0"/>
              </a:spcBef>
              <a:spcAft>
                <a:spcPts val="0"/>
              </a:spcAft>
              <a:buNone/>
            </a:pPr>
            <a:r>
              <a:rPr b="1" i="0" lang="en-US" sz="6999" u="none" cap="none" strike="noStrike">
                <a:solidFill>
                  <a:srgbClr val="002060"/>
                </a:solidFill>
                <a:latin typeface="Poppins"/>
                <a:ea typeface="Poppins"/>
                <a:cs typeface="Poppins"/>
                <a:sym typeface="Poppins"/>
              </a:rPr>
              <a:t>DAFTAR ISI MODUL</a:t>
            </a:r>
            <a:endParaRPr/>
          </a:p>
        </p:txBody>
      </p:sp>
      <p:sp>
        <p:nvSpPr>
          <p:cNvPr id="190" name="Google Shape;190;p4"/>
          <p:cNvSpPr txBox="1"/>
          <p:nvPr/>
        </p:nvSpPr>
        <p:spPr>
          <a:xfrm>
            <a:off x="7344972" y="3277610"/>
            <a:ext cx="9914328" cy="722890"/>
          </a:xfrm>
          <a:prstGeom prst="rect">
            <a:avLst/>
          </a:prstGeom>
          <a:noFill/>
          <a:ln>
            <a:noFill/>
          </a:ln>
        </p:spPr>
        <p:txBody>
          <a:bodyPr anchorCtr="0" anchor="t" bIns="0" lIns="0" spcFirstLastPara="1" rIns="0" wrap="square" tIns="0">
            <a:spAutoFit/>
          </a:bodyPr>
          <a:lstStyle/>
          <a:p>
            <a:pPr indent="0" lvl="0" marL="0" marR="0" rtl="0" algn="l">
              <a:lnSpc>
                <a:spcPct val="101092"/>
              </a:lnSpc>
              <a:spcBef>
                <a:spcPts val="0"/>
              </a:spcBef>
              <a:spcAft>
                <a:spcPts val="0"/>
              </a:spcAft>
              <a:buNone/>
            </a:pPr>
            <a:r>
              <a:rPr b="0" i="0" lang="en-US" sz="5400" u="none" cap="none" strike="noStrike">
                <a:solidFill>
                  <a:srgbClr val="000000"/>
                </a:solidFill>
                <a:latin typeface="Poppins"/>
                <a:ea typeface="Poppins"/>
                <a:cs typeface="Poppins"/>
                <a:sym typeface="Poppins"/>
              </a:rPr>
              <a:t>Pola Pikir Bertumbuh</a:t>
            </a:r>
            <a:endParaRPr b="0" i="0" sz="5400" u="none" cap="none" strike="noStrike">
              <a:solidFill>
                <a:srgbClr val="000000"/>
              </a:solidFill>
              <a:latin typeface="Poppins"/>
              <a:ea typeface="Poppins"/>
              <a:cs typeface="Poppins"/>
              <a:sym typeface="Poppins"/>
            </a:endParaRPr>
          </a:p>
        </p:txBody>
      </p:sp>
      <p:sp>
        <p:nvSpPr>
          <p:cNvPr id="191" name="Google Shape;191;p4"/>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b="1" i="0" sz="2300" u="none" cap="none" strike="noStrike">
              <a:solidFill>
                <a:srgbClr val="0E557F"/>
              </a:solidFill>
              <a:latin typeface="Poppins"/>
              <a:ea typeface="Poppins"/>
              <a:cs typeface="Poppins"/>
              <a:sym typeface="Poppins"/>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b="1" i="0" sz="2300" u="none" cap="none" strike="noStrike">
              <a:solidFill>
                <a:srgbClr val="0E557F"/>
              </a:solidFill>
              <a:latin typeface="Poppins"/>
              <a:ea typeface="Poppins"/>
              <a:cs typeface="Poppins"/>
              <a:sym typeface="Poppins"/>
            </a:endParaRPr>
          </a:p>
        </p:txBody>
      </p:sp>
      <p:sp>
        <p:nvSpPr>
          <p:cNvPr id="192" name="Google Shape;192;p4"/>
          <p:cNvSpPr txBox="1"/>
          <p:nvPr/>
        </p:nvSpPr>
        <p:spPr>
          <a:xfrm>
            <a:off x="8445684" y="6631134"/>
            <a:ext cx="9385116" cy="641201"/>
          </a:xfrm>
          <a:prstGeom prst="rect">
            <a:avLst/>
          </a:prstGeom>
          <a:noFill/>
          <a:ln>
            <a:noFill/>
          </a:ln>
        </p:spPr>
        <p:txBody>
          <a:bodyPr anchorCtr="0" anchor="t" bIns="0" lIns="0" spcFirstLastPara="1" rIns="0" wrap="square" tIns="0">
            <a:spAutoFit/>
          </a:bodyPr>
          <a:lstStyle/>
          <a:p>
            <a:pPr indent="0" lvl="0" marL="0" marR="0" rtl="0" algn="l">
              <a:lnSpc>
                <a:spcPct val="200000"/>
              </a:lnSpc>
              <a:spcBef>
                <a:spcPts val="0"/>
              </a:spcBef>
              <a:spcAft>
                <a:spcPts val="0"/>
              </a:spcAft>
              <a:buNone/>
            </a:pPr>
            <a:r>
              <a:rPr b="0" i="0" lang="en-US" sz="2500" u="none" cap="none" strike="noStrike">
                <a:solidFill>
                  <a:srgbClr val="000000"/>
                </a:solidFill>
                <a:latin typeface="Poppins"/>
                <a:ea typeface="Poppins"/>
                <a:cs typeface="Poppins"/>
                <a:sym typeface="Poppins"/>
              </a:rPr>
              <a:t>Pola Pikir Bertumbuh untuk Pengetahuan Nilai &amp; Karakter </a:t>
            </a:r>
            <a:endParaRPr b="0" i="0" sz="2500" u="none" cap="none" strike="noStrike">
              <a:solidFill>
                <a:srgbClr val="000000"/>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 " id="198" name="Google Shape;198;p5"/>
          <p:cNvPicPr preferRelativeResize="0"/>
          <p:nvPr/>
        </p:nvPicPr>
        <p:blipFill rotWithShape="1">
          <a:blip r:embed="rId3">
            <a:alphaModFix/>
          </a:blip>
          <a:srcRect b="0" l="0" r="0" t="0"/>
          <a:stretch/>
        </p:blipFill>
        <p:spPr>
          <a:xfrm>
            <a:off x="0" y="0"/>
            <a:ext cx="18288019" cy="10285723"/>
          </a:xfrm>
          <a:prstGeom prst="rect">
            <a:avLst/>
          </a:prstGeom>
          <a:noFill/>
          <a:ln>
            <a:noFill/>
          </a:ln>
        </p:spPr>
      </p:pic>
      <p:sp>
        <p:nvSpPr>
          <p:cNvPr id="199" name="Google Shape;199;p5"/>
          <p:cNvSpPr/>
          <p:nvPr/>
        </p:nvSpPr>
        <p:spPr>
          <a:xfrm>
            <a:off x="0" y="0"/>
            <a:ext cx="18288000" cy="102870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5"/>
          <p:cNvSpPr/>
          <p:nvPr/>
        </p:nvSpPr>
        <p:spPr>
          <a:xfrm>
            <a:off x="1219201" y="4043363"/>
            <a:ext cx="8763000" cy="22002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5"/>
          <p:cNvSpPr/>
          <p:nvPr/>
        </p:nvSpPr>
        <p:spPr>
          <a:xfrm>
            <a:off x="1219201" y="4043363"/>
            <a:ext cx="9004200" cy="111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DD3FC"/>
              </a:buClr>
              <a:buSzPts val="5600"/>
              <a:buFont typeface="Inter SemiBold"/>
              <a:buNone/>
            </a:pPr>
            <a:r>
              <a:rPr b="1" i="0" lang="en-US" sz="5600" u="none" cap="none" strike="noStrike">
                <a:solidFill>
                  <a:srgbClr val="7DD3FC"/>
                </a:solidFill>
                <a:latin typeface="Inter SemiBold"/>
                <a:ea typeface="Inter SemiBold"/>
                <a:cs typeface="Inter SemiBold"/>
                <a:sym typeface="Inter SemiBold"/>
              </a:rPr>
              <a:t>01</a:t>
            </a:r>
            <a:endParaRPr b="0" i="0" sz="5600" u="none" cap="none" strike="noStrike">
              <a:solidFill>
                <a:schemeClr val="dk1"/>
              </a:solidFill>
              <a:latin typeface="Calibri"/>
              <a:ea typeface="Calibri"/>
              <a:cs typeface="Calibri"/>
              <a:sym typeface="Calibri"/>
            </a:endParaRPr>
          </a:p>
        </p:txBody>
      </p:sp>
      <p:sp>
        <p:nvSpPr>
          <p:cNvPr id="202" name="Google Shape;202;p5"/>
          <p:cNvSpPr/>
          <p:nvPr/>
        </p:nvSpPr>
        <p:spPr>
          <a:xfrm>
            <a:off x="1219200" y="4995875"/>
            <a:ext cx="16632300" cy="1625700"/>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FFFFFF"/>
              </a:buClr>
              <a:buSzPts val="9000"/>
              <a:buFont typeface="Inter SemiBold"/>
              <a:buNone/>
            </a:pPr>
            <a:r>
              <a:rPr b="1" i="0" lang="en-US" sz="8000" u="none" cap="none" strike="noStrike">
                <a:solidFill>
                  <a:srgbClr val="FFFFFF"/>
                </a:solidFill>
                <a:latin typeface="Inter SemiBold"/>
                <a:ea typeface="Inter SemiBold"/>
                <a:cs typeface="Inter SemiBold"/>
                <a:sym typeface="Inter SemiBold"/>
              </a:rPr>
              <a:t>Konsep </a:t>
            </a:r>
            <a:r>
              <a:rPr b="1" i="0" lang="en-US" sz="8000" u="none" cap="none" strike="noStrike">
                <a:solidFill>
                  <a:srgbClr val="FFFF00"/>
                </a:solidFill>
                <a:latin typeface="Inter SemiBold"/>
                <a:ea typeface="Inter SemiBold"/>
                <a:cs typeface="Inter SemiBold"/>
                <a:sym typeface="Inter SemiBold"/>
              </a:rPr>
              <a:t>Pola Pikir Bertumbuh</a:t>
            </a:r>
            <a:endParaRPr b="0" i="0" sz="8000" u="none" cap="none" strike="noStrike">
              <a:solidFill>
                <a:srgbClr val="FFFF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6"/>
          <p:cNvSpPr/>
          <p:nvPr/>
        </p:nvSpPr>
        <p:spPr>
          <a:xfrm>
            <a:off x="33208" y="69822"/>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208" name="Google Shape;208;p6"/>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209" name="Google Shape;209;p6"/>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210" name="Google Shape;210;p6"/>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211" name="Google Shape;211;p6"/>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212" name="Google Shape;212;p6"/>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213" name="Google Shape;213;p6"/>
          <p:cNvGrpSpPr/>
          <p:nvPr/>
        </p:nvGrpSpPr>
        <p:grpSpPr>
          <a:xfrm>
            <a:off x="2838933" y="1868929"/>
            <a:ext cx="11506200" cy="1463714"/>
            <a:chOff x="0" y="-95250"/>
            <a:chExt cx="1762841" cy="385505"/>
          </a:xfrm>
        </p:grpSpPr>
        <p:sp>
          <p:nvSpPr>
            <p:cNvPr id="214" name="Google Shape;214;p6"/>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6"/>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rgbClr val="002060"/>
                </a:solidFill>
                <a:latin typeface="Calibri"/>
                <a:ea typeface="Calibri"/>
                <a:cs typeface="Calibri"/>
                <a:sym typeface="Calibri"/>
              </a:endParaRPr>
            </a:p>
          </p:txBody>
        </p:sp>
      </p:grpSp>
      <p:sp>
        <p:nvSpPr>
          <p:cNvPr id="216" name="Google Shape;216;p6"/>
          <p:cNvSpPr txBox="1"/>
          <p:nvPr/>
        </p:nvSpPr>
        <p:spPr>
          <a:xfrm>
            <a:off x="2414054" y="2289585"/>
            <a:ext cx="13892746" cy="1013098"/>
          </a:xfrm>
          <a:prstGeom prst="rect">
            <a:avLst/>
          </a:prstGeom>
          <a:noFill/>
          <a:ln>
            <a:noFill/>
          </a:ln>
        </p:spPr>
        <p:txBody>
          <a:bodyPr anchorCtr="0" anchor="t" bIns="0" lIns="0" spcFirstLastPara="1" rIns="0" wrap="square" tIns="0">
            <a:spAutoFit/>
          </a:bodyPr>
          <a:lstStyle/>
          <a:p>
            <a:pPr indent="0" lvl="0" marL="0" marR="0" rtl="0" algn="ctr">
              <a:lnSpc>
                <a:spcPct val="109986"/>
              </a:lnSpc>
              <a:spcBef>
                <a:spcPts val="0"/>
              </a:spcBef>
              <a:spcAft>
                <a:spcPts val="0"/>
              </a:spcAft>
              <a:buNone/>
            </a:pPr>
            <a:r>
              <a:rPr b="1" i="0" lang="en-US" sz="7200" u="none" cap="none" strike="noStrike">
                <a:solidFill>
                  <a:srgbClr val="002060"/>
                </a:solidFill>
                <a:latin typeface="Poppins"/>
                <a:ea typeface="Poppins"/>
                <a:cs typeface="Poppins"/>
                <a:sym typeface="Poppins"/>
              </a:rPr>
              <a:t>Pola Pikir adalah Segalanya</a:t>
            </a:r>
            <a:endParaRPr b="1" i="0" sz="7200" u="none" cap="none" strike="noStrike">
              <a:solidFill>
                <a:srgbClr val="002060"/>
              </a:solidFill>
              <a:latin typeface="Poppins"/>
              <a:ea typeface="Poppins"/>
              <a:cs typeface="Poppins"/>
              <a:sym typeface="Poppins"/>
            </a:endParaRPr>
          </a:p>
        </p:txBody>
      </p:sp>
      <p:sp>
        <p:nvSpPr>
          <p:cNvPr id="217" name="Google Shape;217;p6"/>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218" name="Google Shape;218;p6"/>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219" name="Google Shape;219;p6"/>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220" name="Google Shape;220;p6"/>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221" name="Google Shape;221;p6"/>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222" name="Google Shape;222;p6"/>
          <p:cNvSpPr txBox="1"/>
          <p:nvPr/>
        </p:nvSpPr>
        <p:spPr>
          <a:xfrm>
            <a:off x="2414054" y="7711217"/>
            <a:ext cx="14097000" cy="1231106"/>
          </a:xfrm>
          <a:prstGeom prst="rect">
            <a:avLst/>
          </a:prstGeom>
          <a:noFill/>
          <a:ln>
            <a:noFill/>
          </a:ln>
        </p:spPr>
        <p:txBody>
          <a:bodyPr anchorCtr="0" anchor="t" bIns="0" lIns="0" spcFirstLastPara="1" rIns="0" wrap="square" tIns="0">
            <a:spAutoFit/>
          </a:bodyPr>
          <a:lstStyle/>
          <a:p>
            <a:pPr indent="0" lvl="0" marL="0" marR="0" rtl="0" algn="just">
              <a:lnSpc>
                <a:spcPct val="108181"/>
              </a:lnSpc>
              <a:spcBef>
                <a:spcPts val="0"/>
              </a:spcBef>
              <a:spcAft>
                <a:spcPts val="0"/>
              </a:spcAft>
              <a:buNone/>
            </a:pPr>
            <a:r>
              <a:rPr b="1" i="0" lang="en-US" sz="4400" u="none" cap="none" strike="noStrike">
                <a:solidFill>
                  <a:srgbClr val="000000"/>
                </a:solidFill>
                <a:latin typeface="Arial"/>
                <a:ea typeface="Arial"/>
                <a:cs typeface="Arial"/>
                <a:sym typeface="Arial"/>
              </a:rPr>
              <a:t>Pola Pikir akan mendikte “tindakan” yang dilakukan serta akan menentukan “hasil” yang diperoleh. </a:t>
            </a:r>
            <a:endParaRPr b="1" i="0" sz="4400" u="none" cap="none" strike="noStrike">
              <a:solidFill>
                <a:srgbClr val="000000"/>
              </a:solidFill>
              <a:latin typeface="Arial"/>
              <a:ea typeface="Arial"/>
              <a:cs typeface="Arial"/>
              <a:sym typeface="Arial"/>
            </a:endParaRPr>
          </a:p>
        </p:txBody>
      </p:sp>
      <p:grpSp>
        <p:nvGrpSpPr>
          <p:cNvPr id="223" name="Google Shape;223;p6"/>
          <p:cNvGrpSpPr/>
          <p:nvPr/>
        </p:nvGrpSpPr>
        <p:grpSpPr>
          <a:xfrm>
            <a:off x="2414054" y="3648705"/>
            <a:ext cx="14097000" cy="3694633"/>
            <a:chOff x="0" y="0"/>
            <a:chExt cx="14097000" cy="3694633"/>
          </a:xfrm>
        </p:grpSpPr>
        <p:sp>
          <p:nvSpPr>
            <p:cNvPr id="224" name="Google Shape;224;p6"/>
            <p:cNvSpPr/>
            <p:nvPr/>
          </p:nvSpPr>
          <p:spPr>
            <a:xfrm>
              <a:off x="1057274" y="0"/>
              <a:ext cx="11982450" cy="3694633"/>
            </a:xfrm>
            <a:prstGeom prst="rightArrow">
              <a:avLst>
                <a:gd fmla="val 50000" name="adj1"/>
                <a:gd fmla="val 50000" name="adj2"/>
              </a:avLst>
            </a:prstGeom>
            <a:solidFill>
              <a:srgbClr val="00206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6"/>
            <p:cNvSpPr/>
            <p:nvPr/>
          </p:nvSpPr>
          <p:spPr>
            <a:xfrm>
              <a:off x="0" y="1108389"/>
              <a:ext cx="4229100" cy="1477853"/>
            </a:xfrm>
            <a:prstGeom prst="roundRect">
              <a:avLst>
                <a:gd fmla="val 16667" name="adj"/>
              </a:avLst>
            </a:prstGeom>
            <a:solidFill>
              <a:srgbClr val="49ACC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6"/>
            <p:cNvSpPr txBox="1"/>
            <p:nvPr/>
          </p:nvSpPr>
          <p:spPr>
            <a:xfrm>
              <a:off x="72143" y="1180532"/>
              <a:ext cx="4084814" cy="1333567"/>
            </a:xfrm>
            <a:prstGeom prst="rect">
              <a:avLst/>
            </a:prstGeom>
            <a:noFill/>
            <a:ln>
              <a:noFill/>
            </a:ln>
          </p:spPr>
          <p:txBody>
            <a:bodyPr anchorCtr="0" anchor="ctr" bIns="232400" lIns="232400" spcFirstLastPara="1" rIns="232400" wrap="square" tIns="232400">
              <a:noAutofit/>
            </a:bodyPr>
            <a:lstStyle/>
            <a:p>
              <a:pPr indent="0" lvl="0" marL="0" marR="0" rtl="0" algn="ctr">
                <a:lnSpc>
                  <a:spcPct val="90000"/>
                </a:lnSpc>
                <a:spcBef>
                  <a:spcPts val="0"/>
                </a:spcBef>
                <a:spcAft>
                  <a:spcPts val="0"/>
                </a:spcAft>
                <a:buNone/>
              </a:pPr>
              <a:r>
                <a:rPr b="1" i="0" lang="en-US" sz="6100" u="none" cap="none" strike="noStrike">
                  <a:solidFill>
                    <a:schemeClr val="lt1"/>
                  </a:solidFill>
                  <a:latin typeface="Calibri"/>
                  <a:ea typeface="Calibri"/>
                  <a:cs typeface="Calibri"/>
                  <a:sym typeface="Calibri"/>
                </a:rPr>
                <a:t>Pola Pikir</a:t>
              </a:r>
              <a:endParaRPr b="1" i="0" sz="6100" u="none" cap="none" strike="noStrike">
                <a:solidFill>
                  <a:schemeClr val="lt1"/>
                </a:solidFill>
                <a:latin typeface="Calibri"/>
                <a:ea typeface="Calibri"/>
                <a:cs typeface="Calibri"/>
                <a:sym typeface="Calibri"/>
              </a:endParaRPr>
            </a:p>
          </p:txBody>
        </p:sp>
        <p:sp>
          <p:nvSpPr>
            <p:cNvPr id="227" name="Google Shape;227;p6"/>
            <p:cNvSpPr/>
            <p:nvPr/>
          </p:nvSpPr>
          <p:spPr>
            <a:xfrm>
              <a:off x="4933949" y="1108389"/>
              <a:ext cx="4229100" cy="1477853"/>
            </a:xfrm>
            <a:prstGeom prst="roundRect">
              <a:avLst>
                <a:gd fmla="val 16667" name="adj"/>
              </a:avLst>
            </a:prstGeom>
            <a:solidFill>
              <a:srgbClr val="5FDF4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6"/>
            <p:cNvSpPr txBox="1"/>
            <p:nvPr/>
          </p:nvSpPr>
          <p:spPr>
            <a:xfrm>
              <a:off x="5006092" y="1180532"/>
              <a:ext cx="4084814" cy="1333567"/>
            </a:xfrm>
            <a:prstGeom prst="rect">
              <a:avLst/>
            </a:prstGeom>
            <a:noFill/>
            <a:ln>
              <a:noFill/>
            </a:ln>
          </p:spPr>
          <p:txBody>
            <a:bodyPr anchorCtr="0" anchor="ctr" bIns="232400" lIns="232400" spcFirstLastPara="1" rIns="232400" wrap="square" tIns="232400">
              <a:noAutofit/>
            </a:bodyPr>
            <a:lstStyle/>
            <a:p>
              <a:pPr indent="0" lvl="0" marL="0" marR="0" rtl="0" algn="ctr">
                <a:lnSpc>
                  <a:spcPct val="90000"/>
                </a:lnSpc>
                <a:spcBef>
                  <a:spcPts val="0"/>
                </a:spcBef>
                <a:spcAft>
                  <a:spcPts val="0"/>
                </a:spcAft>
                <a:buNone/>
              </a:pPr>
              <a:r>
                <a:rPr b="1" i="0" lang="en-US" sz="6100" u="none" cap="none" strike="noStrike">
                  <a:solidFill>
                    <a:schemeClr val="lt1"/>
                  </a:solidFill>
                  <a:latin typeface="Calibri"/>
                  <a:ea typeface="Calibri"/>
                  <a:cs typeface="Calibri"/>
                  <a:sym typeface="Calibri"/>
                </a:rPr>
                <a:t>Tindakan</a:t>
              </a:r>
              <a:endParaRPr b="1" i="0" sz="6100" u="none" cap="none" strike="noStrike">
                <a:solidFill>
                  <a:schemeClr val="lt1"/>
                </a:solidFill>
                <a:latin typeface="Calibri"/>
                <a:ea typeface="Calibri"/>
                <a:cs typeface="Calibri"/>
                <a:sym typeface="Calibri"/>
              </a:endParaRPr>
            </a:p>
          </p:txBody>
        </p:sp>
        <p:sp>
          <p:nvSpPr>
            <p:cNvPr id="229" name="Google Shape;229;p6"/>
            <p:cNvSpPr/>
            <p:nvPr/>
          </p:nvSpPr>
          <p:spPr>
            <a:xfrm>
              <a:off x="9867900" y="1108389"/>
              <a:ext cx="4229100" cy="1477853"/>
            </a:xfrm>
            <a:prstGeom prst="roundRect">
              <a:avLst>
                <a:gd fmla="val 16667" name="adj"/>
              </a:avLst>
            </a:prstGeom>
            <a:solidFill>
              <a:srgbClr val="F6944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6"/>
            <p:cNvSpPr txBox="1"/>
            <p:nvPr/>
          </p:nvSpPr>
          <p:spPr>
            <a:xfrm>
              <a:off x="9940043" y="1180532"/>
              <a:ext cx="4084814" cy="1333567"/>
            </a:xfrm>
            <a:prstGeom prst="rect">
              <a:avLst/>
            </a:prstGeom>
            <a:noFill/>
            <a:ln>
              <a:noFill/>
            </a:ln>
          </p:spPr>
          <p:txBody>
            <a:bodyPr anchorCtr="0" anchor="ctr" bIns="232400" lIns="232400" spcFirstLastPara="1" rIns="232400" wrap="square" tIns="232400">
              <a:noAutofit/>
            </a:bodyPr>
            <a:lstStyle/>
            <a:p>
              <a:pPr indent="0" lvl="0" marL="0" marR="0" rtl="0" algn="ctr">
                <a:lnSpc>
                  <a:spcPct val="90000"/>
                </a:lnSpc>
                <a:spcBef>
                  <a:spcPts val="0"/>
                </a:spcBef>
                <a:spcAft>
                  <a:spcPts val="0"/>
                </a:spcAft>
                <a:buNone/>
              </a:pPr>
              <a:r>
                <a:rPr b="1" i="0" lang="en-US" sz="6100" u="none" cap="none" strike="noStrike">
                  <a:solidFill>
                    <a:schemeClr val="lt1"/>
                  </a:solidFill>
                  <a:latin typeface="Calibri"/>
                  <a:ea typeface="Calibri"/>
                  <a:cs typeface="Calibri"/>
                  <a:sym typeface="Calibri"/>
                </a:rPr>
                <a:t>Hasil</a:t>
              </a:r>
              <a:endParaRPr b="1" i="0" sz="6100" u="none" cap="none" strike="noStrike">
                <a:solidFill>
                  <a:schemeClr val="lt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236" name="Google Shape;236;p7"/>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237" name="Google Shape;237;p7"/>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238" name="Google Shape;238;p7"/>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239" name="Google Shape;239;p7"/>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240" name="Google Shape;240;p7"/>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241" name="Google Shape;241;p7"/>
          <p:cNvGrpSpPr/>
          <p:nvPr/>
        </p:nvGrpSpPr>
        <p:grpSpPr>
          <a:xfrm>
            <a:off x="726281" y="1853894"/>
            <a:ext cx="16878300" cy="1463714"/>
            <a:chOff x="0" y="-95250"/>
            <a:chExt cx="1762841" cy="385505"/>
          </a:xfrm>
        </p:grpSpPr>
        <p:sp>
          <p:nvSpPr>
            <p:cNvPr id="242" name="Google Shape;242;p7"/>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7"/>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44" name="Google Shape;244;p7"/>
          <p:cNvSpPr txBox="1"/>
          <p:nvPr/>
        </p:nvSpPr>
        <p:spPr>
          <a:xfrm>
            <a:off x="1064418" y="2171700"/>
            <a:ext cx="17299782" cy="967381"/>
          </a:xfrm>
          <a:prstGeom prst="rect">
            <a:avLst/>
          </a:prstGeom>
          <a:noFill/>
          <a:ln>
            <a:noFill/>
          </a:ln>
        </p:spPr>
        <p:txBody>
          <a:bodyPr anchorCtr="0" anchor="t" bIns="0" lIns="0" spcFirstLastPara="1" rIns="0" wrap="square" tIns="0">
            <a:spAutoFit/>
          </a:bodyPr>
          <a:lstStyle/>
          <a:p>
            <a:pPr indent="0" lvl="0" marL="0" marR="0" rtl="0" algn="l">
              <a:lnSpc>
                <a:spcPct val="131983"/>
              </a:lnSpc>
              <a:spcBef>
                <a:spcPts val="0"/>
              </a:spcBef>
              <a:spcAft>
                <a:spcPts val="0"/>
              </a:spcAft>
              <a:buNone/>
            </a:pPr>
            <a:r>
              <a:rPr b="1" i="0" lang="en-US" sz="6000" u="none" cap="none" strike="noStrike">
                <a:solidFill>
                  <a:srgbClr val="002060"/>
                </a:solidFill>
                <a:latin typeface="Poppins"/>
                <a:ea typeface="Poppins"/>
                <a:cs typeface="Poppins"/>
                <a:sym typeface="Poppins"/>
              </a:rPr>
              <a:t>Pola Pikir ‘lebih penting’ dari Ketrampilan</a:t>
            </a:r>
            <a:endParaRPr b="1" i="0" sz="6000" u="none" cap="none" strike="noStrike">
              <a:solidFill>
                <a:srgbClr val="002060"/>
              </a:solidFill>
              <a:latin typeface="Poppins"/>
              <a:ea typeface="Poppins"/>
              <a:cs typeface="Poppins"/>
              <a:sym typeface="Poppins"/>
            </a:endParaRPr>
          </a:p>
        </p:txBody>
      </p:sp>
      <p:sp>
        <p:nvSpPr>
          <p:cNvPr id="245" name="Google Shape;245;p7"/>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246" name="Google Shape;246;p7"/>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247" name="Google Shape;247;p7"/>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248" name="Google Shape;248;p7"/>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249" name="Google Shape;249;p7"/>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250" name="Google Shape;250;p7"/>
          <p:cNvSpPr txBox="1"/>
          <p:nvPr/>
        </p:nvSpPr>
        <p:spPr>
          <a:xfrm>
            <a:off x="1093551" y="3543300"/>
            <a:ext cx="7601377" cy="5539978"/>
          </a:xfrm>
          <a:prstGeom prst="rect">
            <a:avLst/>
          </a:prstGeom>
          <a:noFill/>
          <a:ln>
            <a:noFill/>
          </a:ln>
        </p:spPr>
        <p:txBody>
          <a:bodyPr anchorCtr="0" anchor="t" bIns="0" lIns="0" spcFirstLastPara="1" rIns="0" wrap="square" tIns="0">
            <a:spAutoFit/>
          </a:bodyPr>
          <a:lstStyle/>
          <a:p>
            <a:pPr indent="-457200" lvl="0" marL="457200" marR="0" rtl="0" algn="l">
              <a:lnSpc>
                <a:spcPct val="119000"/>
              </a:lnSpc>
              <a:spcBef>
                <a:spcPts val="0"/>
              </a:spcBef>
              <a:spcAft>
                <a:spcPts val="0"/>
              </a:spcAft>
              <a:buClr>
                <a:srgbClr val="000000"/>
              </a:buClr>
              <a:buSzPts val="4000"/>
              <a:buFont typeface="Noto Sans Symbols"/>
              <a:buChar char="▪"/>
            </a:pPr>
            <a:r>
              <a:rPr b="0" i="0" lang="en-US" sz="4000" u="none" cap="none" strike="noStrike">
                <a:solidFill>
                  <a:srgbClr val="000000"/>
                </a:solidFill>
                <a:latin typeface="Arial"/>
                <a:ea typeface="Arial"/>
                <a:cs typeface="Arial"/>
                <a:sym typeface="Arial"/>
              </a:rPr>
              <a:t>Pola Pikir (</a:t>
            </a:r>
            <a:r>
              <a:rPr b="0" i="1" lang="en-US" sz="4000" u="none" cap="none" strike="noStrike">
                <a:solidFill>
                  <a:srgbClr val="000000"/>
                </a:solidFill>
                <a:latin typeface="Arial"/>
                <a:ea typeface="Arial"/>
                <a:cs typeface="Arial"/>
                <a:sym typeface="Arial"/>
              </a:rPr>
              <a:t>Mindset</a:t>
            </a:r>
            <a:r>
              <a:rPr b="0" i="0" lang="en-US" sz="4000" u="none" cap="none" strike="noStrike">
                <a:solidFill>
                  <a:srgbClr val="000000"/>
                </a:solidFill>
                <a:latin typeface="Arial"/>
                <a:ea typeface="Arial"/>
                <a:cs typeface="Arial"/>
                <a:sym typeface="Arial"/>
              </a:rPr>
              <a:t>) adalah “fondasi” dari Ketrampilan (</a:t>
            </a:r>
            <a:r>
              <a:rPr b="0" i="1" lang="en-US" sz="4000" u="none" cap="none" strike="noStrike">
                <a:solidFill>
                  <a:srgbClr val="000000"/>
                </a:solidFill>
                <a:latin typeface="Arial"/>
                <a:ea typeface="Arial"/>
                <a:cs typeface="Arial"/>
                <a:sym typeface="Arial"/>
              </a:rPr>
              <a:t>Skillset</a:t>
            </a:r>
            <a:r>
              <a:rPr b="0" i="0" lang="en-US" sz="4000" u="none" cap="none" strike="noStrike">
                <a:solidFill>
                  <a:srgbClr val="000000"/>
                </a:solidFill>
                <a:latin typeface="Arial"/>
                <a:ea typeface="Arial"/>
                <a:cs typeface="Arial"/>
                <a:sym typeface="Arial"/>
              </a:rPr>
              <a:t>) dan Alat (</a:t>
            </a:r>
            <a:r>
              <a:rPr b="0" i="1" lang="en-US" sz="4000" u="none" cap="none" strike="noStrike">
                <a:solidFill>
                  <a:srgbClr val="000000"/>
                </a:solidFill>
                <a:latin typeface="Arial"/>
                <a:ea typeface="Arial"/>
                <a:cs typeface="Arial"/>
                <a:sym typeface="Arial"/>
              </a:rPr>
              <a:t>Toolset</a:t>
            </a:r>
            <a:r>
              <a:rPr b="0" i="0" lang="en-US" sz="4000" u="none" cap="none" strike="noStrike">
                <a:solidFill>
                  <a:srgbClr val="000000"/>
                </a:solidFill>
                <a:latin typeface="Arial"/>
                <a:ea typeface="Arial"/>
                <a:cs typeface="Arial"/>
                <a:sym typeface="Arial"/>
              </a:rPr>
              <a:t>).</a:t>
            </a:r>
            <a:endParaRPr b="0" i="0" sz="4000" u="none" cap="none" strike="noStrike">
              <a:solidFill>
                <a:srgbClr val="000000"/>
              </a:solidFill>
              <a:latin typeface="Arial"/>
              <a:ea typeface="Arial"/>
              <a:cs typeface="Arial"/>
              <a:sym typeface="Arial"/>
            </a:endParaRPr>
          </a:p>
          <a:p>
            <a:pPr indent="-457200" lvl="0" marL="457200" marR="0" rtl="0" algn="l">
              <a:lnSpc>
                <a:spcPct val="119000"/>
              </a:lnSpc>
              <a:spcBef>
                <a:spcPts val="0"/>
              </a:spcBef>
              <a:spcAft>
                <a:spcPts val="0"/>
              </a:spcAft>
              <a:buClr>
                <a:srgbClr val="000000"/>
              </a:buClr>
              <a:buSzPts val="4000"/>
              <a:buFont typeface="Noto Sans Symbols"/>
              <a:buChar char="▪"/>
            </a:pPr>
            <a:r>
              <a:rPr b="0" i="0" lang="en-US" sz="4000" u="none" cap="none" strike="noStrike">
                <a:solidFill>
                  <a:srgbClr val="000000"/>
                </a:solidFill>
                <a:latin typeface="Arial"/>
                <a:ea typeface="Arial"/>
                <a:cs typeface="Arial"/>
                <a:sym typeface="Arial"/>
              </a:rPr>
              <a:t>Pola Pikir merupakan “cara melihat dan cara berpikir” saat menghadapi masalah.</a:t>
            </a:r>
            <a:endParaRPr/>
          </a:p>
          <a:p>
            <a:pPr indent="-457200" lvl="0" marL="457200" marR="0" rtl="0" algn="l">
              <a:lnSpc>
                <a:spcPct val="119000"/>
              </a:lnSpc>
              <a:spcBef>
                <a:spcPts val="0"/>
              </a:spcBef>
              <a:spcAft>
                <a:spcPts val="0"/>
              </a:spcAft>
              <a:buClr>
                <a:srgbClr val="000000"/>
              </a:buClr>
              <a:buSzPts val="4000"/>
              <a:buFont typeface="Noto Sans Symbols"/>
              <a:buChar char="▪"/>
            </a:pPr>
            <a:r>
              <a:rPr b="0" i="0" lang="en-US" sz="4000" u="none" cap="none" strike="noStrike">
                <a:solidFill>
                  <a:srgbClr val="000000"/>
                </a:solidFill>
                <a:latin typeface="Arial"/>
                <a:ea typeface="Arial"/>
                <a:cs typeface="Arial"/>
                <a:sym typeface="Arial"/>
              </a:rPr>
              <a:t>Berperan untuk “memperluas” cara seseorang dalam melihat dan berpikir.</a:t>
            </a:r>
            <a:endParaRPr b="0" i="0" sz="4000" u="none" cap="none" strike="noStrike">
              <a:solidFill>
                <a:srgbClr val="000000"/>
              </a:solidFill>
              <a:latin typeface="Arial"/>
              <a:ea typeface="Arial"/>
              <a:cs typeface="Arial"/>
              <a:sym typeface="Arial"/>
            </a:endParaRPr>
          </a:p>
        </p:txBody>
      </p:sp>
      <p:grpSp>
        <p:nvGrpSpPr>
          <p:cNvPr id="251" name="Google Shape;251;p7"/>
          <p:cNvGrpSpPr/>
          <p:nvPr/>
        </p:nvGrpSpPr>
        <p:grpSpPr>
          <a:xfrm>
            <a:off x="8324108" y="3619148"/>
            <a:ext cx="8839200" cy="6111303"/>
            <a:chOff x="0" y="0"/>
            <a:chExt cx="8839200" cy="6111303"/>
          </a:xfrm>
        </p:grpSpPr>
        <p:sp>
          <p:nvSpPr>
            <p:cNvPr id="252" name="Google Shape;252;p7"/>
            <p:cNvSpPr/>
            <p:nvPr/>
          </p:nvSpPr>
          <p:spPr>
            <a:xfrm>
              <a:off x="2946400" y="0"/>
              <a:ext cx="2946399" cy="2037101"/>
            </a:xfrm>
            <a:prstGeom prst="trapezoid">
              <a:avLst>
                <a:gd fmla="val 72318" name="adj"/>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7"/>
            <p:cNvSpPr txBox="1"/>
            <p:nvPr/>
          </p:nvSpPr>
          <p:spPr>
            <a:xfrm>
              <a:off x="2946400" y="0"/>
              <a:ext cx="2946399" cy="2037101"/>
            </a:xfrm>
            <a:prstGeom prst="rect">
              <a:avLst/>
            </a:prstGeom>
            <a:noFill/>
            <a:ln>
              <a:noFill/>
            </a:ln>
          </p:spPr>
          <p:txBody>
            <a:bodyPr anchorCtr="0" anchor="ctr" bIns="71100" lIns="71100" spcFirstLastPara="1" rIns="71100" wrap="square" tIns="71100">
              <a:noAutofit/>
            </a:bodyPr>
            <a:lstStyle/>
            <a:p>
              <a:pPr indent="0" lvl="0" marL="0" marR="0" rtl="0" algn="ctr">
                <a:lnSpc>
                  <a:spcPct val="90000"/>
                </a:lnSpc>
                <a:spcBef>
                  <a:spcPts val="0"/>
                </a:spcBef>
                <a:spcAft>
                  <a:spcPts val="0"/>
                </a:spcAft>
                <a:buNone/>
              </a:pPr>
              <a:r>
                <a:t/>
              </a:r>
              <a:endParaRPr b="0" i="0" sz="5600" u="none" cap="none" strike="noStrike">
                <a:solidFill>
                  <a:schemeClr val="lt1"/>
                </a:solidFill>
                <a:latin typeface="Calibri"/>
                <a:ea typeface="Calibri"/>
                <a:cs typeface="Calibri"/>
                <a:sym typeface="Calibri"/>
              </a:endParaRPr>
            </a:p>
            <a:p>
              <a:pPr indent="0" lvl="0" marL="0" marR="0" rtl="0" algn="ctr">
                <a:lnSpc>
                  <a:spcPct val="90000"/>
                </a:lnSpc>
                <a:spcBef>
                  <a:spcPts val="1960"/>
                </a:spcBef>
                <a:spcAft>
                  <a:spcPts val="0"/>
                </a:spcAft>
                <a:buNone/>
              </a:pPr>
              <a:r>
                <a:rPr b="0" i="0" lang="en-US" sz="5600" u="none" cap="none" strike="noStrike">
                  <a:solidFill>
                    <a:schemeClr val="lt1"/>
                  </a:solidFill>
                  <a:latin typeface="Calibri"/>
                  <a:ea typeface="Calibri"/>
                  <a:cs typeface="Calibri"/>
                  <a:sym typeface="Calibri"/>
                </a:rPr>
                <a:t>Alat</a:t>
              </a:r>
              <a:endParaRPr b="0" i="0" sz="5600" u="none" cap="none" strike="noStrike">
                <a:solidFill>
                  <a:schemeClr val="lt1"/>
                </a:solidFill>
                <a:latin typeface="Calibri"/>
                <a:ea typeface="Calibri"/>
                <a:cs typeface="Calibri"/>
                <a:sym typeface="Calibri"/>
              </a:endParaRPr>
            </a:p>
          </p:txBody>
        </p:sp>
        <p:sp>
          <p:nvSpPr>
            <p:cNvPr id="254" name="Google Shape;254;p7"/>
            <p:cNvSpPr/>
            <p:nvPr/>
          </p:nvSpPr>
          <p:spPr>
            <a:xfrm>
              <a:off x="1473200" y="2037101"/>
              <a:ext cx="5892799" cy="2037101"/>
            </a:xfrm>
            <a:prstGeom prst="trapezoid">
              <a:avLst>
                <a:gd fmla="val 72318" name="adj"/>
              </a:avLst>
            </a:prstGeom>
            <a:solidFill>
              <a:srgbClr val="5DAEA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7"/>
            <p:cNvSpPr txBox="1"/>
            <p:nvPr/>
          </p:nvSpPr>
          <p:spPr>
            <a:xfrm>
              <a:off x="2504439" y="2037101"/>
              <a:ext cx="3830320" cy="2037101"/>
            </a:xfrm>
            <a:prstGeom prst="rect">
              <a:avLst/>
            </a:prstGeom>
            <a:noFill/>
            <a:ln>
              <a:noFill/>
            </a:ln>
          </p:spPr>
          <p:txBody>
            <a:bodyPr anchorCtr="0" anchor="ctr" bIns="71100" lIns="71100" spcFirstLastPara="1" rIns="71100" wrap="square" tIns="71100">
              <a:noAutofit/>
            </a:bodyPr>
            <a:lstStyle/>
            <a:p>
              <a:pPr indent="0" lvl="0" marL="0" marR="0" rtl="0" algn="ctr">
                <a:lnSpc>
                  <a:spcPct val="90000"/>
                </a:lnSpc>
                <a:spcBef>
                  <a:spcPts val="0"/>
                </a:spcBef>
                <a:spcAft>
                  <a:spcPts val="0"/>
                </a:spcAft>
                <a:buNone/>
              </a:pPr>
              <a:r>
                <a:rPr b="0" i="0" lang="en-US" sz="5600" u="none" cap="none" strike="noStrike">
                  <a:solidFill>
                    <a:schemeClr val="lt1"/>
                  </a:solidFill>
                  <a:latin typeface="Calibri"/>
                  <a:ea typeface="Calibri"/>
                  <a:cs typeface="Calibri"/>
                  <a:sym typeface="Calibri"/>
                </a:rPr>
                <a:t>Ketrampilan</a:t>
              </a:r>
              <a:endParaRPr b="0" i="0" sz="5600" u="none" cap="none" strike="noStrike">
                <a:solidFill>
                  <a:schemeClr val="lt1"/>
                </a:solidFill>
                <a:latin typeface="Calibri"/>
                <a:ea typeface="Calibri"/>
                <a:cs typeface="Calibri"/>
                <a:sym typeface="Calibri"/>
              </a:endParaRPr>
            </a:p>
          </p:txBody>
        </p:sp>
        <p:sp>
          <p:nvSpPr>
            <p:cNvPr id="256" name="Google Shape;256;p7"/>
            <p:cNvSpPr/>
            <p:nvPr/>
          </p:nvSpPr>
          <p:spPr>
            <a:xfrm>
              <a:off x="0" y="4074202"/>
              <a:ext cx="8839200" cy="2037101"/>
            </a:xfrm>
            <a:prstGeom prst="trapezoid">
              <a:avLst>
                <a:gd fmla="val 72318" name="adj"/>
              </a:avLst>
            </a:prstGeom>
            <a:solidFill>
              <a:srgbClr val="7F63A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7"/>
            <p:cNvSpPr txBox="1"/>
            <p:nvPr/>
          </p:nvSpPr>
          <p:spPr>
            <a:xfrm>
              <a:off x="1546859" y="4074202"/>
              <a:ext cx="5745480" cy="2037101"/>
            </a:xfrm>
            <a:prstGeom prst="rect">
              <a:avLst/>
            </a:prstGeom>
            <a:noFill/>
            <a:ln>
              <a:noFill/>
            </a:ln>
          </p:spPr>
          <p:txBody>
            <a:bodyPr anchorCtr="0" anchor="ctr" bIns="101600" lIns="101600" spcFirstLastPara="1" rIns="101600" wrap="square" tIns="101600">
              <a:noAutofit/>
            </a:bodyPr>
            <a:lstStyle/>
            <a:p>
              <a:pPr indent="0" lvl="0" marL="0" marR="0" rtl="0" algn="ctr">
                <a:lnSpc>
                  <a:spcPct val="90000"/>
                </a:lnSpc>
                <a:spcBef>
                  <a:spcPts val="0"/>
                </a:spcBef>
                <a:spcAft>
                  <a:spcPts val="0"/>
                </a:spcAft>
                <a:buNone/>
              </a:pPr>
              <a:r>
                <a:rPr b="1" i="0" lang="en-US" sz="8000" u="none" cap="none" strike="noStrike">
                  <a:solidFill>
                    <a:schemeClr val="lt1"/>
                  </a:solidFill>
                  <a:latin typeface="Calibri"/>
                  <a:ea typeface="Calibri"/>
                  <a:cs typeface="Calibri"/>
                  <a:sym typeface="Calibri"/>
                </a:rPr>
                <a:t>Pola Pikir</a:t>
              </a:r>
              <a:endParaRPr b="1" i="0" sz="8000" u="none" cap="none" strike="noStrike">
                <a:solidFill>
                  <a:schemeClr val="lt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8"/>
          <p:cNvSpPr/>
          <p:nvPr/>
        </p:nvSpPr>
        <p:spPr>
          <a:xfrm>
            <a:off x="0" y="25239"/>
            <a:ext cx="19627878"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263" name="Google Shape;263;p8"/>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264" name="Google Shape;264;p8"/>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265" name="Google Shape;265;p8"/>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266" name="Google Shape;266;p8"/>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267" name="Google Shape;267;p8"/>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268" name="Google Shape;268;p8"/>
          <p:cNvGrpSpPr/>
          <p:nvPr/>
        </p:nvGrpSpPr>
        <p:grpSpPr>
          <a:xfrm>
            <a:off x="1987123" y="1772709"/>
            <a:ext cx="13980319" cy="1463714"/>
            <a:chOff x="0" y="-95250"/>
            <a:chExt cx="1762841" cy="385505"/>
          </a:xfrm>
        </p:grpSpPr>
        <p:sp>
          <p:nvSpPr>
            <p:cNvPr id="269" name="Google Shape;269;p8"/>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8"/>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rgbClr val="002060"/>
                </a:solidFill>
                <a:latin typeface="Calibri"/>
                <a:ea typeface="Calibri"/>
                <a:cs typeface="Calibri"/>
                <a:sym typeface="Calibri"/>
              </a:endParaRPr>
            </a:p>
          </p:txBody>
        </p:sp>
      </p:grpSp>
      <p:sp>
        <p:nvSpPr>
          <p:cNvPr id="271" name="Google Shape;271;p8"/>
          <p:cNvSpPr txBox="1"/>
          <p:nvPr/>
        </p:nvSpPr>
        <p:spPr>
          <a:xfrm>
            <a:off x="2320558" y="2019300"/>
            <a:ext cx="13757642" cy="1013098"/>
          </a:xfrm>
          <a:prstGeom prst="rect">
            <a:avLst/>
          </a:prstGeom>
          <a:noFill/>
          <a:ln>
            <a:noFill/>
          </a:ln>
        </p:spPr>
        <p:txBody>
          <a:bodyPr anchorCtr="0" anchor="t" bIns="0" lIns="0" spcFirstLastPara="1" rIns="0" wrap="square" tIns="0">
            <a:spAutoFit/>
          </a:bodyPr>
          <a:lstStyle/>
          <a:p>
            <a:pPr indent="0" lvl="0" marL="0" marR="0" rtl="0" algn="l">
              <a:lnSpc>
                <a:spcPct val="131983"/>
              </a:lnSpc>
              <a:spcBef>
                <a:spcPts val="0"/>
              </a:spcBef>
              <a:spcAft>
                <a:spcPts val="0"/>
              </a:spcAft>
              <a:buNone/>
            </a:pPr>
            <a:r>
              <a:rPr b="1" i="0" lang="en-US" sz="6000" u="none" cap="none" strike="noStrike">
                <a:solidFill>
                  <a:srgbClr val="002060"/>
                </a:solidFill>
                <a:latin typeface="Poppins"/>
                <a:ea typeface="Poppins"/>
                <a:cs typeface="Poppins"/>
                <a:sym typeface="Poppins"/>
              </a:rPr>
              <a:t>Mengapa Manusia Berbeda-beda?</a:t>
            </a:r>
            <a:endParaRPr b="1" i="0" sz="6000" u="none" cap="none" strike="noStrike">
              <a:solidFill>
                <a:srgbClr val="002060"/>
              </a:solidFill>
              <a:latin typeface="Poppins"/>
              <a:ea typeface="Poppins"/>
              <a:cs typeface="Poppins"/>
              <a:sym typeface="Poppins"/>
            </a:endParaRPr>
          </a:p>
        </p:txBody>
      </p:sp>
      <p:sp>
        <p:nvSpPr>
          <p:cNvPr id="272" name="Google Shape;272;p8"/>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273" name="Google Shape;273;p8"/>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274" name="Google Shape;274;p8"/>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275" name="Google Shape;275;p8"/>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276" name="Google Shape;276;p8"/>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pic>
        <p:nvPicPr>
          <p:cNvPr descr="Mindset (2006 edition) | Open Library" id="277" name="Google Shape;277;p8"/>
          <p:cNvPicPr preferRelativeResize="0"/>
          <p:nvPr/>
        </p:nvPicPr>
        <p:blipFill rotWithShape="1">
          <a:blip r:embed="rId13">
            <a:alphaModFix/>
          </a:blip>
          <a:srcRect b="0" l="0" r="0" t="0"/>
          <a:stretch/>
        </p:blipFill>
        <p:spPr>
          <a:xfrm>
            <a:off x="11811000" y="3278990"/>
            <a:ext cx="5189451" cy="6709954"/>
          </a:xfrm>
          <a:prstGeom prst="rect">
            <a:avLst/>
          </a:prstGeom>
          <a:noFill/>
          <a:ln>
            <a:noFill/>
          </a:ln>
        </p:spPr>
      </p:pic>
      <p:pic>
        <p:nvPicPr>
          <p:cNvPr descr="C:\Documents and Settings\Teguh\My Documents\Mind set\dweck_mindset-cropped-final.jpg" id="278" name="Google Shape;278;p8"/>
          <p:cNvPicPr preferRelativeResize="0"/>
          <p:nvPr/>
        </p:nvPicPr>
        <p:blipFill rotWithShape="1">
          <a:blip r:embed="rId14">
            <a:alphaModFix/>
          </a:blip>
          <a:srcRect b="0" l="0" r="0" t="0"/>
          <a:stretch/>
        </p:blipFill>
        <p:spPr>
          <a:xfrm>
            <a:off x="2000407" y="3513778"/>
            <a:ext cx="9048592" cy="3319166"/>
          </a:xfrm>
          <a:prstGeom prst="rect">
            <a:avLst/>
          </a:prstGeom>
          <a:noFill/>
          <a:ln>
            <a:noFill/>
          </a:ln>
        </p:spPr>
      </p:pic>
      <p:sp>
        <p:nvSpPr>
          <p:cNvPr id="279" name="Google Shape;279;p8"/>
          <p:cNvSpPr txBox="1"/>
          <p:nvPr/>
        </p:nvSpPr>
        <p:spPr>
          <a:xfrm>
            <a:off x="1689757" y="7277100"/>
            <a:ext cx="9427800" cy="1896300"/>
          </a:xfrm>
          <a:prstGeom prst="rect">
            <a:avLst/>
          </a:prstGeom>
          <a:noFill/>
          <a:ln>
            <a:noFill/>
          </a:ln>
        </p:spPr>
        <p:txBody>
          <a:bodyPr anchorCtr="0" anchor="t" bIns="0" lIns="0" spcFirstLastPara="1" rIns="0" wrap="square" tIns="0">
            <a:spAutoFit/>
          </a:bodyPr>
          <a:lstStyle/>
          <a:p>
            <a:pPr indent="0" lvl="0" marL="0" marR="0" rtl="0" algn="ctr">
              <a:lnSpc>
                <a:spcPct val="170000"/>
              </a:lnSpc>
              <a:spcBef>
                <a:spcPts val="0"/>
              </a:spcBef>
              <a:spcAft>
                <a:spcPts val="0"/>
              </a:spcAft>
              <a:buNone/>
            </a:pPr>
            <a:r>
              <a:rPr b="1" i="0" lang="en-US" sz="2800" u="none" cap="none" strike="noStrike">
                <a:solidFill>
                  <a:srgbClr val="000000"/>
                </a:solidFill>
                <a:latin typeface="Arial"/>
                <a:ea typeface="Arial"/>
                <a:cs typeface="Arial"/>
                <a:sym typeface="Arial"/>
              </a:rPr>
              <a:t>Pola Pikir (</a:t>
            </a:r>
            <a:r>
              <a:rPr b="1" i="1" lang="en-US" sz="2800" u="none" cap="none" strike="noStrike">
                <a:solidFill>
                  <a:srgbClr val="000000"/>
                </a:solidFill>
                <a:latin typeface="Arial"/>
                <a:ea typeface="Arial"/>
                <a:cs typeface="Arial"/>
                <a:sym typeface="Arial"/>
              </a:rPr>
              <a:t>Mindset</a:t>
            </a:r>
            <a:r>
              <a:rPr b="1" i="0" lang="en-US" sz="2800" u="none" cap="none" strike="noStrike">
                <a:solidFill>
                  <a:srgbClr val="000000"/>
                </a:solidFill>
                <a:latin typeface="Arial"/>
                <a:ea typeface="Arial"/>
                <a:cs typeface="Arial"/>
                <a:sym typeface="Arial"/>
              </a:rPr>
              <a:t>) : Kumpulan Keyakinan yang akan menentukan cara seseorang melihat dan berpikir terhadap </a:t>
            </a:r>
            <a:r>
              <a:rPr b="1" lang="en-US" sz="2800"/>
              <a:t>sebuah</a:t>
            </a:r>
            <a:r>
              <a:rPr b="1" i="0" lang="en-US" sz="2800" u="none" cap="none" strike="noStrike">
                <a:solidFill>
                  <a:srgbClr val="000000"/>
                </a:solidFill>
                <a:latin typeface="Arial"/>
                <a:ea typeface="Arial"/>
                <a:cs typeface="Arial"/>
                <a:sym typeface="Arial"/>
              </a:rPr>
              <a:t> kejadian atau peristiwa.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9"/>
          <p:cNvSpPr/>
          <p:nvPr/>
        </p:nvSpPr>
        <p:spPr>
          <a:xfrm>
            <a:off x="33208" y="69822"/>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285" name="Google Shape;285;p9"/>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286" name="Google Shape;286;p9"/>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287" name="Google Shape;287;p9"/>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288" name="Google Shape;288;p9"/>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289" name="Google Shape;289;p9"/>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290" name="Google Shape;290;p9"/>
          <p:cNvGrpSpPr/>
          <p:nvPr/>
        </p:nvGrpSpPr>
        <p:grpSpPr>
          <a:xfrm>
            <a:off x="4375624" y="1611871"/>
            <a:ext cx="9200667" cy="1463714"/>
            <a:chOff x="0" y="-95250"/>
            <a:chExt cx="1762841" cy="385505"/>
          </a:xfrm>
        </p:grpSpPr>
        <p:sp>
          <p:nvSpPr>
            <p:cNvPr id="291" name="Google Shape;291;p9"/>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9"/>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3" name="Google Shape;293;p9"/>
          <p:cNvSpPr txBox="1"/>
          <p:nvPr/>
        </p:nvSpPr>
        <p:spPr>
          <a:xfrm>
            <a:off x="4763843" y="2034257"/>
            <a:ext cx="11582400" cy="1013098"/>
          </a:xfrm>
          <a:prstGeom prst="rect">
            <a:avLst/>
          </a:prstGeom>
          <a:noFill/>
          <a:ln>
            <a:noFill/>
          </a:ln>
        </p:spPr>
        <p:txBody>
          <a:bodyPr anchorCtr="0" anchor="t" bIns="0" lIns="0" spcFirstLastPara="1" rIns="0" wrap="square" tIns="0">
            <a:spAutoFit/>
          </a:bodyPr>
          <a:lstStyle/>
          <a:p>
            <a:pPr indent="0" lvl="0" marL="0" marR="0" rtl="0" algn="l">
              <a:lnSpc>
                <a:spcPct val="131983"/>
              </a:lnSpc>
              <a:spcBef>
                <a:spcPts val="0"/>
              </a:spcBef>
              <a:spcAft>
                <a:spcPts val="0"/>
              </a:spcAft>
              <a:buNone/>
            </a:pPr>
            <a:r>
              <a:rPr b="1" i="0" lang="en-US" sz="6000" u="none" cap="none" strike="noStrike">
                <a:solidFill>
                  <a:srgbClr val="FFFFFF"/>
                </a:solidFill>
                <a:latin typeface="Poppins"/>
                <a:ea typeface="Poppins"/>
                <a:cs typeface="Poppins"/>
                <a:sym typeface="Poppins"/>
              </a:rPr>
              <a:t>Jenis-Jenis Pola Pikir</a:t>
            </a:r>
            <a:endParaRPr b="1" i="0" sz="6000" u="none" cap="none" strike="noStrike">
              <a:solidFill>
                <a:srgbClr val="FFFFFF"/>
              </a:solidFill>
              <a:latin typeface="Poppins"/>
              <a:ea typeface="Poppins"/>
              <a:cs typeface="Poppins"/>
              <a:sym typeface="Poppins"/>
            </a:endParaRPr>
          </a:p>
        </p:txBody>
      </p:sp>
      <p:sp>
        <p:nvSpPr>
          <p:cNvPr id="294" name="Google Shape;294;p9"/>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295" name="Google Shape;295;p9"/>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296" name="Google Shape;296;p9"/>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297" name="Google Shape;297;p9"/>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298" name="Google Shape;298;p9"/>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299" name="Google Shape;299;p9"/>
          <p:cNvSpPr txBox="1"/>
          <p:nvPr/>
        </p:nvSpPr>
        <p:spPr>
          <a:xfrm>
            <a:off x="5193221" y="6847442"/>
            <a:ext cx="3795141" cy="3077766"/>
          </a:xfrm>
          <a:prstGeom prst="rect">
            <a:avLst/>
          </a:prstGeom>
          <a:noFill/>
          <a:ln>
            <a:noFill/>
          </a:ln>
        </p:spPr>
        <p:txBody>
          <a:bodyPr anchorCtr="0" anchor="t" bIns="0" lIns="0" spcFirstLastPara="1" rIns="0" wrap="square" tIns="0">
            <a:spAutoFit/>
          </a:bodyPr>
          <a:lstStyle/>
          <a:p>
            <a:pPr indent="0" lvl="0" marL="0" marR="0" rtl="0" algn="ctr">
              <a:lnSpc>
                <a:spcPct val="170000"/>
              </a:lnSpc>
              <a:spcBef>
                <a:spcPts val="0"/>
              </a:spcBef>
              <a:spcAft>
                <a:spcPts val="0"/>
              </a:spcAft>
              <a:buNone/>
            </a:pPr>
            <a:r>
              <a:rPr b="1" i="0" lang="en-US" sz="2800" u="none" cap="none" strike="noStrike">
                <a:solidFill>
                  <a:srgbClr val="000000"/>
                </a:solidFill>
                <a:latin typeface="Arial"/>
                <a:ea typeface="Arial"/>
                <a:cs typeface="Arial"/>
                <a:sym typeface="Arial"/>
              </a:rPr>
              <a:t>Keyakinan bahwa kecerdasan dan ketrampilan bersifat tetap yang tidak banyak bisa diubah. </a:t>
            </a:r>
            <a:endParaRPr b="1" i="0" sz="2800" u="none" cap="none" strike="noStrike">
              <a:solidFill>
                <a:srgbClr val="000000"/>
              </a:solidFill>
              <a:latin typeface="Arial"/>
              <a:ea typeface="Arial"/>
              <a:cs typeface="Arial"/>
              <a:sym typeface="Arial"/>
            </a:endParaRPr>
          </a:p>
        </p:txBody>
      </p:sp>
      <p:pic>
        <p:nvPicPr>
          <p:cNvPr descr="5,617 BEST Growth Mindset IMAGES, STOCK PHOTOS &amp;amp; VECTORS | Adobe Stock" id="300" name="Google Shape;300;p9"/>
          <p:cNvPicPr preferRelativeResize="0"/>
          <p:nvPr/>
        </p:nvPicPr>
        <p:blipFill rotWithShape="1">
          <a:blip r:embed="rId13">
            <a:alphaModFix/>
          </a:blip>
          <a:srcRect b="7070" l="5567" r="3454" t="11017"/>
          <a:stretch/>
        </p:blipFill>
        <p:spPr>
          <a:xfrm>
            <a:off x="5024345" y="3153266"/>
            <a:ext cx="8082055" cy="4092181"/>
          </a:xfrm>
          <a:prstGeom prst="rect">
            <a:avLst/>
          </a:prstGeom>
          <a:noFill/>
          <a:ln>
            <a:noFill/>
          </a:ln>
        </p:spPr>
      </p:pic>
      <p:sp>
        <p:nvSpPr>
          <p:cNvPr id="301" name="Google Shape;301;p9"/>
          <p:cNvSpPr txBox="1"/>
          <p:nvPr/>
        </p:nvSpPr>
        <p:spPr>
          <a:xfrm>
            <a:off x="9462554" y="6846316"/>
            <a:ext cx="3795141" cy="3077766"/>
          </a:xfrm>
          <a:prstGeom prst="rect">
            <a:avLst/>
          </a:prstGeom>
          <a:noFill/>
          <a:ln>
            <a:noFill/>
          </a:ln>
        </p:spPr>
        <p:txBody>
          <a:bodyPr anchorCtr="0" anchor="t" bIns="0" lIns="0" spcFirstLastPara="1" rIns="0" wrap="square" tIns="0">
            <a:spAutoFit/>
          </a:bodyPr>
          <a:lstStyle/>
          <a:p>
            <a:pPr indent="0" lvl="0" marL="0" marR="0" rtl="0" algn="ctr">
              <a:lnSpc>
                <a:spcPct val="170000"/>
              </a:lnSpc>
              <a:spcBef>
                <a:spcPts val="0"/>
              </a:spcBef>
              <a:spcAft>
                <a:spcPts val="0"/>
              </a:spcAft>
              <a:buNone/>
            </a:pPr>
            <a:r>
              <a:rPr b="1" i="0" lang="en-US" sz="2800" u="none" cap="none" strike="noStrike">
                <a:solidFill>
                  <a:srgbClr val="000000"/>
                </a:solidFill>
                <a:latin typeface="Arial"/>
                <a:ea typeface="Arial"/>
                <a:cs typeface="Arial"/>
                <a:sym typeface="Arial"/>
              </a:rPr>
              <a:t>Keyakinan bahwa kecerdasan dan ketrampilan bisa dikembangkan lewat belajar dan berusaha </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10"/>
          <p:cNvSpPr/>
          <p:nvPr/>
        </p:nvSpPr>
        <p:spPr>
          <a:xfrm>
            <a:off x="0" y="25239"/>
            <a:ext cx="19627878"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307" name="Google Shape;307;p10"/>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308" name="Google Shape;308;p10"/>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309" name="Google Shape;309;p10"/>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310" name="Google Shape;310;p10"/>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311" name="Google Shape;311;p10"/>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sp>
        <p:nvSpPr>
          <p:cNvPr id="312" name="Google Shape;312;p10"/>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313" name="Google Shape;313;p10"/>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314" name="Google Shape;314;p10"/>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315" name="Google Shape;315;p10"/>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316" name="Google Shape;316;p10"/>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pic>
        <p:nvPicPr>
          <p:cNvPr id="317" name="Google Shape;317;p10"/>
          <p:cNvPicPr preferRelativeResize="0"/>
          <p:nvPr/>
        </p:nvPicPr>
        <p:blipFill rotWithShape="1">
          <a:blip r:embed="rId13">
            <a:alphaModFix/>
          </a:blip>
          <a:srcRect b="0" l="0" r="0" t="0"/>
          <a:stretch/>
        </p:blipFill>
        <p:spPr>
          <a:xfrm>
            <a:off x="12801600" y="2132582"/>
            <a:ext cx="4587559" cy="6439918"/>
          </a:xfrm>
          <a:prstGeom prst="rect">
            <a:avLst/>
          </a:prstGeom>
          <a:noFill/>
          <a:ln>
            <a:noFill/>
          </a:ln>
        </p:spPr>
      </p:pic>
      <p:pic>
        <p:nvPicPr>
          <p:cNvPr id="318" name="Google Shape;318;p10"/>
          <p:cNvPicPr preferRelativeResize="0"/>
          <p:nvPr/>
        </p:nvPicPr>
        <p:blipFill rotWithShape="1">
          <a:blip r:embed="rId14">
            <a:alphaModFix/>
          </a:blip>
          <a:srcRect b="0" l="0" r="0" t="0"/>
          <a:stretch/>
        </p:blipFill>
        <p:spPr>
          <a:xfrm>
            <a:off x="990600" y="2132582"/>
            <a:ext cx="11448743" cy="643991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1"/>
          <p:cNvSpPr/>
          <p:nvPr/>
        </p:nvSpPr>
        <p:spPr>
          <a:xfrm>
            <a:off x="0" y="27467"/>
            <a:ext cx="19627878"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324" name="Google Shape;324;p11"/>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325" name="Google Shape;325;p11"/>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326" name="Google Shape;326;p11"/>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327" name="Google Shape;327;p11"/>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328" name="Google Shape;328;p11"/>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329" name="Google Shape;329;p11"/>
          <p:cNvGrpSpPr/>
          <p:nvPr/>
        </p:nvGrpSpPr>
        <p:grpSpPr>
          <a:xfrm>
            <a:off x="1689757" y="1611871"/>
            <a:ext cx="15455243" cy="1463714"/>
            <a:chOff x="0" y="-95250"/>
            <a:chExt cx="1762841" cy="385505"/>
          </a:xfrm>
        </p:grpSpPr>
        <p:sp>
          <p:nvSpPr>
            <p:cNvPr id="330" name="Google Shape;330;p11"/>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1"/>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32" name="Google Shape;332;p11"/>
          <p:cNvSpPr txBox="1"/>
          <p:nvPr/>
        </p:nvSpPr>
        <p:spPr>
          <a:xfrm>
            <a:off x="2133600" y="2034257"/>
            <a:ext cx="14866850" cy="1013098"/>
          </a:xfrm>
          <a:prstGeom prst="rect">
            <a:avLst/>
          </a:prstGeom>
          <a:noFill/>
          <a:ln>
            <a:noFill/>
          </a:ln>
        </p:spPr>
        <p:txBody>
          <a:bodyPr anchorCtr="0" anchor="t" bIns="0" lIns="0" spcFirstLastPara="1" rIns="0" wrap="square" tIns="0">
            <a:spAutoFit/>
          </a:bodyPr>
          <a:lstStyle/>
          <a:p>
            <a:pPr indent="0" lvl="0" marL="0" marR="0" rtl="0" algn="l">
              <a:lnSpc>
                <a:spcPct val="155274"/>
              </a:lnSpc>
              <a:spcBef>
                <a:spcPts val="0"/>
              </a:spcBef>
              <a:spcAft>
                <a:spcPts val="0"/>
              </a:spcAft>
              <a:buNone/>
            </a:pPr>
            <a:r>
              <a:rPr b="1" i="0" lang="en-US" sz="5100" u="none" cap="none" strike="noStrike">
                <a:solidFill>
                  <a:srgbClr val="FFFFFF"/>
                </a:solidFill>
                <a:latin typeface="Poppins"/>
                <a:ea typeface="Poppins"/>
                <a:cs typeface="Poppins"/>
                <a:sym typeface="Poppins"/>
              </a:rPr>
              <a:t>Dari Pola Pikir Tetap 🡺 Pola Pikir Bertumbuh  </a:t>
            </a:r>
            <a:endParaRPr b="1" i="0" sz="5100" u="none" cap="none" strike="noStrike">
              <a:solidFill>
                <a:srgbClr val="FFFFFF"/>
              </a:solidFill>
              <a:latin typeface="Poppins"/>
              <a:ea typeface="Poppins"/>
              <a:cs typeface="Poppins"/>
              <a:sym typeface="Poppins"/>
            </a:endParaRPr>
          </a:p>
        </p:txBody>
      </p:sp>
      <p:sp>
        <p:nvSpPr>
          <p:cNvPr id="333" name="Google Shape;333;p11"/>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334" name="Google Shape;334;p11"/>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335" name="Google Shape;335;p11"/>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336" name="Google Shape;336;p11"/>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337" name="Google Shape;337;p11"/>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pSp>
        <p:nvGrpSpPr>
          <p:cNvPr id="338" name="Google Shape;338;p11"/>
          <p:cNvGrpSpPr/>
          <p:nvPr/>
        </p:nvGrpSpPr>
        <p:grpSpPr>
          <a:xfrm>
            <a:off x="1724889" y="3822673"/>
            <a:ext cx="15413331" cy="1778461"/>
            <a:chOff x="6779" y="2096493"/>
            <a:chExt cx="15413331" cy="1778461"/>
          </a:xfrm>
        </p:grpSpPr>
        <p:sp>
          <p:nvSpPr>
            <p:cNvPr id="339" name="Google Shape;339;p11"/>
            <p:cNvSpPr/>
            <p:nvPr/>
          </p:nvSpPr>
          <p:spPr>
            <a:xfrm>
              <a:off x="6779" y="2096493"/>
              <a:ext cx="2964102" cy="1778461"/>
            </a:xfrm>
            <a:prstGeom prst="roundRect">
              <a:avLst>
                <a:gd fmla="val 10000" name="adj"/>
              </a:avLst>
            </a:prstGeom>
            <a:solidFill>
              <a:srgbClr val="BF504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1"/>
            <p:cNvSpPr txBox="1"/>
            <p:nvPr/>
          </p:nvSpPr>
          <p:spPr>
            <a:xfrm>
              <a:off x="58868" y="2148582"/>
              <a:ext cx="2859924" cy="1674283"/>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None/>
              </a:pPr>
              <a:r>
                <a:rPr b="1" i="0" lang="en-US" sz="2900" u="none" cap="none" strike="noStrike">
                  <a:solidFill>
                    <a:schemeClr val="lt1"/>
                  </a:solidFill>
                  <a:latin typeface="Calibri"/>
                  <a:ea typeface="Calibri"/>
                  <a:cs typeface="Calibri"/>
                  <a:sym typeface="Calibri"/>
                </a:rPr>
                <a:t>Belajar cara mengenali Suara PPT</a:t>
              </a:r>
              <a:endParaRPr b="1" i="0" sz="2900" u="none" cap="none" strike="noStrike">
                <a:solidFill>
                  <a:schemeClr val="lt1"/>
                </a:solidFill>
                <a:latin typeface="Calibri"/>
                <a:ea typeface="Calibri"/>
                <a:cs typeface="Calibri"/>
                <a:sym typeface="Calibri"/>
              </a:endParaRPr>
            </a:p>
          </p:txBody>
        </p:sp>
        <p:sp>
          <p:nvSpPr>
            <p:cNvPr id="341" name="Google Shape;341;p11"/>
            <p:cNvSpPr/>
            <p:nvPr/>
          </p:nvSpPr>
          <p:spPr>
            <a:xfrm>
              <a:off x="3267291" y="2618175"/>
              <a:ext cx="628389" cy="735097"/>
            </a:xfrm>
            <a:prstGeom prst="rightArrow">
              <a:avLst>
                <a:gd fmla="val 60000" name="adj1"/>
                <a:gd fmla="val 50000" name="adj2"/>
              </a:avLst>
            </a:prstGeom>
            <a:solidFill>
              <a:srgbClr val="BF504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1"/>
            <p:cNvSpPr txBox="1"/>
            <p:nvPr/>
          </p:nvSpPr>
          <p:spPr>
            <a:xfrm>
              <a:off x="3267291" y="2765194"/>
              <a:ext cx="439872" cy="44105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t/>
              </a:r>
              <a:endParaRPr b="0" i="0" sz="2300" u="none" cap="none" strike="noStrike">
                <a:solidFill>
                  <a:schemeClr val="lt1"/>
                </a:solidFill>
                <a:latin typeface="Calibri"/>
                <a:ea typeface="Calibri"/>
                <a:cs typeface="Calibri"/>
                <a:sym typeface="Calibri"/>
              </a:endParaRPr>
            </a:p>
          </p:txBody>
        </p:sp>
        <p:sp>
          <p:nvSpPr>
            <p:cNvPr id="343" name="Google Shape;343;p11"/>
            <p:cNvSpPr/>
            <p:nvPr/>
          </p:nvSpPr>
          <p:spPr>
            <a:xfrm>
              <a:off x="4156522" y="2096493"/>
              <a:ext cx="2964102" cy="1778461"/>
            </a:xfrm>
            <a:prstGeom prst="roundRect">
              <a:avLst>
                <a:gd fmla="val 10000" name="adj"/>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1"/>
            <p:cNvSpPr txBox="1"/>
            <p:nvPr/>
          </p:nvSpPr>
          <p:spPr>
            <a:xfrm>
              <a:off x="4208611" y="2148582"/>
              <a:ext cx="2859924" cy="1674283"/>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None/>
              </a:pPr>
              <a:r>
                <a:rPr b="1" i="0" lang="en-US" sz="2900" u="none" cap="none" strike="noStrike">
                  <a:solidFill>
                    <a:schemeClr val="lt1"/>
                  </a:solidFill>
                  <a:latin typeface="Calibri"/>
                  <a:ea typeface="Calibri"/>
                  <a:cs typeface="Calibri"/>
                  <a:sym typeface="Calibri"/>
                </a:rPr>
                <a:t>Sadari bahwa kita punya "pilihan"</a:t>
              </a:r>
              <a:endParaRPr b="1" i="0" sz="2900" u="none" cap="none" strike="noStrike">
                <a:solidFill>
                  <a:schemeClr val="lt1"/>
                </a:solidFill>
                <a:latin typeface="Calibri"/>
                <a:ea typeface="Calibri"/>
                <a:cs typeface="Calibri"/>
                <a:sym typeface="Calibri"/>
              </a:endParaRPr>
            </a:p>
          </p:txBody>
        </p:sp>
        <p:sp>
          <p:nvSpPr>
            <p:cNvPr id="345" name="Google Shape;345;p11"/>
            <p:cNvSpPr/>
            <p:nvPr/>
          </p:nvSpPr>
          <p:spPr>
            <a:xfrm>
              <a:off x="7417034" y="2618175"/>
              <a:ext cx="628389" cy="735097"/>
            </a:xfrm>
            <a:prstGeom prst="rightArrow">
              <a:avLst>
                <a:gd fmla="val 60000" name="adj1"/>
                <a:gd fmla="val 50000" name="adj2"/>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1"/>
            <p:cNvSpPr txBox="1"/>
            <p:nvPr/>
          </p:nvSpPr>
          <p:spPr>
            <a:xfrm>
              <a:off x="7417034" y="2765194"/>
              <a:ext cx="439872" cy="44105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t/>
              </a:r>
              <a:endParaRPr b="0" i="0" sz="2300" u="none" cap="none" strike="noStrike">
                <a:solidFill>
                  <a:schemeClr val="lt1"/>
                </a:solidFill>
                <a:latin typeface="Calibri"/>
                <a:ea typeface="Calibri"/>
                <a:cs typeface="Calibri"/>
                <a:sym typeface="Calibri"/>
              </a:endParaRPr>
            </a:p>
          </p:txBody>
        </p:sp>
        <p:sp>
          <p:nvSpPr>
            <p:cNvPr id="347" name="Google Shape;347;p11"/>
            <p:cNvSpPr/>
            <p:nvPr/>
          </p:nvSpPr>
          <p:spPr>
            <a:xfrm>
              <a:off x="8306265" y="2096493"/>
              <a:ext cx="2964102" cy="1778461"/>
            </a:xfrm>
            <a:prstGeom prst="roundRect">
              <a:avLst>
                <a:gd fmla="val 10000"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1"/>
            <p:cNvSpPr txBox="1"/>
            <p:nvPr/>
          </p:nvSpPr>
          <p:spPr>
            <a:xfrm>
              <a:off x="8358354" y="2148582"/>
              <a:ext cx="2859924" cy="1674283"/>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None/>
              </a:pPr>
              <a:r>
                <a:rPr b="1" i="0" lang="en-US" sz="2900" u="none" cap="none" strike="noStrike">
                  <a:solidFill>
                    <a:schemeClr val="lt1"/>
                  </a:solidFill>
                  <a:latin typeface="Calibri"/>
                  <a:ea typeface="Calibri"/>
                  <a:cs typeface="Calibri"/>
                  <a:sym typeface="Calibri"/>
                </a:rPr>
                <a:t>"Berbicara kembali" dengan Suara PPB</a:t>
              </a:r>
              <a:endParaRPr b="1" i="0" sz="2900" u="none" cap="none" strike="noStrike">
                <a:solidFill>
                  <a:schemeClr val="lt1"/>
                </a:solidFill>
                <a:latin typeface="Calibri"/>
                <a:ea typeface="Calibri"/>
                <a:cs typeface="Calibri"/>
                <a:sym typeface="Calibri"/>
              </a:endParaRPr>
            </a:p>
          </p:txBody>
        </p:sp>
        <p:sp>
          <p:nvSpPr>
            <p:cNvPr id="349" name="Google Shape;349;p11"/>
            <p:cNvSpPr/>
            <p:nvPr/>
          </p:nvSpPr>
          <p:spPr>
            <a:xfrm>
              <a:off x="11566777" y="2618175"/>
              <a:ext cx="628389" cy="735097"/>
            </a:xfrm>
            <a:prstGeom prst="rightArrow">
              <a:avLst>
                <a:gd fmla="val 60000" name="adj1"/>
                <a:gd fmla="val 5000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1"/>
            <p:cNvSpPr txBox="1"/>
            <p:nvPr/>
          </p:nvSpPr>
          <p:spPr>
            <a:xfrm>
              <a:off x="11566777" y="2765194"/>
              <a:ext cx="439872" cy="44105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None/>
              </a:pPr>
              <a:r>
                <a:t/>
              </a:r>
              <a:endParaRPr b="0" i="0" sz="2300" u="none" cap="none" strike="noStrike">
                <a:solidFill>
                  <a:schemeClr val="lt1"/>
                </a:solidFill>
                <a:latin typeface="Calibri"/>
                <a:ea typeface="Calibri"/>
                <a:cs typeface="Calibri"/>
                <a:sym typeface="Calibri"/>
              </a:endParaRPr>
            </a:p>
          </p:txBody>
        </p:sp>
        <p:sp>
          <p:nvSpPr>
            <p:cNvPr id="351" name="Google Shape;351;p11"/>
            <p:cNvSpPr/>
            <p:nvPr/>
          </p:nvSpPr>
          <p:spPr>
            <a:xfrm>
              <a:off x="12456008" y="2096493"/>
              <a:ext cx="2964102" cy="1778461"/>
            </a:xfrm>
            <a:prstGeom prst="roundRect">
              <a:avLst>
                <a:gd fmla="val 10000" name="adj"/>
              </a:avLst>
            </a:prstGeom>
            <a:solidFill>
              <a:srgbClr val="49ACC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11"/>
            <p:cNvSpPr txBox="1"/>
            <p:nvPr/>
          </p:nvSpPr>
          <p:spPr>
            <a:xfrm>
              <a:off x="12508097" y="2148582"/>
              <a:ext cx="2859924" cy="1674283"/>
            </a:xfrm>
            <a:prstGeom prst="rect">
              <a:avLst/>
            </a:prstGeom>
            <a:noFill/>
            <a:ln>
              <a:noFill/>
            </a:ln>
          </p:spPr>
          <p:txBody>
            <a:bodyPr anchorCtr="0" anchor="ctr" bIns="110475" lIns="110475" spcFirstLastPara="1" rIns="110475" wrap="square" tIns="110475">
              <a:noAutofit/>
            </a:bodyPr>
            <a:lstStyle/>
            <a:p>
              <a:pPr indent="0" lvl="0" marL="0" marR="0" rtl="0" algn="ctr">
                <a:lnSpc>
                  <a:spcPct val="90000"/>
                </a:lnSpc>
                <a:spcBef>
                  <a:spcPts val="0"/>
                </a:spcBef>
                <a:spcAft>
                  <a:spcPts val="0"/>
                </a:spcAft>
                <a:buNone/>
              </a:pPr>
              <a:r>
                <a:rPr b="1" i="0" lang="en-US" sz="2900" u="none" cap="none" strike="noStrike">
                  <a:solidFill>
                    <a:schemeClr val="lt1"/>
                  </a:solidFill>
                  <a:latin typeface="Calibri"/>
                  <a:ea typeface="Calibri"/>
                  <a:cs typeface="Calibri"/>
                  <a:sym typeface="Calibri"/>
                </a:rPr>
                <a:t>Melakukan aksi sesuai dengan Suara PPB</a:t>
              </a:r>
              <a:endParaRPr b="1" i="0" sz="2900" u="none" cap="none" strike="noStrike">
                <a:solidFill>
                  <a:schemeClr val="lt1"/>
                </a:solidFill>
                <a:latin typeface="Calibri"/>
                <a:ea typeface="Calibri"/>
                <a:cs typeface="Calibri"/>
                <a:sym typeface="Calibri"/>
              </a:endParaRPr>
            </a:p>
          </p:txBody>
        </p:sp>
      </p:grpSp>
      <p:sp>
        <p:nvSpPr>
          <p:cNvPr id="353" name="Google Shape;353;p11"/>
          <p:cNvSpPr/>
          <p:nvPr/>
        </p:nvSpPr>
        <p:spPr>
          <a:xfrm>
            <a:off x="2922361" y="5683990"/>
            <a:ext cx="533400" cy="685800"/>
          </a:xfrm>
          <a:prstGeom prst="downArrow">
            <a:avLst>
              <a:gd fmla="val 50000" name="adj1"/>
              <a:gd fmla="val 50000" name="adj2"/>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4" name="Google Shape;354;p11"/>
          <p:cNvSpPr/>
          <p:nvPr/>
        </p:nvSpPr>
        <p:spPr>
          <a:xfrm>
            <a:off x="11225930" y="5683990"/>
            <a:ext cx="533400" cy="685800"/>
          </a:xfrm>
          <a:prstGeom prst="downArrow">
            <a:avLst>
              <a:gd fmla="val 50000" name="adj1"/>
              <a:gd fmla="val 50000" name="adj2"/>
            </a:avLst>
          </a:prstGeom>
          <a:solidFill>
            <a:srgbClr val="7030A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5" name="Google Shape;355;p11"/>
          <p:cNvSpPr txBox="1"/>
          <p:nvPr/>
        </p:nvSpPr>
        <p:spPr>
          <a:xfrm>
            <a:off x="1301413" y="6429426"/>
            <a:ext cx="4308695" cy="2462213"/>
          </a:xfrm>
          <a:prstGeom prst="rect">
            <a:avLst/>
          </a:prstGeom>
          <a:noFill/>
          <a:ln>
            <a:noFill/>
          </a:ln>
        </p:spPr>
        <p:txBody>
          <a:bodyPr anchorCtr="0" anchor="t" bIns="0" lIns="0" spcFirstLastPara="1" rIns="0" wrap="square" tIns="0">
            <a:spAutoFit/>
          </a:bodyPr>
          <a:lstStyle/>
          <a:p>
            <a:pPr indent="0" lvl="0" marL="0" marR="0" rtl="0" algn="l">
              <a:lnSpc>
                <a:spcPct val="170000"/>
              </a:lnSpc>
              <a:spcBef>
                <a:spcPts val="0"/>
              </a:spcBef>
              <a:spcAft>
                <a:spcPts val="0"/>
              </a:spcAft>
              <a:buNone/>
            </a:pPr>
            <a:r>
              <a:rPr b="1" i="0" lang="en-US" sz="2800" u="none" cap="none" strike="noStrike">
                <a:solidFill>
                  <a:srgbClr val="000000"/>
                </a:solidFill>
                <a:latin typeface="Arial"/>
                <a:ea typeface="Arial"/>
                <a:cs typeface="Arial"/>
                <a:sym typeface="Arial"/>
              </a:rPr>
              <a:t>Suara yang menimbulkan ‘kekhawatiran’ dalam menghadapi tantangan dan kesulitan.</a:t>
            </a:r>
            <a:endParaRPr b="1" i="0" sz="2800" u="none" cap="none" strike="noStrike">
              <a:solidFill>
                <a:srgbClr val="000000"/>
              </a:solidFill>
              <a:latin typeface="Arial"/>
              <a:ea typeface="Arial"/>
              <a:cs typeface="Arial"/>
              <a:sym typeface="Arial"/>
            </a:endParaRPr>
          </a:p>
        </p:txBody>
      </p:sp>
      <p:sp>
        <p:nvSpPr>
          <p:cNvPr id="356" name="Google Shape;356;p11"/>
          <p:cNvSpPr txBox="1"/>
          <p:nvPr/>
        </p:nvSpPr>
        <p:spPr>
          <a:xfrm>
            <a:off x="9456016" y="6412388"/>
            <a:ext cx="4308695" cy="2462213"/>
          </a:xfrm>
          <a:prstGeom prst="rect">
            <a:avLst/>
          </a:prstGeom>
          <a:noFill/>
          <a:ln>
            <a:noFill/>
          </a:ln>
        </p:spPr>
        <p:txBody>
          <a:bodyPr anchorCtr="0" anchor="t" bIns="0" lIns="0" spcFirstLastPara="1" rIns="0" wrap="square" tIns="0">
            <a:spAutoFit/>
          </a:bodyPr>
          <a:lstStyle/>
          <a:p>
            <a:pPr indent="0" lvl="0" marL="0" marR="0" rtl="0" algn="l">
              <a:lnSpc>
                <a:spcPct val="170000"/>
              </a:lnSpc>
              <a:spcBef>
                <a:spcPts val="0"/>
              </a:spcBef>
              <a:spcAft>
                <a:spcPts val="0"/>
              </a:spcAft>
              <a:buNone/>
            </a:pPr>
            <a:r>
              <a:rPr b="1" i="0" lang="en-US" sz="2800" u="none" cap="none" strike="noStrike">
                <a:solidFill>
                  <a:srgbClr val="000000"/>
                </a:solidFill>
                <a:latin typeface="Arial"/>
                <a:ea typeface="Arial"/>
                <a:cs typeface="Arial"/>
                <a:sym typeface="Arial"/>
              </a:rPr>
              <a:t>Suara yang menimbulkan ‘optimisme’ dalam menghadapi tantangan dan kesulitan.</a:t>
            </a:r>
            <a:endParaRPr b="1" i="0" sz="28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12"/>
          <p:cNvSpPr/>
          <p:nvPr/>
        </p:nvSpPr>
        <p:spPr>
          <a:xfrm>
            <a:off x="0" y="25239"/>
            <a:ext cx="19627878"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362" name="Google Shape;362;p12"/>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363" name="Google Shape;363;p12"/>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364" name="Google Shape;364;p12"/>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365" name="Google Shape;365;p12"/>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366" name="Google Shape;366;p12"/>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sp>
        <p:nvSpPr>
          <p:cNvPr id="367" name="Google Shape;367;p12"/>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368" name="Google Shape;368;p12"/>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369" name="Google Shape;369;p12"/>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370" name="Google Shape;370;p12"/>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371" name="Google Shape;371;p12"/>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aphicFrame>
        <p:nvGraphicFramePr>
          <p:cNvPr id="372" name="Google Shape;372;p12"/>
          <p:cNvGraphicFramePr/>
          <p:nvPr/>
        </p:nvGraphicFramePr>
        <p:xfrm>
          <a:off x="1295400" y="1363063"/>
          <a:ext cx="3000000" cy="3000000"/>
        </p:xfrm>
        <a:graphic>
          <a:graphicData uri="http://schemas.openxmlformats.org/drawingml/2006/table">
            <a:tbl>
              <a:tblPr bandRow="1" firstCol="1" firstRow="1">
                <a:noFill/>
                <a:tableStyleId>{2F7D1E82-95BC-4540-9650-930AB3F9FEBC}</a:tableStyleId>
              </a:tblPr>
              <a:tblGrid>
                <a:gridCol w="8173425"/>
                <a:gridCol w="8175400"/>
              </a:tblGrid>
              <a:tr h="935550">
                <a:tc>
                  <a:txBody>
                    <a:bodyPr/>
                    <a:lstStyle/>
                    <a:p>
                      <a:pPr indent="0" lvl="0" marL="0" marR="0" rtl="0" algn="ctr">
                        <a:lnSpc>
                          <a:spcPct val="150000"/>
                        </a:lnSpc>
                        <a:spcBef>
                          <a:spcPts val="0"/>
                        </a:spcBef>
                        <a:spcAft>
                          <a:spcPts val="0"/>
                        </a:spcAft>
                        <a:buNone/>
                      </a:pPr>
                      <a:r>
                        <a:rPr lang="en-US" sz="4400" u="none" cap="none" strike="noStrike"/>
                        <a:t>Suara Pola Pikir Tetap</a:t>
                      </a:r>
                      <a:endParaRPr sz="4000" u="none" cap="none" strike="noStrike">
                        <a:latin typeface="Calibri"/>
                        <a:ea typeface="Calibri"/>
                        <a:cs typeface="Calibri"/>
                        <a:sym typeface="Calibri"/>
                      </a:endParaRPr>
                    </a:p>
                  </a:txBody>
                  <a:tcPr marT="0" marB="0" marR="68575" marL="68575">
                    <a:solidFill>
                      <a:srgbClr val="FF0000"/>
                    </a:solidFill>
                  </a:tcPr>
                </a:tc>
                <a:tc>
                  <a:txBody>
                    <a:bodyPr/>
                    <a:lstStyle/>
                    <a:p>
                      <a:pPr indent="0" lvl="0" marL="0" marR="0" rtl="0" algn="ctr">
                        <a:lnSpc>
                          <a:spcPct val="150000"/>
                        </a:lnSpc>
                        <a:spcBef>
                          <a:spcPts val="0"/>
                        </a:spcBef>
                        <a:spcAft>
                          <a:spcPts val="0"/>
                        </a:spcAft>
                        <a:buNone/>
                      </a:pPr>
                      <a:r>
                        <a:rPr lang="en-US" sz="4000" u="none" cap="none" strike="noStrike"/>
                        <a:t>Suara Pola Pikir Bertumbuh</a:t>
                      </a:r>
                      <a:endParaRPr sz="3600" u="none" cap="none" strike="noStrike">
                        <a:latin typeface="Calibri"/>
                        <a:ea typeface="Calibri"/>
                        <a:cs typeface="Calibri"/>
                        <a:sym typeface="Calibri"/>
                      </a:endParaRPr>
                    </a:p>
                  </a:txBody>
                  <a:tcPr marT="0" marB="0" marR="68575" marL="68575">
                    <a:solidFill>
                      <a:srgbClr val="00B050"/>
                    </a:solidFill>
                  </a:tcPr>
                </a:tc>
              </a:tr>
              <a:tr h="943575">
                <a:tc>
                  <a:txBody>
                    <a:bodyPr/>
                    <a:lstStyle/>
                    <a:p>
                      <a:pPr indent="0" lvl="0" marL="0" marR="0" rtl="0" algn="l">
                        <a:lnSpc>
                          <a:spcPct val="150000"/>
                        </a:lnSpc>
                        <a:spcBef>
                          <a:spcPts val="0"/>
                        </a:spcBef>
                        <a:spcAft>
                          <a:spcPts val="0"/>
                        </a:spcAft>
                        <a:buNone/>
                      </a:pPr>
                      <a:r>
                        <a:rPr lang="en-US" sz="2700" u="none" cap="none" strike="noStrike">
                          <a:solidFill>
                            <a:schemeClr val="dk1"/>
                          </a:solidFill>
                        </a:rPr>
                        <a:t>Kalau saya gagal berarti saya tidak mampu.</a:t>
                      </a:r>
                      <a:endParaRPr sz="2700" u="none" cap="none" strike="noStrike">
                        <a:solidFill>
                          <a:schemeClr val="dk1"/>
                        </a:solidFill>
                        <a:latin typeface="Calibri"/>
                        <a:ea typeface="Calibri"/>
                        <a:cs typeface="Calibri"/>
                        <a:sym typeface="Calibri"/>
                      </a:endParaRPr>
                    </a:p>
                  </a:txBody>
                  <a:tcPr marT="0" marB="0" marR="68575" marL="68575">
                    <a:solidFill>
                      <a:srgbClr val="FF99FF"/>
                    </a:solidFill>
                  </a:tcPr>
                </a:tc>
                <a:tc>
                  <a:txBody>
                    <a:bodyPr/>
                    <a:lstStyle/>
                    <a:p>
                      <a:pPr indent="0" lvl="0" marL="0" marR="0" rtl="0" algn="l">
                        <a:lnSpc>
                          <a:spcPct val="150000"/>
                        </a:lnSpc>
                        <a:spcBef>
                          <a:spcPts val="0"/>
                        </a:spcBef>
                        <a:spcAft>
                          <a:spcPts val="0"/>
                        </a:spcAft>
                        <a:buNone/>
                      </a:pPr>
                      <a:r>
                        <a:rPr b="1" lang="en-US" sz="2700" u="none" cap="none" strike="noStrike">
                          <a:solidFill>
                            <a:schemeClr val="dk1"/>
                          </a:solidFill>
                        </a:rPr>
                        <a:t>Kalau saya gagal berarti saya harus belajar lalu mencoba lagi.</a:t>
                      </a:r>
                      <a:endParaRPr b="1" sz="2700" u="none" cap="none" strike="noStrike">
                        <a:solidFill>
                          <a:schemeClr val="dk1"/>
                        </a:solidFill>
                        <a:latin typeface="Calibri"/>
                        <a:ea typeface="Calibri"/>
                        <a:cs typeface="Calibri"/>
                        <a:sym typeface="Calibri"/>
                      </a:endParaRPr>
                    </a:p>
                  </a:txBody>
                  <a:tcPr marT="0" marB="0" marR="68575" marL="68575">
                    <a:solidFill>
                      <a:srgbClr val="99FF99"/>
                    </a:solidFill>
                  </a:tcPr>
                </a:tc>
              </a:tr>
              <a:tr h="2004325">
                <a:tc>
                  <a:txBody>
                    <a:bodyPr/>
                    <a:lstStyle/>
                    <a:p>
                      <a:pPr indent="0" lvl="0" marL="0" marR="0" rtl="0" algn="l">
                        <a:lnSpc>
                          <a:spcPct val="150000"/>
                        </a:lnSpc>
                        <a:spcBef>
                          <a:spcPts val="0"/>
                        </a:spcBef>
                        <a:spcAft>
                          <a:spcPts val="0"/>
                        </a:spcAft>
                        <a:buNone/>
                      </a:pPr>
                      <a:r>
                        <a:rPr lang="en-US" sz="2700" u="none" cap="none" strike="noStrike">
                          <a:solidFill>
                            <a:schemeClr val="dk1"/>
                          </a:solidFill>
                        </a:rPr>
                        <a:t>Saya akan menolak saat menerima tugas yang belum pernah saya kerjakan sebab resiko untuk gagal akan besar.</a:t>
                      </a:r>
                      <a:endParaRPr sz="2700" u="none" cap="none" strike="noStrike">
                        <a:solidFill>
                          <a:schemeClr val="dk1"/>
                        </a:solidFill>
                        <a:latin typeface="Calibri"/>
                        <a:ea typeface="Calibri"/>
                        <a:cs typeface="Calibri"/>
                        <a:sym typeface="Calibri"/>
                      </a:endParaRPr>
                    </a:p>
                  </a:txBody>
                  <a:tcPr marT="0" marB="0" marR="68575" marL="68575">
                    <a:solidFill>
                      <a:srgbClr val="FF99FF"/>
                    </a:solidFill>
                  </a:tcPr>
                </a:tc>
                <a:tc>
                  <a:txBody>
                    <a:bodyPr/>
                    <a:lstStyle/>
                    <a:p>
                      <a:pPr indent="0" lvl="0" marL="0" marR="0" rtl="0" algn="l">
                        <a:lnSpc>
                          <a:spcPct val="150000"/>
                        </a:lnSpc>
                        <a:spcBef>
                          <a:spcPts val="0"/>
                        </a:spcBef>
                        <a:spcAft>
                          <a:spcPts val="0"/>
                        </a:spcAft>
                        <a:buNone/>
                      </a:pPr>
                      <a:r>
                        <a:rPr b="1" lang="en-US" sz="2700" u="none" cap="none" strike="noStrike">
                          <a:solidFill>
                            <a:schemeClr val="dk1"/>
                          </a:solidFill>
                        </a:rPr>
                        <a:t>Saya akan menerima pekerjaan yang belum pernah saya kerjakan sebab ini adalah peluang untuk belajar dan mengembangkan potensi diri.</a:t>
                      </a:r>
                      <a:endParaRPr b="1" sz="2700" u="none" cap="none" strike="noStrike">
                        <a:solidFill>
                          <a:schemeClr val="dk1"/>
                        </a:solidFill>
                        <a:latin typeface="Calibri"/>
                        <a:ea typeface="Calibri"/>
                        <a:cs typeface="Calibri"/>
                        <a:sym typeface="Calibri"/>
                      </a:endParaRPr>
                    </a:p>
                  </a:txBody>
                  <a:tcPr marT="0" marB="0" marR="68575" marL="68575">
                    <a:solidFill>
                      <a:srgbClr val="99FF99"/>
                    </a:solidFill>
                  </a:tcPr>
                </a:tc>
              </a:tr>
              <a:tr h="1312375">
                <a:tc>
                  <a:txBody>
                    <a:bodyPr/>
                    <a:lstStyle/>
                    <a:p>
                      <a:pPr indent="0" lvl="0" marL="0" marR="0" rtl="0" algn="l">
                        <a:lnSpc>
                          <a:spcPct val="150000"/>
                        </a:lnSpc>
                        <a:spcBef>
                          <a:spcPts val="0"/>
                        </a:spcBef>
                        <a:spcAft>
                          <a:spcPts val="0"/>
                        </a:spcAft>
                        <a:buNone/>
                      </a:pPr>
                      <a:r>
                        <a:rPr lang="en-US" sz="2700" u="none" cap="none" strike="noStrike">
                          <a:solidFill>
                            <a:schemeClr val="dk1"/>
                          </a:solidFill>
                        </a:rPr>
                        <a:t>Kesalahan menunjukkan kelemahan saya sehingga harus dihindari demi menjaga nama baik</a:t>
                      </a:r>
                      <a:endParaRPr sz="2700" u="none" cap="none" strike="noStrike">
                        <a:solidFill>
                          <a:schemeClr val="dk1"/>
                        </a:solidFill>
                        <a:latin typeface="Calibri"/>
                        <a:ea typeface="Calibri"/>
                        <a:cs typeface="Calibri"/>
                        <a:sym typeface="Calibri"/>
                      </a:endParaRPr>
                    </a:p>
                  </a:txBody>
                  <a:tcPr marT="0" marB="0" marR="68575" marL="68575">
                    <a:solidFill>
                      <a:srgbClr val="FF99FF"/>
                    </a:solidFill>
                  </a:tcPr>
                </a:tc>
                <a:tc>
                  <a:txBody>
                    <a:bodyPr/>
                    <a:lstStyle/>
                    <a:p>
                      <a:pPr indent="0" lvl="0" marL="0" marR="0" rtl="0" algn="l">
                        <a:lnSpc>
                          <a:spcPct val="150000"/>
                        </a:lnSpc>
                        <a:spcBef>
                          <a:spcPts val="0"/>
                        </a:spcBef>
                        <a:spcAft>
                          <a:spcPts val="0"/>
                        </a:spcAft>
                        <a:buNone/>
                      </a:pPr>
                      <a:r>
                        <a:rPr b="1" lang="en-US" sz="2700" u="none" cap="none" strike="noStrike">
                          <a:solidFill>
                            <a:schemeClr val="dk1"/>
                          </a:solidFill>
                        </a:rPr>
                        <a:t>Kesalahan merupakan sebuah  proses belajar dan peluang untuk meningkatkan potensi diri.</a:t>
                      </a:r>
                      <a:endParaRPr b="1" sz="2700" u="none" cap="none" strike="noStrike">
                        <a:solidFill>
                          <a:schemeClr val="dk1"/>
                        </a:solidFill>
                        <a:latin typeface="Calibri"/>
                        <a:ea typeface="Calibri"/>
                        <a:cs typeface="Calibri"/>
                        <a:sym typeface="Calibri"/>
                      </a:endParaRPr>
                    </a:p>
                  </a:txBody>
                  <a:tcPr marT="0" marB="0" marR="68575" marL="68575">
                    <a:solidFill>
                      <a:srgbClr val="99FF99"/>
                    </a:solidFill>
                  </a:tcPr>
                </a:tc>
              </a:tr>
              <a:tr h="1312375">
                <a:tc>
                  <a:txBody>
                    <a:bodyPr/>
                    <a:lstStyle/>
                    <a:p>
                      <a:pPr indent="0" lvl="0" marL="0" marR="0" rtl="0" algn="l">
                        <a:lnSpc>
                          <a:spcPct val="150000"/>
                        </a:lnSpc>
                        <a:spcBef>
                          <a:spcPts val="0"/>
                        </a:spcBef>
                        <a:spcAft>
                          <a:spcPts val="0"/>
                        </a:spcAft>
                        <a:buNone/>
                      </a:pPr>
                      <a:r>
                        <a:rPr lang="en-US" sz="2700" u="none" cap="none" strike="noStrike">
                          <a:solidFill>
                            <a:schemeClr val="dk1"/>
                          </a:solidFill>
                        </a:rPr>
                        <a:t>Saya hanya bagus dalam bidang tertentu saja dan tidak untuk bidang lainnya</a:t>
                      </a:r>
                      <a:endParaRPr sz="2700" u="none" cap="none" strike="noStrike">
                        <a:solidFill>
                          <a:schemeClr val="dk1"/>
                        </a:solidFill>
                        <a:latin typeface="Calibri"/>
                        <a:ea typeface="Calibri"/>
                        <a:cs typeface="Calibri"/>
                        <a:sym typeface="Calibri"/>
                      </a:endParaRPr>
                    </a:p>
                  </a:txBody>
                  <a:tcPr marT="0" marB="0" marR="68575" marL="68575">
                    <a:solidFill>
                      <a:srgbClr val="FF99FF"/>
                    </a:solidFill>
                  </a:tcPr>
                </a:tc>
                <a:tc>
                  <a:txBody>
                    <a:bodyPr/>
                    <a:lstStyle/>
                    <a:p>
                      <a:pPr indent="0" lvl="0" marL="0" marR="0" rtl="0" algn="l">
                        <a:lnSpc>
                          <a:spcPct val="150000"/>
                        </a:lnSpc>
                        <a:spcBef>
                          <a:spcPts val="0"/>
                        </a:spcBef>
                        <a:spcAft>
                          <a:spcPts val="0"/>
                        </a:spcAft>
                        <a:buNone/>
                      </a:pPr>
                      <a:r>
                        <a:rPr b="1" lang="en-US" sz="2700" u="none" cap="none" strike="noStrike">
                          <a:solidFill>
                            <a:schemeClr val="dk1"/>
                          </a:solidFill>
                        </a:rPr>
                        <a:t>Saya bisa belajar apapun juga yang saya mau termasuk hal-hal yang sangat sulit sekalipun.</a:t>
                      </a:r>
                      <a:endParaRPr b="1" sz="2700" u="none" cap="none" strike="noStrike">
                        <a:solidFill>
                          <a:schemeClr val="dk1"/>
                        </a:solidFill>
                        <a:latin typeface="Calibri"/>
                        <a:ea typeface="Calibri"/>
                        <a:cs typeface="Calibri"/>
                        <a:sym typeface="Calibri"/>
                      </a:endParaRPr>
                    </a:p>
                  </a:txBody>
                  <a:tcPr marT="0" marB="0" marR="68575" marL="68575">
                    <a:solidFill>
                      <a:srgbClr val="99FF99"/>
                    </a:solidFill>
                  </a:tcPr>
                </a:tc>
              </a:tr>
              <a:tr h="1312375">
                <a:tc>
                  <a:txBody>
                    <a:bodyPr/>
                    <a:lstStyle/>
                    <a:p>
                      <a:pPr indent="0" lvl="0" marL="0" marR="0" rtl="0" algn="l">
                        <a:lnSpc>
                          <a:spcPct val="150000"/>
                        </a:lnSpc>
                        <a:spcBef>
                          <a:spcPts val="0"/>
                        </a:spcBef>
                        <a:spcAft>
                          <a:spcPts val="0"/>
                        </a:spcAft>
                        <a:buNone/>
                      </a:pPr>
                      <a:r>
                        <a:rPr lang="en-US" sz="2700" u="none" cap="none" strike="noStrike">
                          <a:solidFill>
                            <a:schemeClr val="dk1"/>
                          </a:solidFill>
                        </a:rPr>
                        <a:t>Kecerdasan dan kemampuan adalah segalanya dan akan menjadi faktor yang menentukan sukses tidaknya.</a:t>
                      </a:r>
                      <a:endParaRPr sz="2700" u="none" cap="none" strike="noStrike">
                        <a:solidFill>
                          <a:schemeClr val="dk1"/>
                        </a:solidFill>
                        <a:latin typeface="Calibri"/>
                        <a:ea typeface="Calibri"/>
                        <a:cs typeface="Calibri"/>
                        <a:sym typeface="Calibri"/>
                      </a:endParaRPr>
                    </a:p>
                  </a:txBody>
                  <a:tcPr marT="0" marB="0" marR="68575" marL="68575">
                    <a:solidFill>
                      <a:srgbClr val="FF99FF"/>
                    </a:solidFill>
                  </a:tcPr>
                </a:tc>
                <a:tc>
                  <a:txBody>
                    <a:bodyPr/>
                    <a:lstStyle/>
                    <a:p>
                      <a:pPr indent="0" lvl="0" marL="0" marR="0" rtl="0" algn="l">
                        <a:lnSpc>
                          <a:spcPct val="150000"/>
                        </a:lnSpc>
                        <a:spcBef>
                          <a:spcPts val="0"/>
                        </a:spcBef>
                        <a:spcAft>
                          <a:spcPts val="0"/>
                        </a:spcAft>
                        <a:buNone/>
                      </a:pPr>
                      <a:r>
                        <a:rPr b="1" lang="en-US" sz="2700" u="none" cap="none" strike="noStrike">
                          <a:solidFill>
                            <a:schemeClr val="dk1"/>
                          </a:solidFill>
                        </a:rPr>
                        <a:t>Belajar dan berusaha adalah faktor kunci yang akan menentukan sukses tidaknya seseorang </a:t>
                      </a:r>
                      <a:endParaRPr b="1" sz="2700" u="none" cap="none" strike="noStrike">
                        <a:solidFill>
                          <a:schemeClr val="dk1"/>
                        </a:solidFill>
                        <a:latin typeface="Calibri"/>
                        <a:ea typeface="Calibri"/>
                        <a:cs typeface="Calibri"/>
                        <a:sym typeface="Calibri"/>
                      </a:endParaRPr>
                    </a:p>
                  </a:txBody>
                  <a:tcPr marT="0" marB="0" marR="68575" marL="68575">
                    <a:solidFill>
                      <a:srgbClr val="99FF99"/>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13"/>
          <p:cNvSpPr/>
          <p:nvPr/>
        </p:nvSpPr>
        <p:spPr>
          <a:xfrm>
            <a:off x="0" y="25239"/>
            <a:ext cx="19627878"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378" name="Google Shape;378;p13"/>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379" name="Google Shape;379;p13"/>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380" name="Google Shape;380;p13"/>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381" name="Google Shape;381;p13"/>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382" name="Google Shape;382;p13"/>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383" name="Google Shape;383;p13"/>
          <p:cNvGrpSpPr/>
          <p:nvPr/>
        </p:nvGrpSpPr>
        <p:grpSpPr>
          <a:xfrm>
            <a:off x="1689757" y="1611871"/>
            <a:ext cx="12331043" cy="1463714"/>
            <a:chOff x="0" y="-95250"/>
            <a:chExt cx="1762841" cy="385505"/>
          </a:xfrm>
        </p:grpSpPr>
        <p:sp>
          <p:nvSpPr>
            <p:cNvPr id="384" name="Google Shape;384;p13"/>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3"/>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86" name="Google Shape;386;p13"/>
          <p:cNvSpPr txBox="1"/>
          <p:nvPr/>
        </p:nvSpPr>
        <p:spPr>
          <a:xfrm>
            <a:off x="1757912" y="2118025"/>
            <a:ext cx="8224288" cy="1013098"/>
          </a:xfrm>
          <a:prstGeom prst="rect">
            <a:avLst/>
          </a:prstGeom>
          <a:solidFill>
            <a:srgbClr val="0070C0"/>
          </a:solidFill>
          <a:ln>
            <a:noFill/>
          </a:ln>
        </p:spPr>
        <p:txBody>
          <a:bodyPr anchorCtr="0" anchor="t" bIns="0" lIns="0" spcFirstLastPara="1" rIns="0" wrap="square" tIns="0">
            <a:spAutoFit/>
          </a:bodyPr>
          <a:lstStyle/>
          <a:p>
            <a:pPr indent="0" lvl="0" marL="0" marR="0" rtl="0" algn="ctr">
              <a:lnSpc>
                <a:spcPct val="131983"/>
              </a:lnSpc>
              <a:spcBef>
                <a:spcPts val="0"/>
              </a:spcBef>
              <a:spcAft>
                <a:spcPts val="0"/>
              </a:spcAft>
              <a:buNone/>
            </a:pPr>
            <a:r>
              <a:rPr b="1" i="0" lang="en-US" sz="6000" u="none" cap="none" strike="noStrike">
                <a:solidFill>
                  <a:schemeClr val="lt1"/>
                </a:solidFill>
                <a:latin typeface="Poppins"/>
                <a:ea typeface="Poppins"/>
                <a:cs typeface="Poppins"/>
                <a:sym typeface="Poppins"/>
              </a:rPr>
              <a:t>Intervensi Pola Pikir  </a:t>
            </a:r>
            <a:endParaRPr b="1" i="0" sz="6000" u="none" cap="none" strike="noStrike">
              <a:solidFill>
                <a:schemeClr val="lt1"/>
              </a:solidFill>
              <a:latin typeface="Poppins"/>
              <a:ea typeface="Poppins"/>
              <a:cs typeface="Poppins"/>
              <a:sym typeface="Poppins"/>
            </a:endParaRPr>
          </a:p>
        </p:txBody>
      </p:sp>
      <p:sp>
        <p:nvSpPr>
          <p:cNvPr id="387" name="Google Shape;387;p13"/>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388" name="Google Shape;388;p13"/>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389" name="Google Shape;389;p13"/>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390" name="Google Shape;390;p13"/>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391" name="Google Shape;391;p13"/>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pic>
        <p:nvPicPr>
          <p:cNvPr descr="PERTS - BELE" id="392" name="Google Shape;392;p13"/>
          <p:cNvPicPr preferRelativeResize="0"/>
          <p:nvPr/>
        </p:nvPicPr>
        <p:blipFill rotWithShape="1">
          <a:blip r:embed="rId13">
            <a:alphaModFix/>
          </a:blip>
          <a:srcRect b="0" l="0" r="0" t="0"/>
          <a:stretch/>
        </p:blipFill>
        <p:spPr>
          <a:xfrm>
            <a:off x="10820400" y="3599758"/>
            <a:ext cx="5715000" cy="1514475"/>
          </a:xfrm>
          <a:prstGeom prst="rect">
            <a:avLst/>
          </a:prstGeom>
          <a:noFill/>
          <a:ln>
            <a:noFill/>
          </a:ln>
        </p:spPr>
      </p:pic>
      <p:pic>
        <p:nvPicPr>
          <p:cNvPr descr="Stanford University - Short Term Programs" id="393" name="Google Shape;393;p13"/>
          <p:cNvPicPr preferRelativeResize="0"/>
          <p:nvPr/>
        </p:nvPicPr>
        <p:blipFill rotWithShape="1">
          <a:blip r:embed="rId14">
            <a:alphaModFix/>
          </a:blip>
          <a:srcRect b="26545" l="0" r="0" t="26487"/>
          <a:stretch/>
        </p:blipFill>
        <p:spPr>
          <a:xfrm>
            <a:off x="10513825" y="5070646"/>
            <a:ext cx="7130400" cy="1752600"/>
          </a:xfrm>
          <a:prstGeom prst="rect">
            <a:avLst/>
          </a:prstGeom>
          <a:noFill/>
          <a:ln>
            <a:noFill/>
          </a:ln>
        </p:spPr>
      </p:pic>
      <p:sp>
        <p:nvSpPr>
          <p:cNvPr id="394" name="Google Shape;394;p13"/>
          <p:cNvSpPr txBox="1"/>
          <p:nvPr/>
        </p:nvSpPr>
        <p:spPr>
          <a:xfrm>
            <a:off x="1757912" y="3543300"/>
            <a:ext cx="7647088" cy="5498621"/>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3400" u="none" cap="none" strike="noStrike">
                <a:solidFill>
                  <a:srgbClr val="000000"/>
                </a:solidFill>
                <a:latin typeface="Arial"/>
                <a:ea typeface="Arial"/>
                <a:cs typeface="Arial"/>
                <a:sym typeface="Arial"/>
              </a:rPr>
              <a:t>Riset yang dilakukan di </a:t>
            </a:r>
            <a:r>
              <a:rPr b="0" i="1" lang="en-US" sz="3400" u="none" cap="none" strike="noStrike">
                <a:solidFill>
                  <a:srgbClr val="000000"/>
                </a:solidFill>
                <a:latin typeface="Arial"/>
                <a:ea typeface="Arial"/>
                <a:cs typeface="Arial"/>
                <a:sym typeface="Arial"/>
              </a:rPr>
              <a:t>The Project of Education Research That Scales </a:t>
            </a:r>
            <a:r>
              <a:rPr b="0" i="0" lang="en-US" sz="3400" u="none" cap="none" strike="noStrike">
                <a:solidFill>
                  <a:srgbClr val="000000"/>
                </a:solidFill>
                <a:latin typeface="Arial"/>
                <a:ea typeface="Arial"/>
                <a:cs typeface="Arial"/>
                <a:sym typeface="Arial"/>
              </a:rPr>
              <a:t>menunjukkan bahwa Intervensi Pola Pikir telah memberikan hasil yang sangat baik dalam meningkatkan prestasi akademik murid. Intervensi ini menjadi alternatif dari Intervensi yang dikenal dengan “</a:t>
            </a:r>
            <a:r>
              <a:rPr b="0" i="1" lang="en-US" sz="3400" u="none" cap="none" strike="noStrike">
                <a:solidFill>
                  <a:srgbClr val="000000"/>
                </a:solidFill>
                <a:latin typeface="Arial"/>
                <a:ea typeface="Arial"/>
                <a:cs typeface="Arial"/>
                <a:sym typeface="Arial"/>
              </a:rPr>
              <a:t>The Sense of Purpose Intervention</a:t>
            </a:r>
            <a:r>
              <a:rPr b="0" i="0" lang="en-US" sz="3400" u="none" cap="none" strike="noStrike">
                <a:solidFill>
                  <a:srgbClr val="000000"/>
                </a:solidFill>
                <a:latin typeface="Arial"/>
                <a:ea typeface="Arial"/>
                <a:cs typeface="Arial"/>
                <a:sym typeface="Arial"/>
              </a:rPr>
              <a:t>”.</a:t>
            </a:r>
            <a:endParaRPr b="0" i="0" sz="3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14"/>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3">
              <a:alphaModFix/>
            </a:blip>
            <a:stretch>
              <a:fillRect b="0" l="0" r="0" t="0"/>
            </a:stretch>
          </a:blipFill>
          <a:ln>
            <a:noFill/>
          </a:ln>
        </p:spPr>
      </p:sp>
      <p:sp>
        <p:nvSpPr>
          <p:cNvPr id="400" name="Google Shape;400;p14"/>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4">
              <a:alphaModFix/>
            </a:blip>
            <a:stretch>
              <a:fillRect b="0" l="0" r="0" t="0"/>
            </a:stretch>
          </a:blipFill>
          <a:ln>
            <a:noFill/>
          </a:ln>
        </p:spPr>
      </p:sp>
      <p:sp>
        <p:nvSpPr>
          <p:cNvPr id="401" name="Google Shape;401;p14"/>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5">
              <a:alphaModFix/>
            </a:blip>
            <a:stretch>
              <a:fillRect b="0" l="0" r="0" t="0"/>
            </a:stretch>
          </a:blipFill>
          <a:ln>
            <a:noFill/>
          </a:ln>
        </p:spPr>
      </p:sp>
      <p:sp>
        <p:nvSpPr>
          <p:cNvPr id="402" name="Google Shape;402;p14"/>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6">
              <a:alphaModFix/>
            </a:blip>
            <a:stretch>
              <a:fillRect b="0" l="0" r="0" t="0"/>
            </a:stretch>
          </a:blipFill>
          <a:ln>
            <a:noFill/>
          </a:ln>
        </p:spPr>
      </p:sp>
      <p:sp>
        <p:nvSpPr>
          <p:cNvPr id="403" name="Google Shape;403;p14"/>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7">
              <a:alphaModFix/>
            </a:blip>
            <a:stretch>
              <a:fillRect b="0" l="0" r="0" t="0"/>
            </a:stretch>
          </a:blipFill>
          <a:ln>
            <a:noFill/>
          </a:ln>
        </p:spPr>
      </p:sp>
      <p:grpSp>
        <p:nvGrpSpPr>
          <p:cNvPr id="404" name="Google Shape;404;p14"/>
          <p:cNvGrpSpPr/>
          <p:nvPr/>
        </p:nvGrpSpPr>
        <p:grpSpPr>
          <a:xfrm>
            <a:off x="1689757" y="1611871"/>
            <a:ext cx="12331043" cy="1463714"/>
            <a:chOff x="0" y="-95250"/>
            <a:chExt cx="1762841" cy="385505"/>
          </a:xfrm>
        </p:grpSpPr>
        <p:sp>
          <p:nvSpPr>
            <p:cNvPr id="405" name="Google Shape;405;p14"/>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14"/>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07" name="Google Shape;407;p14"/>
          <p:cNvSpPr txBox="1"/>
          <p:nvPr/>
        </p:nvSpPr>
        <p:spPr>
          <a:xfrm>
            <a:off x="1689757" y="2034257"/>
            <a:ext cx="12635843" cy="1013098"/>
          </a:xfrm>
          <a:prstGeom prst="rect">
            <a:avLst/>
          </a:prstGeom>
          <a:noFill/>
          <a:ln>
            <a:noFill/>
          </a:ln>
        </p:spPr>
        <p:txBody>
          <a:bodyPr anchorCtr="0" anchor="t" bIns="0" lIns="0" spcFirstLastPara="1" rIns="0" wrap="square" tIns="0">
            <a:spAutoFit/>
          </a:bodyPr>
          <a:lstStyle/>
          <a:p>
            <a:pPr indent="0" lvl="0" marL="0" marR="0" rtl="0" algn="l">
              <a:lnSpc>
                <a:spcPct val="121830"/>
              </a:lnSpc>
              <a:spcBef>
                <a:spcPts val="0"/>
              </a:spcBef>
              <a:spcAft>
                <a:spcPts val="0"/>
              </a:spcAft>
              <a:buNone/>
            </a:pPr>
            <a:r>
              <a:rPr b="1" i="0" lang="en-US" sz="6500" u="none" cap="none" strike="noStrike">
                <a:solidFill>
                  <a:srgbClr val="002060"/>
                </a:solidFill>
                <a:latin typeface="Poppins"/>
                <a:ea typeface="Poppins"/>
                <a:cs typeface="Poppins"/>
                <a:sym typeface="Poppins"/>
              </a:rPr>
              <a:t>Prosedur Intervensi Pola Pikir   </a:t>
            </a:r>
            <a:endParaRPr b="1" i="0" sz="6500" u="none" cap="none" strike="noStrike">
              <a:solidFill>
                <a:srgbClr val="002060"/>
              </a:solidFill>
              <a:latin typeface="Poppins"/>
              <a:ea typeface="Poppins"/>
              <a:cs typeface="Poppins"/>
              <a:sym typeface="Poppins"/>
            </a:endParaRPr>
          </a:p>
        </p:txBody>
      </p:sp>
      <p:sp>
        <p:nvSpPr>
          <p:cNvPr id="408" name="Google Shape;408;p14"/>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8">
              <a:alphaModFix/>
            </a:blip>
            <a:stretch>
              <a:fillRect b="0" l="0" r="0" t="0"/>
            </a:stretch>
          </a:blipFill>
          <a:ln>
            <a:noFill/>
          </a:ln>
        </p:spPr>
      </p:sp>
      <p:sp>
        <p:nvSpPr>
          <p:cNvPr id="409" name="Google Shape;409;p14"/>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9">
              <a:alphaModFix/>
            </a:blip>
            <a:stretch>
              <a:fillRect b="0" l="0" r="0" t="0"/>
            </a:stretch>
          </a:blipFill>
          <a:ln>
            <a:noFill/>
          </a:ln>
        </p:spPr>
      </p:sp>
      <p:sp>
        <p:nvSpPr>
          <p:cNvPr id="410" name="Google Shape;410;p14"/>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411" name="Google Shape;411;p14"/>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0">
              <a:alphaModFix/>
            </a:blip>
            <a:stretch>
              <a:fillRect b="0" l="0" r="0" t="0"/>
            </a:stretch>
          </a:blipFill>
          <a:ln>
            <a:noFill/>
          </a:ln>
        </p:spPr>
      </p:sp>
      <p:sp>
        <p:nvSpPr>
          <p:cNvPr id="412" name="Google Shape;412;p14"/>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1">
              <a:alphaModFix/>
            </a:blip>
            <a:stretch>
              <a:fillRect b="0" l="0" r="0" t="0"/>
            </a:stretch>
          </a:blipFill>
          <a:ln>
            <a:noFill/>
          </a:ln>
        </p:spPr>
      </p:sp>
      <p:grpSp>
        <p:nvGrpSpPr>
          <p:cNvPr id="413" name="Google Shape;413;p14"/>
          <p:cNvGrpSpPr/>
          <p:nvPr/>
        </p:nvGrpSpPr>
        <p:grpSpPr>
          <a:xfrm>
            <a:off x="1689757" y="3330894"/>
            <a:ext cx="15455242" cy="5927405"/>
            <a:chOff x="0" y="0"/>
            <a:chExt cx="15455242" cy="5927405"/>
          </a:xfrm>
        </p:grpSpPr>
        <p:sp>
          <p:nvSpPr>
            <p:cNvPr id="414" name="Google Shape;414;p14"/>
            <p:cNvSpPr/>
            <p:nvPr/>
          </p:nvSpPr>
          <p:spPr>
            <a:xfrm>
              <a:off x="0" y="0"/>
              <a:ext cx="12364194" cy="1304029"/>
            </a:xfrm>
            <a:prstGeom prst="roundRect">
              <a:avLst>
                <a:gd fmla="val 10000" name="adj"/>
              </a:avLst>
            </a:prstGeom>
            <a:solidFill>
              <a:srgbClr val="BF504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14"/>
            <p:cNvSpPr txBox="1"/>
            <p:nvPr/>
          </p:nvSpPr>
          <p:spPr>
            <a:xfrm>
              <a:off x="38194" y="38194"/>
              <a:ext cx="10846854" cy="1227641"/>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None/>
              </a:pPr>
              <a:r>
                <a:rPr b="0" i="0" lang="en-US" sz="2900" u="none" cap="none" strike="noStrike">
                  <a:solidFill>
                    <a:schemeClr val="lt1"/>
                  </a:solidFill>
                  <a:latin typeface="Calibri"/>
                  <a:ea typeface="Calibri"/>
                  <a:cs typeface="Calibri"/>
                  <a:sym typeface="Calibri"/>
                </a:rPr>
                <a:t>Saat melihat ada murid yang  mau menyerah ketika menemui tantangan atau kesulitan, segera dorong dia untuk mencoba lagi.</a:t>
              </a:r>
              <a:endParaRPr b="0" i="0" sz="2900" u="none" cap="none" strike="noStrike">
                <a:solidFill>
                  <a:schemeClr val="lt1"/>
                </a:solidFill>
                <a:latin typeface="Calibri"/>
                <a:ea typeface="Calibri"/>
                <a:cs typeface="Calibri"/>
                <a:sym typeface="Calibri"/>
              </a:endParaRPr>
            </a:p>
          </p:txBody>
        </p:sp>
        <p:sp>
          <p:nvSpPr>
            <p:cNvPr id="416" name="Google Shape;416;p14"/>
            <p:cNvSpPr/>
            <p:nvPr/>
          </p:nvSpPr>
          <p:spPr>
            <a:xfrm>
              <a:off x="1035501" y="1541125"/>
              <a:ext cx="12364194" cy="1304029"/>
            </a:xfrm>
            <a:prstGeom prst="roundRect">
              <a:avLst>
                <a:gd fmla="val 10000" name="adj"/>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4"/>
            <p:cNvSpPr txBox="1"/>
            <p:nvPr/>
          </p:nvSpPr>
          <p:spPr>
            <a:xfrm>
              <a:off x="1073695" y="1579319"/>
              <a:ext cx="10404686" cy="1227641"/>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None/>
              </a:pPr>
              <a:r>
                <a:rPr b="0" i="0" lang="en-US" sz="2900" u="none" cap="none" strike="noStrike">
                  <a:solidFill>
                    <a:schemeClr val="lt1"/>
                  </a:solidFill>
                  <a:latin typeface="Calibri"/>
                  <a:ea typeface="Calibri"/>
                  <a:cs typeface="Calibri"/>
                  <a:sym typeface="Calibri"/>
                </a:rPr>
                <a:t>Pada saat murid mau mencoba lagi segera beri "pujian proses" karena telah mau berusaha.</a:t>
              </a:r>
              <a:endParaRPr b="0" i="0" sz="2900" u="none" cap="none" strike="noStrike">
                <a:solidFill>
                  <a:schemeClr val="lt1"/>
                </a:solidFill>
                <a:latin typeface="Calibri"/>
                <a:ea typeface="Calibri"/>
                <a:cs typeface="Calibri"/>
                <a:sym typeface="Calibri"/>
              </a:endParaRPr>
            </a:p>
          </p:txBody>
        </p:sp>
        <p:sp>
          <p:nvSpPr>
            <p:cNvPr id="418" name="Google Shape;418;p14"/>
            <p:cNvSpPr/>
            <p:nvPr/>
          </p:nvSpPr>
          <p:spPr>
            <a:xfrm>
              <a:off x="2055547" y="3082251"/>
              <a:ext cx="12364194" cy="1304029"/>
            </a:xfrm>
            <a:prstGeom prst="roundRect">
              <a:avLst>
                <a:gd fmla="val 10000"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14"/>
            <p:cNvSpPr txBox="1"/>
            <p:nvPr/>
          </p:nvSpPr>
          <p:spPr>
            <a:xfrm>
              <a:off x="2093741" y="3120445"/>
              <a:ext cx="10420141" cy="1227641"/>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None/>
              </a:pPr>
              <a:r>
                <a:rPr b="0" i="0" lang="en-US" sz="2900" u="none" cap="none" strike="noStrike">
                  <a:solidFill>
                    <a:schemeClr val="lt1"/>
                  </a:solidFill>
                  <a:latin typeface="Calibri"/>
                  <a:ea typeface="Calibri"/>
                  <a:cs typeface="Calibri"/>
                  <a:sym typeface="Calibri"/>
                </a:rPr>
                <a:t>Lalu jelaskan kepada murid tsb tentang PPT dan PPB dan perbedaan utamanya pada saat menghadapi tantangan dalam belajar.</a:t>
              </a:r>
              <a:endParaRPr b="0" i="0" sz="2900" u="none" cap="none" strike="noStrike">
                <a:solidFill>
                  <a:schemeClr val="lt1"/>
                </a:solidFill>
                <a:latin typeface="Calibri"/>
                <a:ea typeface="Calibri"/>
                <a:cs typeface="Calibri"/>
                <a:sym typeface="Calibri"/>
              </a:endParaRPr>
            </a:p>
          </p:txBody>
        </p:sp>
        <p:sp>
          <p:nvSpPr>
            <p:cNvPr id="420" name="Google Shape;420;p14"/>
            <p:cNvSpPr/>
            <p:nvPr/>
          </p:nvSpPr>
          <p:spPr>
            <a:xfrm>
              <a:off x="3091048" y="4623376"/>
              <a:ext cx="12364194" cy="1304029"/>
            </a:xfrm>
            <a:prstGeom prst="roundRect">
              <a:avLst>
                <a:gd fmla="val 10000" name="adj"/>
              </a:avLst>
            </a:prstGeom>
            <a:solidFill>
              <a:srgbClr val="49ACC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14"/>
            <p:cNvSpPr txBox="1"/>
            <p:nvPr/>
          </p:nvSpPr>
          <p:spPr>
            <a:xfrm>
              <a:off x="3129242" y="4661570"/>
              <a:ext cx="10404686" cy="1227641"/>
            </a:xfrm>
            <a:prstGeom prst="rect">
              <a:avLst/>
            </a:prstGeom>
            <a:noFill/>
            <a:ln>
              <a:noFill/>
            </a:ln>
          </p:spPr>
          <p:txBody>
            <a:bodyPr anchorCtr="0" anchor="ctr" bIns="110475" lIns="110475" spcFirstLastPara="1" rIns="110475" wrap="square" tIns="110475">
              <a:noAutofit/>
            </a:bodyPr>
            <a:lstStyle/>
            <a:p>
              <a:pPr indent="0" lvl="0" marL="0" marR="0" rtl="0" algn="l">
                <a:lnSpc>
                  <a:spcPct val="90000"/>
                </a:lnSpc>
                <a:spcBef>
                  <a:spcPts val="0"/>
                </a:spcBef>
                <a:spcAft>
                  <a:spcPts val="0"/>
                </a:spcAft>
                <a:buNone/>
              </a:pPr>
              <a:r>
                <a:rPr b="0" i="0" lang="en-US" sz="2900" u="none" cap="none" strike="noStrike">
                  <a:solidFill>
                    <a:schemeClr val="lt1"/>
                  </a:solidFill>
                  <a:latin typeface="Calibri"/>
                  <a:ea typeface="Calibri"/>
                  <a:cs typeface="Calibri"/>
                  <a:sym typeface="Calibri"/>
                </a:rPr>
                <a:t>Jelaskan kepada murid bahwa berbuat salah merupakan cara otak untuk belajar dan berkembang. </a:t>
              </a:r>
              <a:endParaRPr b="0" i="0" sz="2900" u="none" cap="none" strike="noStrike">
                <a:solidFill>
                  <a:schemeClr val="lt1"/>
                </a:solidFill>
                <a:latin typeface="Calibri"/>
                <a:ea typeface="Calibri"/>
                <a:cs typeface="Calibri"/>
                <a:sym typeface="Calibri"/>
              </a:endParaRPr>
            </a:p>
          </p:txBody>
        </p:sp>
        <p:sp>
          <p:nvSpPr>
            <p:cNvPr id="422" name="Google Shape;422;p14"/>
            <p:cNvSpPr/>
            <p:nvPr/>
          </p:nvSpPr>
          <p:spPr>
            <a:xfrm>
              <a:off x="11516575" y="998767"/>
              <a:ext cx="847619" cy="847619"/>
            </a:xfrm>
            <a:prstGeom prst="downArrow">
              <a:avLst>
                <a:gd fmla="val 55000" name="adj1"/>
                <a:gd fmla="val 45000" name="adj2"/>
              </a:avLst>
            </a:prstGeom>
            <a:solidFill>
              <a:srgbClr val="FFFF00">
                <a:alpha val="89803"/>
              </a:srgbClr>
            </a:solidFill>
            <a:ln cap="flat" cmpd="sng" w="25400">
              <a:solidFill>
                <a:srgbClr val="E7CFCF">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14"/>
            <p:cNvSpPr txBox="1"/>
            <p:nvPr/>
          </p:nvSpPr>
          <p:spPr>
            <a:xfrm>
              <a:off x="11707289" y="998767"/>
              <a:ext cx="466191" cy="637833"/>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None/>
              </a:pPr>
              <a:r>
                <a:t/>
              </a:r>
              <a:endParaRPr b="0" i="0" sz="3600" u="none" cap="none" strike="noStrike">
                <a:solidFill>
                  <a:schemeClr val="dk1"/>
                </a:solidFill>
                <a:latin typeface="Calibri"/>
                <a:ea typeface="Calibri"/>
                <a:cs typeface="Calibri"/>
                <a:sym typeface="Calibri"/>
              </a:endParaRPr>
            </a:p>
          </p:txBody>
        </p:sp>
        <p:sp>
          <p:nvSpPr>
            <p:cNvPr id="424" name="Google Shape;424;p14"/>
            <p:cNvSpPr/>
            <p:nvPr/>
          </p:nvSpPr>
          <p:spPr>
            <a:xfrm>
              <a:off x="12552076" y="2539893"/>
              <a:ext cx="847619" cy="847619"/>
            </a:xfrm>
            <a:prstGeom prst="downArrow">
              <a:avLst>
                <a:gd fmla="val 55000" name="adj1"/>
                <a:gd fmla="val 45000" name="adj2"/>
              </a:avLst>
            </a:prstGeom>
            <a:solidFill>
              <a:srgbClr val="FFFF00">
                <a:alpha val="89803"/>
              </a:srgbClr>
            </a:solidFill>
            <a:ln cap="flat" cmpd="sng" w="25400">
              <a:solidFill>
                <a:srgbClr val="DDE5D0">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14"/>
            <p:cNvSpPr txBox="1"/>
            <p:nvPr/>
          </p:nvSpPr>
          <p:spPr>
            <a:xfrm>
              <a:off x="12742790" y="2539893"/>
              <a:ext cx="466191" cy="637833"/>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None/>
              </a:pPr>
              <a:r>
                <a:t/>
              </a:r>
              <a:endParaRPr b="0" i="0" sz="3600" u="none" cap="none" strike="noStrike">
                <a:solidFill>
                  <a:schemeClr val="dk1"/>
                </a:solidFill>
                <a:latin typeface="Calibri"/>
                <a:ea typeface="Calibri"/>
                <a:cs typeface="Calibri"/>
                <a:sym typeface="Calibri"/>
              </a:endParaRPr>
            </a:p>
          </p:txBody>
        </p:sp>
        <p:sp>
          <p:nvSpPr>
            <p:cNvPr id="426" name="Google Shape;426;p14"/>
            <p:cNvSpPr/>
            <p:nvPr/>
          </p:nvSpPr>
          <p:spPr>
            <a:xfrm>
              <a:off x="13572122" y="4081019"/>
              <a:ext cx="847619" cy="847619"/>
            </a:xfrm>
            <a:prstGeom prst="downArrow">
              <a:avLst>
                <a:gd fmla="val 55000" name="adj1"/>
                <a:gd fmla="val 45000" name="adj2"/>
              </a:avLst>
            </a:prstGeom>
            <a:solidFill>
              <a:srgbClr val="FFFF00">
                <a:alpha val="89803"/>
              </a:srgbClr>
            </a:solidFill>
            <a:ln cap="flat" cmpd="sng" w="25400">
              <a:solidFill>
                <a:srgbClr val="D7D1DF">
                  <a:alpha val="89803"/>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14"/>
            <p:cNvSpPr txBox="1"/>
            <p:nvPr/>
          </p:nvSpPr>
          <p:spPr>
            <a:xfrm>
              <a:off x="13762836" y="4081019"/>
              <a:ext cx="466191" cy="637833"/>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None/>
              </a:pPr>
              <a:r>
                <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15"/>
          <p:cNvSpPr/>
          <p:nvPr/>
        </p:nvSpPr>
        <p:spPr>
          <a:xfrm>
            <a:off x="0" y="25239"/>
            <a:ext cx="19627878"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433" name="Google Shape;433;p15"/>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434" name="Google Shape;434;p15"/>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435" name="Google Shape;435;p15"/>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436" name="Google Shape;436;p15"/>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437" name="Google Shape;437;p15"/>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sp>
        <p:nvSpPr>
          <p:cNvPr id="438" name="Google Shape;438;p15"/>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439" name="Google Shape;439;p15"/>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440" name="Google Shape;440;p15"/>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441" name="Google Shape;441;p15"/>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442" name="Google Shape;442;p15"/>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pSp>
        <p:nvGrpSpPr>
          <p:cNvPr id="443" name="Google Shape;443;p15"/>
          <p:cNvGrpSpPr/>
          <p:nvPr/>
        </p:nvGrpSpPr>
        <p:grpSpPr>
          <a:xfrm>
            <a:off x="0" y="1761171"/>
            <a:ext cx="9829800" cy="1463714"/>
            <a:chOff x="0" y="-95250"/>
            <a:chExt cx="1762841" cy="385505"/>
          </a:xfrm>
        </p:grpSpPr>
        <p:sp>
          <p:nvSpPr>
            <p:cNvPr id="444" name="Google Shape;444;p15"/>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15"/>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46" name="Google Shape;446;p15"/>
          <p:cNvSpPr txBox="1"/>
          <p:nvPr/>
        </p:nvSpPr>
        <p:spPr>
          <a:xfrm>
            <a:off x="914400" y="2181225"/>
            <a:ext cx="83058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Komunitas Belajar</a:t>
            </a:r>
            <a:endParaRPr b="1" i="0" sz="6599" u="none" cap="none" strike="noStrike">
              <a:solidFill>
                <a:srgbClr val="FFFFFF"/>
              </a:solidFill>
              <a:latin typeface="Poppins"/>
              <a:ea typeface="Poppins"/>
              <a:cs typeface="Poppins"/>
              <a:sym typeface="Poppins"/>
            </a:endParaRPr>
          </a:p>
        </p:txBody>
      </p:sp>
      <p:sp>
        <p:nvSpPr>
          <p:cNvPr id="447" name="Google Shape;447;p15"/>
          <p:cNvSpPr txBox="1"/>
          <p:nvPr/>
        </p:nvSpPr>
        <p:spPr>
          <a:xfrm>
            <a:off x="900223" y="3596335"/>
            <a:ext cx="8929577" cy="4924425"/>
          </a:xfrm>
          <a:prstGeom prst="rect">
            <a:avLst/>
          </a:prstGeom>
          <a:noFill/>
          <a:ln>
            <a:noFill/>
          </a:ln>
        </p:spPr>
        <p:txBody>
          <a:bodyPr anchorCtr="0" anchor="t" bIns="0" lIns="0" spcFirstLastPara="1" rIns="0" wrap="square" tIns="0">
            <a:spAutoFit/>
          </a:bodyPr>
          <a:lstStyle/>
          <a:p>
            <a:pPr indent="0" lvl="0" marL="0" marR="0" rtl="0" algn="just">
              <a:lnSpc>
                <a:spcPct val="158666"/>
              </a:lnSpc>
              <a:spcBef>
                <a:spcPts val="0"/>
              </a:spcBef>
              <a:spcAft>
                <a:spcPts val="0"/>
              </a:spcAft>
              <a:buNone/>
            </a:pPr>
            <a:r>
              <a:rPr b="0" i="0" lang="en-US" sz="3000" u="none" cap="none" strike="noStrike">
                <a:solidFill>
                  <a:schemeClr val="dk1"/>
                </a:solidFill>
                <a:latin typeface="Arial"/>
                <a:ea typeface="Arial"/>
                <a:cs typeface="Arial"/>
                <a:sym typeface="Arial"/>
              </a:rPr>
              <a:t>Membangun Komunitas Belajar merupakan fondasi utama untuk mengembangkan PPB di sekolah yang terdiri dari beberapa macam hubungan yaitu : hubungan guru dengan murid, hubungan guru dengan orangtua serta hubungan guru dengan guru. Hubungan guru dan murid adalah yang sangat penting sebab ini adalah proses awal dari pembentukan PPB di dalam kelas. </a:t>
            </a:r>
            <a:endParaRPr b="0" i="0" sz="3000" u="none" cap="none" strike="noStrike">
              <a:solidFill>
                <a:srgbClr val="000000"/>
              </a:solidFill>
              <a:latin typeface="Arial"/>
              <a:ea typeface="Arial"/>
              <a:cs typeface="Arial"/>
              <a:sym typeface="Arial"/>
            </a:endParaRPr>
          </a:p>
        </p:txBody>
      </p:sp>
      <p:grpSp>
        <p:nvGrpSpPr>
          <p:cNvPr id="448" name="Google Shape;448;p15"/>
          <p:cNvGrpSpPr/>
          <p:nvPr/>
        </p:nvGrpSpPr>
        <p:grpSpPr>
          <a:xfrm>
            <a:off x="10115983" y="2273748"/>
            <a:ext cx="7777910" cy="6994021"/>
            <a:chOff x="1657783" y="406848"/>
            <a:chExt cx="7777910" cy="6994021"/>
          </a:xfrm>
        </p:grpSpPr>
        <p:sp>
          <p:nvSpPr>
            <p:cNvPr id="449" name="Google Shape;449;p15"/>
            <p:cNvSpPr/>
            <p:nvPr/>
          </p:nvSpPr>
          <p:spPr>
            <a:xfrm>
              <a:off x="4388014" y="3619236"/>
              <a:ext cx="2342315" cy="2342315"/>
            </a:xfrm>
            <a:prstGeom prst="roundRect">
              <a:avLst>
                <a:gd fmla="val 16667" name="adj"/>
              </a:avLst>
            </a:prstGeom>
            <a:solidFill>
              <a:srgbClr val="FF00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15"/>
            <p:cNvSpPr txBox="1"/>
            <p:nvPr/>
          </p:nvSpPr>
          <p:spPr>
            <a:xfrm>
              <a:off x="4502356" y="3733578"/>
              <a:ext cx="2113631" cy="2113631"/>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1" i="0" lang="en-US" sz="5400" u="none" cap="none" strike="noStrike">
                  <a:solidFill>
                    <a:schemeClr val="lt1"/>
                  </a:solidFill>
                  <a:latin typeface="Calibri"/>
                  <a:ea typeface="Calibri"/>
                  <a:cs typeface="Calibri"/>
                  <a:sym typeface="Calibri"/>
                </a:rPr>
                <a:t>Guru</a:t>
              </a:r>
              <a:endParaRPr b="1" i="0" sz="5400" u="none" cap="none" strike="noStrike">
                <a:solidFill>
                  <a:schemeClr val="lt1"/>
                </a:solidFill>
                <a:latin typeface="Calibri"/>
                <a:ea typeface="Calibri"/>
                <a:cs typeface="Calibri"/>
                <a:sym typeface="Calibri"/>
              </a:endParaRPr>
            </a:p>
          </p:txBody>
        </p:sp>
        <p:sp>
          <p:nvSpPr>
            <p:cNvPr id="451" name="Google Shape;451;p15"/>
            <p:cNvSpPr/>
            <p:nvPr/>
          </p:nvSpPr>
          <p:spPr>
            <a:xfrm rot="-5400000">
              <a:off x="4737653" y="2797717"/>
              <a:ext cx="1643036" cy="0"/>
            </a:xfrm>
            <a:custGeom>
              <a:rect b="b" l="l" r="r" t="t"/>
              <a:pathLst>
                <a:path extrusionOk="0" h="120000" w="120000">
                  <a:moveTo>
                    <a:pt x="0" y="0"/>
                  </a:moveTo>
                  <a:lnTo>
                    <a:pt x="120000" y="0"/>
                  </a:lnTo>
                </a:path>
              </a:pathLst>
            </a:custGeom>
            <a:noFill/>
            <a:ln cap="flat" cmpd="sng" w="25400">
              <a:solidFill>
                <a:srgbClr val="F79543"/>
              </a:solidFill>
              <a:prstDash val="solid"/>
              <a:round/>
              <a:headEnd len="sm" w="sm" type="none"/>
              <a:tailEnd len="sm" w="sm" type="none"/>
            </a:ln>
          </p:spPr>
        </p:sp>
        <p:sp>
          <p:nvSpPr>
            <p:cNvPr id="452" name="Google Shape;452;p15"/>
            <p:cNvSpPr/>
            <p:nvPr/>
          </p:nvSpPr>
          <p:spPr>
            <a:xfrm>
              <a:off x="4774496" y="406848"/>
              <a:ext cx="1569351" cy="1569351"/>
            </a:xfrm>
            <a:prstGeom prst="roundRect">
              <a:avLst>
                <a:gd fmla="val 16667" name="adj"/>
              </a:avLst>
            </a:prstGeom>
            <a:solidFill>
              <a:srgbClr val="00B0F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5"/>
            <p:cNvSpPr txBox="1"/>
            <p:nvPr/>
          </p:nvSpPr>
          <p:spPr>
            <a:xfrm>
              <a:off x="4851105" y="483457"/>
              <a:ext cx="1416133" cy="1416133"/>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Calibri"/>
                  <a:ea typeface="Calibri"/>
                  <a:cs typeface="Calibri"/>
                  <a:sym typeface="Calibri"/>
                </a:rPr>
                <a:t>Murid</a:t>
              </a:r>
              <a:endParaRPr b="0" i="0" sz="3600" u="none" cap="none" strike="noStrike">
                <a:solidFill>
                  <a:schemeClr val="lt1"/>
                </a:solidFill>
                <a:latin typeface="Calibri"/>
                <a:ea typeface="Calibri"/>
                <a:cs typeface="Calibri"/>
                <a:sym typeface="Calibri"/>
              </a:endParaRPr>
            </a:p>
          </p:txBody>
        </p:sp>
        <p:sp>
          <p:nvSpPr>
            <p:cNvPr id="454" name="Google Shape;454;p15"/>
            <p:cNvSpPr/>
            <p:nvPr/>
          </p:nvSpPr>
          <p:spPr>
            <a:xfrm rot="1800000">
              <a:off x="6638612" y="5808857"/>
              <a:ext cx="1369181" cy="0"/>
            </a:xfrm>
            <a:custGeom>
              <a:rect b="b" l="l" r="r" t="t"/>
              <a:pathLst>
                <a:path extrusionOk="0" h="120000" w="120000">
                  <a:moveTo>
                    <a:pt x="0" y="0"/>
                  </a:moveTo>
                  <a:lnTo>
                    <a:pt x="120000" y="0"/>
                  </a:lnTo>
                </a:path>
              </a:pathLst>
            </a:custGeom>
            <a:noFill/>
            <a:ln cap="flat" cmpd="sng" w="25400">
              <a:solidFill>
                <a:srgbClr val="F79543"/>
              </a:solidFill>
              <a:prstDash val="solid"/>
              <a:round/>
              <a:headEnd len="sm" w="sm" type="none"/>
              <a:tailEnd len="sm" w="sm" type="none"/>
            </a:ln>
          </p:spPr>
        </p:sp>
        <p:sp>
          <p:nvSpPr>
            <p:cNvPr id="455" name="Google Shape;455;p15"/>
            <p:cNvSpPr/>
            <p:nvPr/>
          </p:nvSpPr>
          <p:spPr>
            <a:xfrm>
              <a:off x="7916075" y="5778788"/>
              <a:ext cx="1519618" cy="1622081"/>
            </a:xfrm>
            <a:prstGeom prst="roundRect">
              <a:avLst>
                <a:gd fmla="val 16667" name="adj"/>
              </a:avLst>
            </a:prstGeom>
            <a:solidFill>
              <a:srgbClr val="FFC00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15"/>
            <p:cNvSpPr txBox="1"/>
            <p:nvPr/>
          </p:nvSpPr>
          <p:spPr>
            <a:xfrm>
              <a:off x="7990257" y="5852970"/>
              <a:ext cx="1371254" cy="1473717"/>
            </a:xfrm>
            <a:prstGeom prst="rect">
              <a:avLst/>
            </a:prstGeom>
            <a:noFill/>
            <a:ln>
              <a:noFill/>
            </a:ln>
          </p:spPr>
          <p:txBody>
            <a:bodyPr anchorCtr="0" anchor="ctr" bIns="86350" lIns="86350" spcFirstLastPara="1" rIns="86350" wrap="square" tIns="86350">
              <a:noAutofit/>
            </a:bodyPr>
            <a:lstStyle/>
            <a:p>
              <a:pPr indent="0" lvl="0" marL="0" marR="0" rtl="0" algn="ctr">
                <a:lnSpc>
                  <a:spcPct val="90000"/>
                </a:lnSpc>
                <a:spcBef>
                  <a:spcPts val="0"/>
                </a:spcBef>
                <a:spcAft>
                  <a:spcPts val="0"/>
                </a:spcAft>
                <a:buNone/>
              </a:pPr>
              <a:r>
                <a:rPr b="0" i="0" lang="en-US" sz="3400" u="none" cap="none" strike="noStrike">
                  <a:solidFill>
                    <a:schemeClr val="lt1"/>
                  </a:solidFill>
                  <a:latin typeface="Calibri"/>
                  <a:ea typeface="Calibri"/>
                  <a:cs typeface="Calibri"/>
                  <a:sym typeface="Calibri"/>
                </a:rPr>
                <a:t>Kolega</a:t>
              </a:r>
              <a:endParaRPr b="0" i="0" sz="3400" u="none" cap="none" strike="noStrike">
                <a:solidFill>
                  <a:schemeClr val="lt1"/>
                </a:solidFill>
                <a:latin typeface="Calibri"/>
                <a:ea typeface="Calibri"/>
                <a:cs typeface="Calibri"/>
                <a:sym typeface="Calibri"/>
              </a:endParaRPr>
            </a:p>
          </p:txBody>
        </p:sp>
        <p:sp>
          <p:nvSpPr>
            <p:cNvPr id="457" name="Google Shape;457;p15"/>
            <p:cNvSpPr/>
            <p:nvPr/>
          </p:nvSpPr>
          <p:spPr>
            <a:xfrm rot="9000000">
              <a:off x="3137340" y="5801679"/>
              <a:ext cx="1340468" cy="0"/>
            </a:xfrm>
            <a:custGeom>
              <a:rect b="b" l="l" r="r" t="t"/>
              <a:pathLst>
                <a:path extrusionOk="0" h="120000" w="120000">
                  <a:moveTo>
                    <a:pt x="0" y="0"/>
                  </a:moveTo>
                  <a:lnTo>
                    <a:pt x="120000" y="0"/>
                  </a:lnTo>
                </a:path>
              </a:pathLst>
            </a:custGeom>
            <a:noFill/>
            <a:ln cap="flat" cmpd="sng" w="25400">
              <a:solidFill>
                <a:srgbClr val="F79543"/>
              </a:solidFill>
              <a:prstDash val="solid"/>
              <a:round/>
              <a:headEnd len="sm" w="sm" type="none"/>
              <a:tailEnd len="sm" w="sm" type="none"/>
            </a:ln>
          </p:spPr>
        </p:sp>
        <p:sp>
          <p:nvSpPr>
            <p:cNvPr id="458" name="Google Shape;458;p15"/>
            <p:cNvSpPr/>
            <p:nvPr/>
          </p:nvSpPr>
          <p:spPr>
            <a:xfrm>
              <a:off x="1657783" y="5805153"/>
              <a:ext cx="1569351" cy="1569351"/>
            </a:xfrm>
            <a:prstGeom prst="roundRect">
              <a:avLst>
                <a:gd fmla="val 16667" name="adj"/>
              </a:avLst>
            </a:prstGeom>
            <a:solidFill>
              <a:srgbClr val="00B050"/>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15"/>
            <p:cNvSpPr txBox="1"/>
            <p:nvPr/>
          </p:nvSpPr>
          <p:spPr>
            <a:xfrm>
              <a:off x="1734392" y="5881762"/>
              <a:ext cx="1416133" cy="1416133"/>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Calibri"/>
                  <a:ea typeface="Calibri"/>
                  <a:cs typeface="Calibri"/>
                  <a:sym typeface="Calibri"/>
                </a:rPr>
                <a:t>Orang Tua</a:t>
              </a:r>
              <a:endParaRPr b="0" i="0" sz="3600" u="none" cap="none" strike="noStrike">
                <a:solidFill>
                  <a:schemeClr val="lt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16"/>
          <p:cNvSpPr/>
          <p:nvPr/>
        </p:nvSpPr>
        <p:spPr>
          <a:xfrm>
            <a:off x="-136451" y="72851"/>
            <a:ext cx="19627878"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465" name="Google Shape;465;p16"/>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466" name="Google Shape;466;p16"/>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467" name="Google Shape;467;p16"/>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468" name="Google Shape;468;p16"/>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469" name="Google Shape;469;p16"/>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sp>
        <p:nvSpPr>
          <p:cNvPr id="470" name="Google Shape;470;p16"/>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471" name="Google Shape;471;p16"/>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472" name="Google Shape;472;p16"/>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473" name="Google Shape;473;p16"/>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474" name="Google Shape;474;p16"/>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pSp>
        <p:nvGrpSpPr>
          <p:cNvPr id="475" name="Google Shape;475;p16"/>
          <p:cNvGrpSpPr/>
          <p:nvPr/>
        </p:nvGrpSpPr>
        <p:grpSpPr>
          <a:xfrm>
            <a:off x="0" y="1761171"/>
            <a:ext cx="12115800" cy="1463714"/>
            <a:chOff x="0" y="-95250"/>
            <a:chExt cx="1762841" cy="385505"/>
          </a:xfrm>
        </p:grpSpPr>
        <p:sp>
          <p:nvSpPr>
            <p:cNvPr id="476" name="Google Shape;476;p16"/>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16"/>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78" name="Google Shape;478;p16"/>
          <p:cNvSpPr txBox="1"/>
          <p:nvPr/>
        </p:nvSpPr>
        <p:spPr>
          <a:xfrm>
            <a:off x="381000" y="2181225"/>
            <a:ext cx="11582399" cy="1013098"/>
          </a:xfrm>
          <a:prstGeom prst="rect">
            <a:avLst/>
          </a:prstGeom>
          <a:noFill/>
          <a:ln>
            <a:noFill/>
          </a:ln>
        </p:spPr>
        <p:txBody>
          <a:bodyPr anchorCtr="0" anchor="t" bIns="0" lIns="0" spcFirstLastPara="1" rIns="0" wrap="square" tIns="0">
            <a:spAutoFit/>
          </a:bodyPr>
          <a:lstStyle/>
          <a:p>
            <a:pPr indent="0" lvl="0" marL="0" marR="0" rtl="0" algn="ctr">
              <a:lnSpc>
                <a:spcPct val="131983"/>
              </a:lnSpc>
              <a:spcBef>
                <a:spcPts val="0"/>
              </a:spcBef>
              <a:spcAft>
                <a:spcPts val="0"/>
              </a:spcAft>
              <a:buNone/>
            </a:pPr>
            <a:r>
              <a:rPr b="1" i="0" lang="en-US" sz="6000" u="none" cap="none" strike="noStrike">
                <a:solidFill>
                  <a:srgbClr val="FFFFFF"/>
                </a:solidFill>
                <a:latin typeface="Poppins"/>
                <a:ea typeface="Poppins"/>
                <a:cs typeface="Poppins"/>
                <a:sym typeface="Poppins"/>
              </a:rPr>
              <a:t>Hubungan Guru dan Murid</a:t>
            </a:r>
            <a:endParaRPr b="1" i="0" sz="6000" u="none" cap="none" strike="noStrike">
              <a:solidFill>
                <a:srgbClr val="FFFFFF"/>
              </a:solidFill>
              <a:latin typeface="Poppins"/>
              <a:ea typeface="Poppins"/>
              <a:cs typeface="Poppins"/>
              <a:sym typeface="Poppins"/>
            </a:endParaRPr>
          </a:p>
        </p:txBody>
      </p:sp>
      <p:sp>
        <p:nvSpPr>
          <p:cNvPr id="479" name="Google Shape;479;p16"/>
          <p:cNvSpPr txBox="1"/>
          <p:nvPr/>
        </p:nvSpPr>
        <p:spPr>
          <a:xfrm>
            <a:off x="-76200" y="3582391"/>
            <a:ext cx="11658690" cy="4431983"/>
          </a:xfrm>
          <a:prstGeom prst="rect">
            <a:avLst/>
          </a:prstGeom>
          <a:noFill/>
          <a:ln>
            <a:noFill/>
          </a:ln>
        </p:spPr>
        <p:txBody>
          <a:bodyPr anchorCtr="0" anchor="t" bIns="0" lIns="0" spcFirstLastPara="1" rIns="0" wrap="square" tIns="0">
            <a:spAutoFit/>
          </a:bodyPr>
          <a:lstStyle/>
          <a:p>
            <a:pPr indent="-457200" lvl="2" marL="1371600" marR="0" rtl="0" algn="l">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Murid mengetahui bahwa gurunya yakin kepada kemampuan muridnya dalam belajar</a:t>
            </a:r>
            <a:endParaRPr b="0" i="0" sz="3600" u="none" cap="none" strike="noStrike">
              <a:solidFill>
                <a:schemeClr val="dk1"/>
              </a:solidFill>
              <a:latin typeface="Calibri"/>
              <a:ea typeface="Calibri"/>
              <a:cs typeface="Calibri"/>
              <a:sym typeface="Calibri"/>
            </a:endParaRPr>
          </a:p>
          <a:p>
            <a:pPr indent="-457200" lvl="2" marL="1371600" marR="0" rtl="0" algn="l">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Murid menghormati dan menyukai gurunya</a:t>
            </a:r>
            <a:endParaRPr b="0" i="0" sz="3600" u="none" cap="none" strike="noStrike">
              <a:solidFill>
                <a:schemeClr val="dk1"/>
              </a:solidFill>
              <a:latin typeface="Calibri"/>
              <a:ea typeface="Calibri"/>
              <a:cs typeface="Calibri"/>
              <a:sym typeface="Calibri"/>
            </a:endParaRPr>
          </a:p>
          <a:p>
            <a:pPr indent="-457200" lvl="2" marL="1371600" marR="0" rtl="0" algn="l">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Murid mau meminta masukan dari gurunya</a:t>
            </a:r>
            <a:endParaRPr b="0" i="0" sz="3600" u="none" cap="none" strike="noStrike">
              <a:solidFill>
                <a:schemeClr val="dk1"/>
              </a:solidFill>
              <a:latin typeface="Calibri"/>
              <a:ea typeface="Calibri"/>
              <a:cs typeface="Calibri"/>
              <a:sym typeface="Calibri"/>
            </a:endParaRPr>
          </a:p>
          <a:p>
            <a:pPr indent="-457200" lvl="2" marL="1371600" marR="0" rtl="0" algn="l">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Murid sadar bahwa nilai akademik yang diperoleh tidak lebih penting dari pada perkembangan diri mereka sendiri</a:t>
            </a:r>
            <a:endParaRPr b="0" i="0" sz="3600" u="none" cap="none" strike="noStrike">
              <a:solidFill>
                <a:schemeClr val="dk1"/>
              </a:solidFill>
              <a:latin typeface="Calibri"/>
              <a:ea typeface="Calibri"/>
              <a:cs typeface="Calibri"/>
              <a:sym typeface="Calibri"/>
            </a:endParaRPr>
          </a:p>
          <a:p>
            <a:pPr indent="-457200" lvl="2" marL="1371600" marR="0" rtl="0" algn="l">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Murid merasa aman dengan gurunya</a:t>
            </a:r>
            <a:endParaRPr b="0" i="0" sz="3600" u="none" cap="none" strike="noStrike">
              <a:solidFill>
                <a:schemeClr val="dk1"/>
              </a:solidFill>
              <a:latin typeface="Calibri"/>
              <a:ea typeface="Calibri"/>
              <a:cs typeface="Calibri"/>
              <a:sym typeface="Calibri"/>
            </a:endParaRPr>
          </a:p>
        </p:txBody>
      </p:sp>
      <p:pic>
        <p:nvPicPr>
          <p:cNvPr descr="Guru yang Baik adalah Guru yang – MI NOR RAHMAN BANJARMASIN" id="480" name="Google Shape;480;p16"/>
          <p:cNvPicPr preferRelativeResize="0"/>
          <p:nvPr/>
        </p:nvPicPr>
        <p:blipFill rotWithShape="1">
          <a:blip r:embed="rId13">
            <a:alphaModFix/>
          </a:blip>
          <a:srcRect b="0" l="0" r="0" t="0"/>
          <a:stretch/>
        </p:blipFill>
        <p:spPr>
          <a:xfrm>
            <a:off x="12192000" y="2635261"/>
            <a:ext cx="6014255" cy="644277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1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486" name="Google Shape;486;p17"/>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487" name="Google Shape;487;p17"/>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488" name="Google Shape;488;p17"/>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489" name="Google Shape;489;p17"/>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490" name="Google Shape;490;p17"/>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491" name="Google Shape;491;p17"/>
          <p:cNvGrpSpPr/>
          <p:nvPr/>
        </p:nvGrpSpPr>
        <p:grpSpPr>
          <a:xfrm>
            <a:off x="0" y="1761171"/>
            <a:ext cx="14478000" cy="1463714"/>
            <a:chOff x="0" y="-95250"/>
            <a:chExt cx="1762841" cy="385505"/>
          </a:xfrm>
        </p:grpSpPr>
        <p:sp>
          <p:nvSpPr>
            <p:cNvPr id="492" name="Google Shape;492;p17"/>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17"/>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94" name="Google Shape;494;p17"/>
          <p:cNvSpPr txBox="1"/>
          <p:nvPr/>
        </p:nvSpPr>
        <p:spPr>
          <a:xfrm>
            <a:off x="914400" y="2181225"/>
            <a:ext cx="134112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Pujian Pribadi vs Pujian Proses</a:t>
            </a:r>
            <a:endParaRPr b="1" i="0" sz="6599" u="none" cap="none" strike="noStrike">
              <a:solidFill>
                <a:srgbClr val="FFFFFF"/>
              </a:solidFill>
              <a:latin typeface="Poppins"/>
              <a:ea typeface="Poppins"/>
              <a:cs typeface="Poppins"/>
              <a:sym typeface="Poppins"/>
            </a:endParaRPr>
          </a:p>
        </p:txBody>
      </p:sp>
      <p:sp>
        <p:nvSpPr>
          <p:cNvPr id="495" name="Google Shape;495;p17"/>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496" name="Google Shape;496;p17"/>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497" name="Google Shape;497;p17"/>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498" name="Google Shape;498;p17"/>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499" name="Google Shape;499;p17"/>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500" name="Google Shape;500;p17"/>
          <p:cNvSpPr txBox="1"/>
          <p:nvPr/>
        </p:nvSpPr>
        <p:spPr>
          <a:xfrm>
            <a:off x="785535" y="3765971"/>
            <a:ext cx="8456230" cy="4924425"/>
          </a:xfrm>
          <a:prstGeom prst="rect">
            <a:avLst/>
          </a:prstGeom>
          <a:noFill/>
          <a:ln>
            <a:noFill/>
          </a:ln>
        </p:spPr>
        <p:txBody>
          <a:bodyPr anchorCtr="0" anchor="t" bIns="0" lIns="0" spcFirstLastPara="1" rIns="0" wrap="square" tIns="0">
            <a:spAutoFit/>
          </a:bodyPr>
          <a:lstStyle/>
          <a:p>
            <a:pPr indent="0" lvl="0" marL="0" marR="0" rtl="0" algn="l">
              <a:lnSpc>
                <a:spcPct val="148750"/>
              </a:lnSpc>
              <a:spcBef>
                <a:spcPts val="0"/>
              </a:spcBef>
              <a:spcAft>
                <a:spcPts val="0"/>
              </a:spcAft>
              <a:buNone/>
            </a:pPr>
            <a:r>
              <a:rPr b="0" i="0" lang="en-US" sz="3200" u="none" cap="none" strike="noStrike">
                <a:solidFill>
                  <a:schemeClr val="dk1"/>
                </a:solidFill>
                <a:latin typeface="Arial"/>
                <a:ea typeface="Arial"/>
                <a:cs typeface="Arial"/>
                <a:sym typeface="Arial"/>
              </a:rPr>
              <a:t>Cara guru memberi pujian atau kritik juga menjadi faktor yang sangat menentukan tipe pola pikir yang akan terbentuk pada muridnya. Dua pujian berikut ini ternyata memberi dampat yang sangat berlawanan.</a:t>
            </a:r>
            <a:endParaRPr/>
          </a:p>
          <a:p>
            <a:pPr indent="0" lvl="0" marL="0" marR="0" rtl="0" algn="l">
              <a:lnSpc>
                <a:spcPct val="148750"/>
              </a:lnSpc>
              <a:spcBef>
                <a:spcPts val="0"/>
              </a:spcBef>
              <a:spcAft>
                <a:spcPts val="0"/>
              </a:spcAft>
              <a:buNone/>
            </a:pPr>
            <a:r>
              <a:rPr b="0" i="0" lang="en-US" sz="3200" u="none" cap="none" strike="noStrike">
                <a:solidFill>
                  <a:schemeClr val="dk1"/>
                </a:solidFill>
                <a:latin typeface="Calibri"/>
                <a:ea typeface="Calibri"/>
                <a:cs typeface="Calibri"/>
                <a:sym typeface="Calibri"/>
              </a:rPr>
              <a:t>“</a:t>
            </a:r>
            <a:r>
              <a:rPr b="1" i="0" lang="en-US" sz="3200" u="none" cap="none" strike="noStrike">
                <a:solidFill>
                  <a:schemeClr val="dk1"/>
                </a:solidFill>
                <a:latin typeface="Calibri"/>
                <a:ea typeface="Calibri"/>
                <a:cs typeface="Calibri"/>
                <a:sym typeface="Calibri"/>
              </a:rPr>
              <a:t>Kamu pasti pintar</a:t>
            </a:r>
            <a:r>
              <a:rPr b="0" i="0" lang="en-US" sz="3200" u="none" cap="none" strike="noStrike">
                <a:solidFill>
                  <a:schemeClr val="dk1"/>
                </a:solidFill>
                <a:latin typeface="Calibri"/>
                <a:ea typeface="Calibri"/>
                <a:cs typeface="Calibri"/>
                <a:sym typeface="Calibri"/>
              </a:rPr>
              <a:t>” (Pujian Pribadi) dan “</a:t>
            </a:r>
            <a:r>
              <a:rPr b="1" i="0" lang="en-US" sz="3200" u="none" cap="none" strike="noStrike">
                <a:solidFill>
                  <a:schemeClr val="dk1"/>
                </a:solidFill>
                <a:latin typeface="Calibri"/>
                <a:ea typeface="Calibri"/>
                <a:cs typeface="Calibri"/>
                <a:sym typeface="Calibri"/>
              </a:rPr>
              <a:t>Kamu pasti sudah bekerja keras</a:t>
            </a:r>
            <a:r>
              <a:rPr b="0" i="0" lang="en-US" sz="3200" u="none" cap="none" strike="noStrike">
                <a:solidFill>
                  <a:schemeClr val="dk1"/>
                </a:solidFill>
                <a:latin typeface="Calibri"/>
                <a:ea typeface="Calibri"/>
                <a:cs typeface="Calibri"/>
                <a:sym typeface="Calibri"/>
              </a:rPr>
              <a:t>” (Pujian Proses).</a:t>
            </a:r>
            <a:endParaRPr b="0" i="0" sz="3200" u="none" cap="none" strike="noStrike">
              <a:solidFill>
                <a:schemeClr val="dk1"/>
              </a:solidFill>
              <a:latin typeface="Calibri"/>
              <a:ea typeface="Calibri"/>
              <a:cs typeface="Calibri"/>
              <a:sym typeface="Calibri"/>
            </a:endParaRPr>
          </a:p>
          <a:p>
            <a:pPr indent="0" lvl="0" marL="0" marR="0" rtl="0" algn="l">
              <a:lnSpc>
                <a:spcPct val="99166"/>
              </a:lnSpc>
              <a:spcBef>
                <a:spcPts val="0"/>
              </a:spcBef>
              <a:spcAft>
                <a:spcPts val="0"/>
              </a:spcAft>
              <a:buNone/>
            </a:pPr>
            <a:r>
              <a:t/>
            </a:r>
            <a:endParaRPr b="0" i="0" sz="4800" u="none" cap="none" strike="noStrike">
              <a:solidFill>
                <a:srgbClr val="000000"/>
              </a:solidFill>
              <a:latin typeface="Arial"/>
              <a:ea typeface="Arial"/>
              <a:cs typeface="Arial"/>
              <a:sym typeface="Arial"/>
            </a:endParaRPr>
          </a:p>
        </p:txBody>
      </p:sp>
      <p:pic>
        <p:nvPicPr>
          <p:cNvPr descr="Psychology of Success: Praising &amp;quot;Effort&amp;quot; vs. &amp;quot;Ability&amp;quot;" id="501" name="Google Shape;501;p17"/>
          <p:cNvPicPr preferRelativeResize="0"/>
          <p:nvPr/>
        </p:nvPicPr>
        <p:blipFill rotWithShape="1">
          <a:blip r:embed="rId13">
            <a:alphaModFix/>
          </a:blip>
          <a:srcRect b="0" l="0" r="0" t="0"/>
          <a:stretch/>
        </p:blipFill>
        <p:spPr>
          <a:xfrm>
            <a:off x="9966666" y="3701910"/>
            <a:ext cx="7596433" cy="456579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507" name="Google Shape;507;p18"/>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508" name="Google Shape;508;p18"/>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509" name="Google Shape;509;p18"/>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510" name="Google Shape;510;p18"/>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511" name="Google Shape;511;p18"/>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sp>
        <p:nvSpPr>
          <p:cNvPr id="512" name="Google Shape;512;p18"/>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513" name="Google Shape;513;p18"/>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514" name="Google Shape;514;p18"/>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515" name="Google Shape;515;p18"/>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516" name="Google Shape;516;p18"/>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aphicFrame>
        <p:nvGraphicFramePr>
          <p:cNvPr id="517" name="Google Shape;517;p18"/>
          <p:cNvGraphicFramePr/>
          <p:nvPr/>
        </p:nvGraphicFramePr>
        <p:xfrm>
          <a:off x="1600200" y="1638300"/>
          <a:ext cx="3000000" cy="3000000"/>
        </p:xfrm>
        <a:graphic>
          <a:graphicData uri="http://schemas.openxmlformats.org/drawingml/2006/table">
            <a:tbl>
              <a:tblPr bandRow="1" firstCol="1" firstRow="1">
                <a:noFill/>
                <a:tableStyleId>{2F7D1E82-95BC-4540-9650-930AB3F9FEBC}</a:tableStyleId>
              </a:tblPr>
              <a:tblGrid>
                <a:gridCol w="7932650"/>
                <a:gridCol w="7982175"/>
              </a:tblGrid>
              <a:tr h="694575">
                <a:tc>
                  <a:txBody>
                    <a:bodyPr/>
                    <a:lstStyle/>
                    <a:p>
                      <a:pPr indent="0" lvl="0" marL="0" marR="0" rtl="0" algn="ctr">
                        <a:lnSpc>
                          <a:spcPct val="100000"/>
                        </a:lnSpc>
                        <a:spcBef>
                          <a:spcPts val="0"/>
                        </a:spcBef>
                        <a:spcAft>
                          <a:spcPts val="0"/>
                        </a:spcAft>
                        <a:buNone/>
                      </a:pPr>
                      <a:r>
                        <a:rPr lang="en-US" sz="3600" u="none" cap="none" strike="noStrike"/>
                        <a:t>Pujian Pribadi</a:t>
                      </a:r>
                      <a:endParaRPr sz="3200" u="none" cap="none" strike="noStrike">
                        <a:latin typeface="Calibri"/>
                        <a:ea typeface="Calibri"/>
                        <a:cs typeface="Calibri"/>
                        <a:sym typeface="Calibri"/>
                      </a:endParaRPr>
                    </a:p>
                  </a:txBody>
                  <a:tcPr marT="0" marB="0" marR="68575" marL="68575">
                    <a:solidFill>
                      <a:srgbClr val="002060"/>
                    </a:solidFill>
                  </a:tcPr>
                </a:tc>
                <a:tc>
                  <a:txBody>
                    <a:bodyPr/>
                    <a:lstStyle/>
                    <a:p>
                      <a:pPr indent="0" lvl="0" marL="0" marR="0" rtl="0" algn="ctr">
                        <a:lnSpc>
                          <a:spcPct val="100000"/>
                        </a:lnSpc>
                        <a:spcBef>
                          <a:spcPts val="0"/>
                        </a:spcBef>
                        <a:spcAft>
                          <a:spcPts val="0"/>
                        </a:spcAft>
                        <a:buNone/>
                      </a:pPr>
                      <a:r>
                        <a:rPr lang="en-US" sz="3600" u="none" cap="none" strike="noStrike"/>
                        <a:t>Pujian Proses</a:t>
                      </a:r>
                      <a:endParaRPr sz="3200" u="none" cap="none" strike="noStrike">
                        <a:latin typeface="Calibri"/>
                        <a:ea typeface="Calibri"/>
                        <a:cs typeface="Calibri"/>
                        <a:sym typeface="Calibri"/>
                      </a:endParaRPr>
                    </a:p>
                  </a:txBody>
                  <a:tcPr marT="0" marB="0" marR="68575" marL="68575">
                    <a:solidFill>
                      <a:srgbClr val="002060"/>
                    </a:solidFill>
                  </a:tcPr>
                </a:tc>
              </a:tr>
              <a:tr h="1389150">
                <a:tc>
                  <a:txBody>
                    <a:bodyPr/>
                    <a:lstStyle/>
                    <a:p>
                      <a:pPr indent="0" lvl="0" marL="0" marR="0" rtl="0" algn="l">
                        <a:lnSpc>
                          <a:spcPct val="100000"/>
                        </a:lnSpc>
                        <a:spcBef>
                          <a:spcPts val="0"/>
                        </a:spcBef>
                        <a:spcAft>
                          <a:spcPts val="0"/>
                        </a:spcAft>
                        <a:buNone/>
                      </a:pPr>
                      <a:r>
                        <a:rPr lang="en-US" sz="3600" u="none" cap="none" strike="noStrike"/>
                        <a:t>Kamu memang berbakat dalam Matematika</a:t>
                      </a:r>
                      <a:endParaRPr sz="32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None/>
                      </a:pPr>
                      <a:r>
                        <a:rPr lang="en-US" sz="3600" u="none" cap="none" strike="noStrike"/>
                        <a:t>Kamu butuh materi Matematika yang akan menantang otakmu</a:t>
                      </a:r>
                      <a:endParaRPr sz="3200" u="none" cap="none" strike="noStrike">
                        <a:latin typeface="Calibri"/>
                        <a:ea typeface="Calibri"/>
                        <a:cs typeface="Calibri"/>
                        <a:sym typeface="Calibri"/>
                      </a:endParaRPr>
                    </a:p>
                  </a:txBody>
                  <a:tcPr marT="0" marB="0" marR="68575" marL="68575">
                    <a:solidFill>
                      <a:srgbClr val="B6DDE7"/>
                    </a:solidFill>
                  </a:tcPr>
                </a:tc>
              </a:tr>
              <a:tr h="1389150">
                <a:tc>
                  <a:txBody>
                    <a:bodyPr/>
                    <a:lstStyle/>
                    <a:p>
                      <a:pPr indent="0" lvl="0" marL="0" marR="0" rtl="0" algn="l">
                        <a:lnSpc>
                          <a:spcPct val="100000"/>
                        </a:lnSpc>
                        <a:spcBef>
                          <a:spcPts val="0"/>
                        </a:spcBef>
                        <a:spcAft>
                          <a:spcPts val="0"/>
                        </a:spcAft>
                        <a:buNone/>
                      </a:pPr>
                      <a:r>
                        <a:rPr lang="en-US" sz="3600" u="none" cap="none" strike="noStrike"/>
                        <a:t>Kamu pintar sekali</a:t>
                      </a:r>
                      <a:endParaRPr sz="32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None/>
                      </a:pPr>
                      <a:r>
                        <a:rPr lang="en-US" sz="3600" u="none" cap="none" strike="noStrike"/>
                        <a:t>Kamu telah menggunakan strategi yang tepat untuk menjawab soal ini</a:t>
                      </a:r>
                      <a:endParaRPr sz="3200" u="none" cap="none" strike="noStrike">
                        <a:latin typeface="Calibri"/>
                        <a:ea typeface="Calibri"/>
                        <a:cs typeface="Calibri"/>
                        <a:sym typeface="Calibri"/>
                      </a:endParaRPr>
                    </a:p>
                  </a:txBody>
                  <a:tcPr marT="0" marB="0" marR="68575" marL="68575">
                    <a:solidFill>
                      <a:srgbClr val="B6DDE7"/>
                    </a:solidFill>
                  </a:tcPr>
                </a:tc>
              </a:tr>
              <a:tr h="1389150">
                <a:tc>
                  <a:txBody>
                    <a:bodyPr/>
                    <a:lstStyle/>
                    <a:p>
                      <a:pPr indent="0" lvl="0" marL="0" marR="0" rtl="0" algn="l">
                        <a:lnSpc>
                          <a:spcPct val="100000"/>
                        </a:lnSpc>
                        <a:spcBef>
                          <a:spcPts val="0"/>
                        </a:spcBef>
                        <a:spcAft>
                          <a:spcPts val="0"/>
                        </a:spcAft>
                        <a:buNone/>
                      </a:pPr>
                      <a:r>
                        <a:rPr lang="en-US" sz="3600" u="none" cap="none" strike="noStrike"/>
                        <a:t>Kamu anak yang baik</a:t>
                      </a:r>
                      <a:endParaRPr sz="32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None/>
                      </a:pPr>
                      <a:r>
                        <a:rPr lang="en-US" sz="3600" u="none" cap="none" strike="noStrike"/>
                        <a:t>Kamu patut diapresiasi untuk usahamu yang sangat baik. </a:t>
                      </a:r>
                      <a:endParaRPr sz="3200" u="none" cap="none" strike="noStrike">
                        <a:latin typeface="Calibri"/>
                        <a:ea typeface="Calibri"/>
                        <a:cs typeface="Calibri"/>
                        <a:sym typeface="Calibri"/>
                      </a:endParaRPr>
                    </a:p>
                  </a:txBody>
                  <a:tcPr marT="0" marB="0" marR="68575" marL="68575">
                    <a:solidFill>
                      <a:srgbClr val="B6DDE7"/>
                    </a:solidFill>
                  </a:tcPr>
                </a:tc>
              </a:tr>
              <a:tr h="1389150">
                <a:tc>
                  <a:txBody>
                    <a:bodyPr/>
                    <a:lstStyle/>
                    <a:p>
                      <a:pPr indent="0" lvl="0" marL="0" marR="0" rtl="0" algn="l">
                        <a:lnSpc>
                          <a:spcPct val="100000"/>
                        </a:lnSpc>
                        <a:spcBef>
                          <a:spcPts val="0"/>
                        </a:spcBef>
                        <a:spcAft>
                          <a:spcPts val="0"/>
                        </a:spcAft>
                        <a:buNone/>
                      </a:pPr>
                      <a:r>
                        <a:rPr lang="en-US" sz="3600" u="none" cap="none" strike="noStrike"/>
                        <a:t>Wow, kamu seorang seniman yang luar biasa</a:t>
                      </a:r>
                      <a:endParaRPr sz="32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None/>
                      </a:pPr>
                      <a:r>
                        <a:rPr lang="en-US" sz="3600" u="none" cap="none" strike="noStrike"/>
                        <a:t>Kamu telah memperlihatkan hasil latihan melukismu selama ini.</a:t>
                      </a:r>
                      <a:endParaRPr sz="3200" u="none" cap="none" strike="noStrike">
                        <a:latin typeface="Calibri"/>
                        <a:ea typeface="Calibri"/>
                        <a:cs typeface="Calibri"/>
                        <a:sym typeface="Calibri"/>
                      </a:endParaRPr>
                    </a:p>
                  </a:txBody>
                  <a:tcPr marT="0" marB="0" marR="68575" marL="68575">
                    <a:solidFill>
                      <a:srgbClr val="B6DDE7"/>
                    </a:solidFill>
                  </a:tcPr>
                </a:tc>
              </a:tr>
              <a:tr h="1389150">
                <a:tc>
                  <a:txBody>
                    <a:bodyPr/>
                    <a:lstStyle/>
                    <a:p>
                      <a:pPr indent="0" lvl="0" marL="0" marR="0" rtl="0" algn="l">
                        <a:lnSpc>
                          <a:spcPct val="100000"/>
                        </a:lnSpc>
                        <a:spcBef>
                          <a:spcPts val="0"/>
                        </a:spcBef>
                        <a:spcAft>
                          <a:spcPts val="0"/>
                        </a:spcAft>
                        <a:buNone/>
                      </a:pPr>
                      <a:r>
                        <a:rPr lang="en-US" sz="3600" u="none" cap="none" strike="noStrike"/>
                        <a:t>Kamu memang terlahir menjadi seorang penulis</a:t>
                      </a:r>
                      <a:endParaRPr sz="3200" u="none" cap="none" strike="noStrike">
                        <a:latin typeface="Calibri"/>
                        <a:ea typeface="Calibri"/>
                        <a:cs typeface="Calibri"/>
                        <a:sym typeface="Calibri"/>
                      </a:endParaRPr>
                    </a:p>
                  </a:txBody>
                  <a:tcPr marT="0" marB="0" marR="68575" marL="68575"/>
                </a:tc>
                <a:tc>
                  <a:txBody>
                    <a:bodyPr/>
                    <a:lstStyle/>
                    <a:p>
                      <a:pPr indent="0" lvl="0" marL="0" marR="0" rtl="0" algn="l">
                        <a:lnSpc>
                          <a:spcPct val="100000"/>
                        </a:lnSpc>
                        <a:spcBef>
                          <a:spcPts val="0"/>
                        </a:spcBef>
                        <a:spcAft>
                          <a:spcPts val="0"/>
                        </a:spcAft>
                        <a:buNone/>
                      </a:pPr>
                      <a:r>
                        <a:rPr lang="en-US" sz="3600" u="none" cap="none" strike="noStrike"/>
                        <a:t>Kamu mampu memilih kata-kata yang sangat baik dalam tulisanmu</a:t>
                      </a:r>
                      <a:endParaRPr sz="3200" u="none" cap="none" strike="noStrike">
                        <a:latin typeface="Calibri"/>
                        <a:ea typeface="Calibri"/>
                        <a:cs typeface="Calibri"/>
                        <a:sym typeface="Calibri"/>
                      </a:endParaRPr>
                    </a:p>
                  </a:txBody>
                  <a:tcPr marT="0" marB="0" marR="68575" marL="68575">
                    <a:solidFill>
                      <a:srgbClr val="B6DDE7"/>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1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523" name="Google Shape;523;p19"/>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524" name="Google Shape;524;p19"/>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525" name="Google Shape;525;p19"/>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526" name="Google Shape;526;p19"/>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527" name="Google Shape;527;p19"/>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528" name="Google Shape;528;p19"/>
          <p:cNvGrpSpPr/>
          <p:nvPr/>
        </p:nvGrpSpPr>
        <p:grpSpPr>
          <a:xfrm>
            <a:off x="0" y="1761171"/>
            <a:ext cx="9753600" cy="1463714"/>
            <a:chOff x="0" y="-95250"/>
            <a:chExt cx="1762841" cy="385505"/>
          </a:xfrm>
        </p:grpSpPr>
        <p:sp>
          <p:nvSpPr>
            <p:cNvPr id="529" name="Google Shape;529;p19"/>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9"/>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1" name="Google Shape;531;p19"/>
          <p:cNvSpPr txBox="1"/>
          <p:nvPr/>
        </p:nvSpPr>
        <p:spPr>
          <a:xfrm>
            <a:off x="304800" y="2181225"/>
            <a:ext cx="9144000" cy="1013098"/>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Productive Failure</a:t>
            </a:r>
            <a:endParaRPr b="1" i="0" sz="6599" u="none" cap="none" strike="noStrike">
              <a:solidFill>
                <a:srgbClr val="FFFFFF"/>
              </a:solidFill>
              <a:latin typeface="Poppins"/>
              <a:ea typeface="Poppins"/>
              <a:cs typeface="Poppins"/>
              <a:sym typeface="Poppins"/>
            </a:endParaRPr>
          </a:p>
        </p:txBody>
      </p:sp>
      <p:sp>
        <p:nvSpPr>
          <p:cNvPr id="532" name="Google Shape;532;p19"/>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533" name="Google Shape;533;p19"/>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534" name="Google Shape;534;p19"/>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535" name="Google Shape;535;p19"/>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536" name="Google Shape;536;p19"/>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537" name="Google Shape;537;p19"/>
          <p:cNvSpPr txBox="1"/>
          <p:nvPr/>
        </p:nvSpPr>
        <p:spPr>
          <a:xfrm>
            <a:off x="582909" y="3619500"/>
            <a:ext cx="9228170" cy="4924425"/>
          </a:xfrm>
          <a:prstGeom prst="rect">
            <a:avLst/>
          </a:prstGeom>
          <a:noFill/>
          <a:ln>
            <a:noFill/>
          </a:ln>
        </p:spPr>
        <p:txBody>
          <a:bodyPr anchorCtr="0" anchor="t" bIns="0" lIns="0" spcFirstLastPara="1" rIns="0" wrap="square" tIns="0">
            <a:spAutoFit/>
          </a:bodyPr>
          <a:lstStyle/>
          <a:p>
            <a:pPr indent="0" lvl="0" marL="0" marR="0" rtl="0" algn="l">
              <a:lnSpc>
                <a:spcPct val="148750"/>
              </a:lnSpc>
              <a:spcBef>
                <a:spcPts val="0"/>
              </a:spcBef>
              <a:spcAft>
                <a:spcPts val="0"/>
              </a:spcAft>
              <a:buNone/>
            </a:pPr>
            <a:r>
              <a:rPr b="0" i="0" lang="en-US" sz="3200" u="none" cap="none" strike="noStrike">
                <a:solidFill>
                  <a:srgbClr val="000000"/>
                </a:solidFill>
                <a:latin typeface="Arial"/>
                <a:ea typeface="Arial"/>
                <a:cs typeface="Arial"/>
                <a:sym typeface="Arial"/>
              </a:rPr>
              <a:t>Prof Manu Kapur dari HK Institute of Education telah melakukan penelitian yang mendalam dan membuktikan bahwa </a:t>
            </a:r>
            <a:r>
              <a:rPr b="0" i="0" lang="en-US" sz="3200" u="none" cap="none" strike="noStrike">
                <a:solidFill>
                  <a:schemeClr val="dk1"/>
                </a:solidFill>
                <a:latin typeface="Arial"/>
                <a:ea typeface="Arial"/>
                <a:cs typeface="Arial"/>
                <a:sym typeface="Arial"/>
              </a:rPr>
              <a:t>bila murid diberi kesempatan untuk mencoba dan berjuang dalam memecahkan masalah dan mencari solusi, mereka akan lebih mudah memahami dan bisa menerapkan informasi yang mereka dapatkan selama dalam perjuangan itu di kesempatan berikutnya</a:t>
            </a:r>
            <a:r>
              <a:rPr b="0" i="0" lang="en-US" sz="3200" u="none" cap="none" strike="noStrike">
                <a:solidFill>
                  <a:srgbClr val="000000"/>
                </a:solidFill>
                <a:latin typeface="Arial"/>
                <a:ea typeface="Arial"/>
                <a:cs typeface="Arial"/>
                <a:sym typeface="Arial"/>
              </a:rPr>
              <a:t>. Inilah prinsip PPB.</a:t>
            </a:r>
            <a:endParaRPr b="0" i="0" sz="3200" u="none" cap="none" strike="noStrike">
              <a:solidFill>
                <a:srgbClr val="000000"/>
              </a:solidFill>
              <a:latin typeface="Arial"/>
              <a:ea typeface="Arial"/>
              <a:cs typeface="Arial"/>
              <a:sym typeface="Arial"/>
            </a:endParaRPr>
          </a:p>
        </p:txBody>
      </p:sp>
      <p:pic>
        <p:nvPicPr>
          <p:cNvPr descr="Productive Failure by Manu Kapur | India" id="538" name="Google Shape;538;p19"/>
          <p:cNvPicPr preferRelativeResize="0"/>
          <p:nvPr/>
        </p:nvPicPr>
        <p:blipFill rotWithShape="1">
          <a:blip r:embed="rId13">
            <a:alphaModFix/>
          </a:blip>
          <a:srcRect b="0" l="0" r="0" t="0"/>
          <a:stretch/>
        </p:blipFill>
        <p:spPr>
          <a:xfrm>
            <a:off x="10268279" y="3116660"/>
            <a:ext cx="7562521" cy="591304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2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544" name="Google Shape;544;p20"/>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545" name="Google Shape;545;p20"/>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546" name="Google Shape;546;p20"/>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547" name="Google Shape;547;p20"/>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548" name="Google Shape;548;p20"/>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549" name="Google Shape;549;p20"/>
          <p:cNvGrpSpPr/>
          <p:nvPr/>
        </p:nvGrpSpPr>
        <p:grpSpPr>
          <a:xfrm>
            <a:off x="0" y="1761171"/>
            <a:ext cx="8458200" cy="1463714"/>
            <a:chOff x="0" y="-95250"/>
            <a:chExt cx="1762841" cy="385505"/>
          </a:xfrm>
        </p:grpSpPr>
        <p:sp>
          <p:nvSpPr>
            <p:cNvPr id="550" name="Google Shape;550;p20"/>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20"/>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52" name="Google Shape;552;p20"/>
          <p:cNvSpPr txBox="1"/>
          <p:nvPr/>
        </p:nvSpPr>
        <p:spPr>
          <a:xfrm>
            <a:off x="685800" y="2181225"/>
            <a:ext cx="72390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The Power of YET</a:t>
            </a:r>
            <a:endParaRPr b="1" i="0" sz="6599" u="none" cap="none" strike="noStrike">
              <a:solidFill>
                <a:srgbClr val="FFFFFF"/>
              </a:solidFill>
              <a:latin typeface="Poppins"/>
              <a:ea typeface="Poppins"/>
              <a:cs typeface="Poppins"/>
              <a:sym typeface="Poppins"/>
            </a:endParaRPr>
          </a:p>
        </p:txBody>
      </p:sp>
      <p:sp>
        <p:nvSpPr>
          <p:cNvPr id="553" name="Google Shape;553;p20"/>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554" name="Google Shape;554;p20"/>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555" name="Google Shape;555;p20"/>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556" name="Google Shape;556;p20"/>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557" name="Google Shape;557;p20"/>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558" name="Google Shape;558;p20"/>
          <p:cNvSpPr txBox="1"/>
          <p:nvPr/>
        </p:nvSpPr>
        <p:spPr>
          <a:xfrm>
            <a:off x="762000" y="3390900"/>
            <a:ext cx="9601503" cy="5498621"/>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3400" u="none" cap="none" strike="noStrike">
                <a:solidFill>
                  <a:srgbClr val="000000"/>
                </a:solidFill>
                <a:latin typeface="Arial"/>
                <a:ea typeface="Arial"/>
                <a:cs typeface="Arial"/>
                <a:sym typeface="Arial"/>
              </a:rPr>
              <a:t>Penambahan kata ‘YET’ dalam sebuah kalimat negatif ternyata mampu mengubah maknanya dari “tidak menjadi belum” sehingga terbuka peluang untuk mencoba lagi dan meraih sukses. Inilah prinsip utama dari Pola Pikir Bertumbuh yang sangat berlawanan dengan prinsip </a:t>
            </a:r>
            <a:r>
              <a:rPr b="0" i="1" lang="en-US" sz="3400" u="none" cap="none" strike="noStrike">
                <a:solidFill>
                  <a:srgbClr val="000000"/>
                </a:solidFill>
                <a:latin typeface="Arial"/>
                <a:ea typeface="Arial"/>
                <a:cs typeface="Arial"/>
                <a:sym typeface="Arial"/>
              </a:rPr>
              <a:t>Tyranny of NOW </a:t>
            </a:r>
            <a:r>
              <a:rPr b="0" i="0" lang="en-US" sz="3400" u="none" cap="none" strike="noStrike">
                <a:solidFill>
                  <a:srgbClr val="000000"/>
                </a:solidFill>
                <a:latin typeface="Arial"/>
                <a:ea typeface="Arial"/>
                <a:cs typeface="Arial"/>
                <a:sym typeface="Arial"/>
              </a:rPr>
              <a:t>yang menutup peluang untuk mencoba lagi sehingga mendorong terbentuknya Pola Pikir Tetap.</a:t>
            </a:r>
            <a:endParaRPr b="0" i="0" sz="3400" u="none" cap="none" strike="noStrike">
              <a:solidFill>
                <a:srgbClr val="000000"/>
              </a:solidFill>
              <a:latin typeface="Arial"/>
              <a:ea typeface="Arial"/>
              <a:cs typeface="Arial"/>
              <a:sym typeface="Arial"/>
            </a:endParaRPr>
          </a:p>
        </p:txBody>
      </p:sp>
      <p:pic>
        <p:nvPicPr>
          <p:cNvPr descr="I can't do this… yet. – rochemamabolo" id="559" name="Google Shape;559;p20"/>
          <p:cNvPicPr preferRelativeResize="0"/>
          <p:nvPr/>
        </p:nvPicPr>
        <p:blipFill rotWithShape="1">
          <a:blip r:embed="rId13">
            <a:alphaModFix/>
          </a:blip>
          <a:srcRect b="0" l="0" r="0" t="0"/>
          <a:stretch/>
        </p:blipFill>
        <p:spPr>
          <a:xfrm>
            <a:off x="11161850" y="2194895"/>
            <a:ext cx="6086356" cy="7691550"/>
          </a:xfrm>
          <a:prstGeom prst="rect">
            <a:avLst/>
          </a:prstGeom>
          <a:noFill/>
          <a:ln>
            <a:noFill/>
          </a:ln>
        </p:spPr>
      </p:pic>
      <p:pic>
        <p:nvPicPr>
          <p:cNvPr descr="I Can't Do That... YET." id="560" name="Google Shape;560;p20"/>
          <p:cNvPicPr preferRelativeResize="0"/>
          <p:nvPr/>
        </p:nvPicPr>
        <p:blipFill rotWithShape="1">
          <a:blip r:embed="rId14">
            <a:alphaModFix/>
          </a:blip>
          <a:srcRect b="0" l="0" r="0" t="0"/>
          <a:stretch/>
        </p:blipFill>
        <p:spPr>
          <a:xfrm>
            <a:off x="10980634" y="2162543"/>
            <a:ext cx="6138012" cy="792732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21"/>
          <p:cNvSpPr/>
          <p:nvPr/>
        </p:nvSpPr>
        <p:spPr>
          <a:xfrm>
            <a:off x="0" y="0"/>
            <a:ext cx="25483612" cy="13505932"/>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566" name="Google Shape;566;p21"/>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567" name="Google Shape;567;p21"/>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568" name="Google Shape;568;p21"/>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569" name="Google Shape;569;p21"/>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570" name="Google Shape;570;p21"/>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571" name="Google Shape;571;p21"/>
          <p:cNvGrpSpPr/>
          <p:nvPr/>
        </p:nvGrpSpPr>
        <p:grpSpPr>
          <a:xfrm>
            <a:off x="0" y="1761171"/>
            <a:ext cx="18059400" cy="1463714"/>
            <a:chOff x="0" y="-95250"/>
            <a:chExt cx="1762841" cy="385505"/>
          </a:xfrm>
        </p:grpSpPr>
        <p:sp>
          <p:nvSpPr>
            <p:cNvPr id="572" name="Google Shape;572;p21"/>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1"/>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74" name="Google Shape;574;p21"/>
          <p:cNvSpPr txBox="1"/>
          <p:nvPr/>
        </p:nvSpPr>
        <p:spPr>
          <a:xfrm>
            <a:off x="304800" y="2181225"/>
            <a:ext cx="17754600" cy="1013098"/>
          </a:xfrm>
          <a:prstGeom prst="rect">
            <a:avLst/>
          </a:prstGeom>
          <a:noFill/>
          <a:ln>
            <a:noFill/>
          </a:ln>
        </p:spPr>
        <p:txBody>
          <a:bodyPr anchorCtr="0" anchor="t" bIns="0" lIns="0" spcFirstLastPara="1" rIns="0" wrap="square" tIns="0">
            <a:spAutoFit/>
          </a:bodyPr>
          <a:lstStyle/>
          <a:p>
            <a:pPr indent="0" lvl="0" marL="0" marR="0" rtl="0" algn="ctr">
              <a:lnSpc>
                <a:spcPct val="131983"/>
              </a:lnSpc>
              <a:spcBef>
                <a:spcPts val="0"/>
              </a:spcBef>
              <a:spcAft>
                <a:spcPts val="0"/>
              </a:spcAft>
              <a:buNone/>
            </a:pPr>
            <a:r>
              <a:rPr b="1" i="0" lang="en-US" sz="6000" u="none" cap="none" strike="noStrike">
                <a:solidFill>
                  <a:srgbClr val="FFFFFF"/>
                </a:solidFill>
                <a:latin typeface="Poppins"/>
                <a:ea typeface="Poppins"/>
                <a:cs typeface="Poppins"/>
                <a:sym typeface="Poppins"/>
              </a:rPr>
              <a:t>Target Performa </a:t>
            </a:r>
            <a:r>
              <a:rPr b="1" i="0" lang="en-US" sz="6000" u="none" cap="none" strike="noStrike">
                <a:solidFill>
                  <a:srgbClr val="FFFF00"/>
                </a:solidFill>
                <a:latin typeface="Poppins"/>
                <a:ea typeface="Poppins"/>
                <a:cs typeface="Poppins"/>
                <a:sym typeface="Poppins"/>
              </a:rPr>
              <a:t>vs</a:t>
            </a:r>
            <a:r>
              <a:rPr b="1" i="0" lang="en-US" sz="6000" u="none" cap="none" strike="noStrike">
                <a:solidFill>
                  <a:srgbClr val="FFFFFF"/>
                </a:solidFill>
                <a:latin typeface="Poppins"/>
                <a:ea typeface="Poppins"/>
                <a:cs typeface="Poppins"/>
                <a:sym typeface="Poppins"/>
              </a:rPr>
              <a:t> Target Pembelajaran</a:t>
            </a:r>
            <a:endParaRPr b="1" i="0" sz="6000" u="none" cap="none" strike="noStrike">
              <a:solidFill>
                <a:srgbClr val="FFFFFF"/>
              </a:solidFill>
              <a:latin typeface="Poppins"/>
              <a:ea typeface="Poppins"/>
              <a:cs typeface="Poppins"/>
              <a:sym typeface="Poppins"/>
            </a:endParaRPr>
          </a:p>
        </p:txBody>
      </p:sp>
      <p:sp>
        <p:nvSpPr>
          <p:cNvPr id="575" name="Google Shape;575;p21"/>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576" name="Google Shape;576;p21"/>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577" name="Google Shape;577;p21"/>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b="1" i="0" sz="2300" u="none" cap="none" strike="noStrike">
              <a:solidFill>
                <a:srgbClr val="0E557F"/>
              </a:solidFill>
              <a:latin typeface="Poppins"/>
              <a:ea typeface="Poppins"/>
              <a:cs typeface="Poppins"/>
              <a:sym typeface="Poppins"/>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b="1" i="0" sz="2300" u="none" cap="none" strike="noStrike">
              <a:solidFill>
                <a:srgbClr val="0E557F"/>
              </a:solidFill>
              <a:latin typeface="Poppins"/>
              <a:ea typeface="Poppins"/>
              <a:cs typeface="Poppins"/>
              <a:sym typeface="Poppins"/>
            </a:endParaRPr>
          </a:p>
        </p:txBody>
      </p:sp>
      <p:sp>
        <p:nvSpPr>
          <p:cNvPr id="578" name="Google Shape;578;p21"/>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579" name="Google Shape;579;p21"/>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580" name="Google Shape;580;p21"/>
          <p:cNvSpPr txBox="1"/>
          <p:nvPr/>
        </p:nvSpPr>
        <p:spPr>
          <a:xfrm>
            <a:off x="838201" y="3543300"/>
            <a:ext cx="9296400" cy="5539978"/>
          </a:xfrm>
          <a:prstGeom prst="rect">
            <a:avLst/>
          </a:prstGeom>
          <a:noFill/>
          <a:ln>
            <a:noFill/>
          </a:ln>
        </p:spPr>
        <p:txBody>
          <a:bodyPr anchorCtr="0" anchor="t" bIns="0" lIns="0" spcFirstLastPara="1" rIns="0" wrap="square" tIns="0">
            <a:spAutoFit/>
          </a:bodyPr>
          <a:lstStyle/>
          <a:p>
            <a:pPr indent="0" lvl="0" marL="0" marR="0" rtl="0" algn="just">
              <a:lnSpc>
                <a:spcPct val="158666"/>
              </a:lnSpc>
              <a:spcBef>
                <a:spcPts val="0"/>
              </a:spcBef>
              <a:spcAft>
                <a:spcPts val="0"/>
              </a:spcAft>
              <a:buNone/>
            </a:pPr>
            <a:r>
              <a:rPr b="0" i="0" lang="en-US" sz="3000" u="none" cap="none" strike="noStrike">
                <a:solidFill>
                  <a:srgbClr val="000000"/>
                </a:solidFill>
                <a:latin typeface="Arial"/>
                <a:ea typeface="Arial"/>
                <a:cs typeface="Arial"/>
                <a:sym typeface="Arial"/>
              </a:rPr>
              <a:t>Di dalam ruang kelas ada 2 target yaitu : </a:t>
            </a:r>
            <a:endParaRPr/>
          </a:p>
          <a:p>
            <a:pPr indent="-457200" lvl="0" marL="457200" marR="0" rtl="0" algn="l">
              <a:lnSpc>
                <a:spcPct val="158666"/>
              </a:lnSpc>
              <a:spcBef>
                <a:spcPts val="0"/>
              </a:spcBef>
              <a:spcAft>
                <a:spcPts val="0"/>
              </a:spcAft>
              <a:buClr>
                <a:srgbClr val="000000"/>
              </a:buClr>
              <a:buSzPts val="3000"/>
              <a:buFont typeface="Noto Sans Symbols"/>
              <a:buChar char="▪"/>
            </a:pPr>
            <a:r>
              <a:rPr b="1" i="0" lang="en-US" sz="3000" u="none" cap="none" strike="noStrike">
                <a:solidFill>
                  <a:srgbClr val="000000"/>
                </a:solidFill>
                <a:latin typeface="Arial"/>
                <a:ea typeface="Arial"/>
                <a:cs typeface="Arial"/>
                <a:sym typeface="Arial"/>
              </a:rPr>
              <a:t>Target Performa </a:t>
            </a:r>
            <a:r>
              <a:rPr b="0" i="0" lang="en-US" sz="3000" u="none" cap="none" strike="noStrike">
                <a:solidFill>
                  <a:srgbClr val="000000"/>
                </a:solidFill>
                <a:latin typeface="Arial"/>
                <a:ea typeface="Arial"/>
                <a:cs typeface="Arial"/>
                <a:sym typeface="Arial"/>
              </a:rPr>
              <a:t>: </a:t>
            </a:r>
            <a:r>
              <a:rPr b="0" i="0" lang="en-US" sz="3000" u="none" cap="none" strike="noStrike">
                <a:solidFill>
                  <a:schemeClr val="dk1"/>
                </a:solidFill>
                <a:latin typeface="Arial"/>
                <a:ea typeface="Arial"/>
                <a:cs typeface="Arial"/>
                <a:sym typeface="Arial"/>
              </a:rPr>
              <a:t>untuk membuat seseorang terlihat pintar seperti mendapatkan Nilai A untuk Bahasa Inggris. </a:t>
            </a:r>
            <a:endParaRPr b="0" i="0" sz="3000" u="none" cap="none" strike="noStrike">
              <a:solidFill>
                <a:schemeClr val="dk1"/>
              </a:solidFill>
              <a:latin typeface="Arial"/>
              <a:ea typeface="Arial"/>
              <a:cs typeface="Arial"/>
              <a:sym typeface="Arial"/>
            </a:endParaRPr>
          </a:p>
          <a:p>
            <a:pPr indent="-457200" lvl="0" marL="457200" marR="0" rtl="0" algn="l">
              <a:lnSpc>
                <a:spcPct val="158666"/>
              </a:lnSpc>
              <a:spcBef>
                <a:spcPts val="0"/>
              </a:spcBef>
              <a:spcAft>
                <a:spcPts val="0"/>
              </a:spcAft>
              <a:buClr>
                <a:srgbClr val="000000"/>
              </a:buClr>
              <a:buSzPts val="3000"/>
              <a:buFont typeface="Noto Sans Symbols"/>
              <a:buChar char="▪"/>
            </a:pPr>
            <a:r>
              <a:rPr b="0" i="0" lang="en-US" sz="3000" u="none" cap="none" strike="noStrike">
                <a:solidFill>
                  <a:srgbClr val="000000"/>
                </a:solidFill>
                <a:latin typeface="Arial"/>
                <a:ea typeface="Arial"/>
                <a:cs typeface="Arial"/>
                <a:sym typeface="Arial"/>
              </a:rPr>
              <a:t> </a:t>
            </a:r>
            <a:r>
              <a:rPr b="1" i="0" lang="en-US" sz="3000" u="none" cap="none" strike="noStrike">
                <a:solidFill>
                  <a:srgbClr val="000000"/>
                </a:solidFill>
                <a:latin typeface="Arial"/>
                <a:ea typeface="Arial"/>
                <a:cs typeface="Arial"/>
                <a:sym typeface="Arial"/>
              </a:rPr>
              <a:t>Target Pembelajaran </a:t>
            </a:r>
            <a:r>
              <a:rPr b="0" i="0" lang="en-US" sz="3000" u="none" cap="none" strike="noStrike">
                <a:solidFill>
                  <a:srgbClr val="000000"/>
                </a:solidFill>
                <a:latin typeface="Arial"/>
                <a:ea typeface="Arial"/>
                <a:cs typeface="Arial"/>
                <a:sym typeface="Arial"/>
              </a:rPr>
              <a:t>: </a:t>
            </a:r>
            <a:r>
              <a:rPr b="0" i="0" lang="en-US" sz="3000" u="none" cap="none" strike="noStrike">
                <a:solidFill>
                  <a:schemeClr val="dk1"/>
                </a:solidFill>
                <a:latin typeface="Arial"/>
                <a:ea typeface="Arial"/>
                <a:cs typeface="Arial"/>
                <a:sym typeface="Arial"/>
              </a:rPr>
              <a:t>untuk membantu seseorang untuk belajar seperti : mampu untuk berkomunikasi dalam Bahasa Inggris.</a:t>
            </a:r>
            <a:endParaRPr/>
          </a:p>
          <a:p>
            <a:pPr indent="0" lvl="0" marL="0" marR="0" rtl="0" algn="l">
              <a:lnSpc>
                <a:spcPct val="158666"/>
              </a:lnSpc>
              <a:spcBef>
                <a:spcPts val="0"/>
              </a:spcBef>
              <a:spcAft>
                <a:spcPts val="0"/>
              </a:spcAft>
              <a:buNone/>
            </a:pPr>
            <a:r>
              <a:rPr b="0" i="0" lang="en-US" sz="3000" u="none" cap="none" strike="noStrike">
                <a:solidFill>
                  <a:srgbClr val="000000"/>
                </a:solidFill>
                <a:latin typeface="Arial"/>
                <a:ea typeface="Arial"/>
                <a:cs typeface="Arial"/>
                <a:sym typeface="Arial"/>
              </a:rPr>
              <a:t>Prof. Carole Ames dari MSU telah membuat metode TARGET untuk membedakan kelas dalam 6 dimensi.</a:t>
            </a:r>
            <a:endParaRPr b="0" i="0" sz="3000" u="none" cap="none" strike="noStrike">
              <a:solidFill>
                <a:srgbClr val="000000"/>
              </a:solidFill>
              <a:latin typeface="Arial"/>
              <a:ea typeface="Arial"/>
              <a:cs typeface="Arial"/>
              <a:sym typeface="Arial"/>
            </a:endParaRPr>
          </a:p>
        </p:txBody>
      </p:sp>
      <p:pic>
        <p:nvPicPr>
          <p:cNvPr descr="How Well Do You Balance Performance and Learning Goals in Coaching? When… |  Patricia Meza" id="581" name="Google Shape;581;p21"/>
          <p:cNvPicPr preferRelativeResize="0"/>
          <p:nvPr/>
        </p:nvPicPr>
        <p:blipFill rotWithShape="1">
          <a:blip r:embed="rId13">
            <a:alphaModFix/>
          </a:blip>
          <a:srcRect b="20345" l="0" r="0" t="22054"/>
          <a:stretch/>
        </p:blipFill>
        <p:spPr>
          <a:xfrm>
            <a:off x="10388899" y="3619499"/>
            <a:ext cx="7215682" cy="557029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sp>
        <p:nvSpPr>
          <p:cNvPr id="586" name="Google Shape;586;p2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587" name="Google Shape;587;p22"/>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588" name="Google Shape;588;p22"/>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589" name="Google Shape;589;p22"/>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590" name="Google Shape;590;p22"/>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591" name="Google Shape;591;p22"/>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592" name="Google Shape;592;p22"/>
          <p:cNvGrpSpPr/>
          <p:nvPr/>
        </p:nvGrpSpPr>
        <p:grpSpPr>
          <a:xfrm>
            <a:off x="0" y="1761171"/>
            <a:ext cx="18059400" cy="1463714"/>
            <a:chOff x="0" y="-95250"/>
            <a:chExt cx="1762841" cy="385505"/>
          </a:xfrm>
        </p:grpSpPr>
        <p:sp>
          <p:nvSpPr>
            <p:cNvPr id="593" name="Google Shape;593;p22"/>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22"/>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95" name="Google Shape;595;p22"/>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596" name="Google Shape;596;p22"/>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597" name="Google Shape;597;p22"/>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b="1" i="0" sz="2300" u="none" cap="none" strike="noStrike">
              <a:solidFill>
                <a:srgbClr val="0E557F"/>
              </a:solidFill>
              <a:latin typeface="Poppins"/>
              <a:ea typeface="Poppins"/>
              <a:cs typeface="Poppins"/>
              <a:sym typeface="Poppins"/>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b="1" i="0" sz="2300" u="none" cap="none" strike="noStrike">
              <a:solidFill>
                <a:srgbClr val="0E557F"/>
              </a:solidFill>
              <a:latin typeface="Poppins"/>
              <a:ea typeface="Poppins"/>
              <a:cs typeface="Poppins"/>
              <a:sym typeface="Poppins"/>
            </a:endParaRPr>
          </a:p>
        </p:txBody>
      </p:sp>
      <p:sp>
        <p:nvSpPr>
          <p:cNvPr id="598" name="Google Shape;598;p22"/>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599" name="Google Shape;599;p22"/>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aphicFrame>
        <p:nvGraphicFramePr>
          <p:cNvPr id="600" name="Google Shape;600;p22"/>
          <p:cNvGraphicFramePr/>
          <p:nvPr/>
        </p:nvGraphicFramePr>
        <p:xfrm>
          <a:off x="1811308" y="1414957"/>
          <a:ext cx="3000000" cy="3000000"/>
        </p:xfrm>
        <a:graphic>
          <a:graphicData uri="http://schemas.openxmlformats.org/drawingml/2006/table">
            <a:tbl>
              <a:tblPr bandRow="1" firstCol="1" firstRow="1">
                <a:noFill/>
                <a:tableStyleId>{2F7D1E82-95BC-4540-9650-930AB3F9FEBC}</a:tableStyleId>
              </a:tblPr>
              <a:tblGrid>
                <a:gridCol w="2151100"/>
                <a:gridCol w="3733800"/>
                <a:gridCol w="4591250"/>
                <a:gridCol w="4573950"/>
              </a:tblGrid>
              <a:tr h="388225">
                <a:tc>
                  <a:txBody>
                    <a:bodyPr/>
                    <a:lstStyle/>
                    <a:p>
                      <a:pPr indent="0" lvl="0" marL="0" marR="0" rtl="0" algn="ctr">
                        <a:lnSpc>
                          <a:spcPct val="150000"/>
                        </a:lnSpc>
                        <a:spcBef>
                          <a:spcPts val="0"/>
                        </a:spcBef>
                        <a:spcAft>
                          <a:spcPts val="0"/>
                        </a:spcAft>
                        <a:buNone/>
                      </a:pPr>
                      <a:r>
                        <a:rPr lang="en-US" sz="2800" u="none" cap="none" strike="noStrike"/>
                        <a:t>Dimensi</a:t>
                      </a:r>
                      <a:endParaRPr sz="2800" u="none" cap="none" strike="noStrike">
                        <a:latin typeface="Calibri"/>
                        <a:ea typeface="Calibri"/>
                        <a:cs typeface="Calibri"/>
                        <a:sym typeface="Calibri"/>
                      </a:endParaRPr>
                    </a:p>
                  </a:txBody>
                  <a:tcPr marT="0" marB="0" marR="31425" marL="31425"/>
                </a:tc>
                <a:tc>
                  <a:txBody>
                    <a:bodyPr/>
                    <a:lstStyle/>
                    <a:p>
                      <a:pPr indent="0" lvl="0" marL="0" marR="0" rtl="0" algn="ctr">
                        <a:lnSpc>
                          <a:spcPct val="150000"/>
                        </a:lnSpc>
                        <a:spcBef>
                          <a:spcPts val="0"/>
                        </a:spcBef>
                        <a:spcAft>
                          <a:spcPts val="0"/>
                        </a:spcAft>
                        <a:buNone/>
                      </a:pPr>
                      <a:r>
                        <a:rPr lang="en-US" sz="2800" u="none" cap="none" strike="noStrike"/>
                        <a:t>Deskripsi</a:t>
                      </a:r>
                      <a:endParaRPr sz="2800" u="none" cap="none" strike="noStrike">
                        <a:latin typeface="Calibri"/>
                        <a:ea typeface="Calibri"/>
                        <a:cs typeface="Calibri"/>
                        <a:sym typeface="Calibri"/>
                      </a:endParaRPr>
                    </a:p>
                  </a:txBody>
                  <a:tcPr marT="0" marB="0" marR="31425" marL="31425"/>
                </a:tc>
                <a:tc>
                  <a:txBody>
                    <a:bodyPr/>
                    <a:lstStyle/>
                    <a:p>
                      <a:pPr indent="0" lvl="0" marL="0" marR="0" rtl="0" algn="ctr">
                        <a:lnSpc>
                          <a:spcPct val="150000"/>
                        </a:lnSpc>
                        <a:spcBef>
                          <a:spcPts val="0"/>
                        </a:spcBef>
                        <a:spcAft>
                          <a:spcPts val="0"/>
                        </a:spcAft>
                        <a:buNone/>
                      </a:pPr>
                      <a:r>
                        <a:rPr lang="en-US" sz="2800" u="none" cap="none" strike="noStrike"/>
                        <a:t>Target Performa</a:t>
                      </a:r>
                      <a:endParaRPr sz="2800" u="none" cap="none" strike="noStrike">
                        <a:latin typeface="Calibri"/>
                        <a:ea typeface="Calibri"/>
                        <a:cs typeface="Calibri"/>
                        <a:sym typeface="Calibri"/>
                      </a:endParaRPr>
                    </a:p>
                  </a:txBody>
                  <a:tcPr marT="0" marB="0" marR="31425" marL="31425"/>
                </a:tc>
                <a:tc>
                  <a:txBody>
                    <a:bodyPr/>
                    <a:lstStyle/>
                    <a:p>
                      <a:pPr indent="0" lvl="0" marL="0" marR="0" rtl="0" algn="ctr">
                        <a:lnSpc>
                          <a:spcPct val="150000"/>
                        </a:lnSpc>
                        <a:spcBef>
                          <a:spcPts val="0"/>
                        </a:spcBef>
                        <a:spcAft>
                          <a:spcPts val="0"/>
                        </a:spcAft>
                        <a:buNone/>
                      </a:pPr>
                      <a:r>
                        <a:rPr lang="en-US" sz="2800" u="none" cap="none" strike="noStrike"/>
                        <a:t>Target Pembelajaran</a:t>
                      </a:r>
                      <a:endParaRPr sz="2800" u="none" cap="none" strike="noStrike">
                        <a:latin typeface="Calibri"/>
                        <a:ea typeface="Calibri"/>
                        <a:cs typeface="Calibri"/>
                        <a:sym typeface="Calibri"/>
                      </a:endParaRPr>
                    </a:p>
                  </a:txBody>
                  <a:tcPr marT="0" marB="0" marR="31425" marL="31425"/>
                </a:tc>
              </a:tr>
              <a:tr h="821175">
                <a:tc>
                  <a:txBody>
                    <a:bodyPr/>
                    <a:lstStyle/>
                    <a:p>
                      <a:pPr indent="0" lvl="0" marL="0" marR="0" rtl="0" algn="ctr">
                        <a:lnSpc>
                          <a:spcPct val="100000"/>
                        </a:lnSpc>
                        <a:spcBef>
                          <a:spcPts val="0"/>
                        </a:spcBef>
                        <a:spcAft>
                          <a:spcPts val="0"/>
                        </a:spcAft>
                        <a:buNone/>
                      </a:pPr>
                      <a:r>
                        <a:rPr lang="en-US" sz="2800" u="none" cap="none" strike="noStrike">
                          <a:solidFill>
                            <a:srgbClr val="FFFF00"/>
                          </a:solidFill>
                        </a:rPr>
                        <a:t>T</a:t>
                      </a:r>
                      <a:r>
                        <a:rPr lang="en-US" sz="2800" u="none" cap="none" strike="noStrike"/>
                        <a:t>ask </a:t>
                      </a:r>
                      <a:endParaRPr/>
                    </a:p>
                    <a:p>
                      <a:pPr indent="0" lvl="0" marL="0" marR="0" rtl="0" algn="ctr">
                        <a:lnSpc>
                          <a:spcPct val="100000"/>
                        </a:lnSpc>
                        <a:spcBef>
                          <a:spcPts val="0"/>
                        </a:spcBef>
                        <a:spcAft>
                          <a:spcPts val="0"/>
                        </a:spcAft>
                        <a:buNone/>
                      </a:pPr>
                      <a:r>
                        <a:rPr lang="en-US" sz="2800" u="none" cap="none" strike="noStrike"/>
                        <a:t>(Tugas)</a:t>
                      </a:r>
                      <a:endParaRPr sz="28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Jenis tugas yang diberikan kepada murid</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Tugas terlalu mudah dan kebanyakan berbentuk hafalan</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Tugas bervariasi dari yang mudah hingga yang sulit dan menantang</a:t>
                      </a:r>
                      <a:endParaRPr sz="2000" u="none" cap="none" strike="noStrike">
                        <a:latin typeface="Calibri"/>
                        <a:ea typeface="Calibri"/>
                        <a:cs typeface="Calibri"/>
                        <a:sym typeface="Calibri"/>
                      </a:endParaRPr>
                    </a:p>
                  </a:txBody>
                  <a:tcPr marT="0" marB="0" marR="31425" marL="31425"/>
                </a:tc>
              </a:tr>
              <a:tr h="1254125">
                <a:tc>
                  <a:txBody>
                    <a:bodyPr/>
                    <a:lstStyle/>
                    <a:p>
                      <a:pPr indent="0" lvl="0" marL="0" marR="0" rtl="0" algn="ctr">
                        <a:lnSpc>
                          <a:spcPct val="100000"/>
                        </a:lnSpc>
                        <a:spcBef>
                          <a:spcPts val="0"/>
                        </a:spcBef>
                        <a:spcAft>
                          <a:spcPts val="0"/>
                        </a:spcAft>
                        <a:buNone/>
                      </a:pPr>
                      <a:r>
                        <a:rPr lang="en-US" sz="2800" u="none" cap="none" strike="noStrike">
                          <a:solidFill>
                            <a:srgbClr val="FFFF00"/>
                          </a:solidFill>
                        </a:rPr>
                        <a:t>A</a:t>
                      </a:r>
                      <a:r>
                        <a:rPr lang="en-US" sz="2800" u="none" cap="none" strike="noStrike"/>
                        <a:t>uthority </a:t>
                      </a:r>
                      <a:endParaRPr/>
                    </a:p>
                    <a:p>
                      <a:pPr indent="0" lvl="0" marL="0" marR="0" rtl="0" algn="ctr">
                        <a:lnSpc>
                          <a:spcPct val="100000"/>
                        </a:lnSpc>
                        <a:spcBef>
                          <a:spcPts val="0"/>
                        </a:spcBef>
                        <a:spcAft>
                          <a:spcPts val="0"/>
                        </a:spcAft>
                        <a:buNone/>
                      </a:pPr>
                      <a:r>
                        <a:rPr lang="en-US" sz="2800" u="none" cap="none" strike="noStrike"/>
                        <a:t>(Otoritas)</a:t>
                      </a:r>
                      <a:endParaRPr sz="28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Peran murid dalam membuat sebuah keputusan</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Guru memberikan pentunjuk yang jelas untuk mengerjakan tugas</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Guru hanya memberi petunjuk awal dan selanjutnya murid harus mencari cara untuk mengerjakan tugas</a:t>
                      </a:r>
                      <a:endParaRPr sz="2000" u="none" cap="none" strike="noStrike">
                        <a:latin typeface="Calibri"/>
                        <a:ea typeface="Calibri"/>
                        <a:cs typeface="Calibri"/>
                        <a:sym typeface="Calibri"/>
                      </a:endParaRPr>
                    </a:p>
                  </a:txBody>
                  <a:tcPr marT="0" marB="0" marR="31425" marL="31425"/>
                </a:tc>
              </a:tr>
              <a:tr h="1254125">
                <a:tc>
                  <a:txBody>
                    <a:bodyPr/>
                    <a:lstStyle/>
                    <a:p>
                      <a:pPr indent="0" lvl="0" marL="0" marR="0" rtl="0" algn="ctr">
                        <a:lnSpc>
                          <a:spcPct val="100000"/>
                        </a:lnSpc>
                        <a:spcBef>
                          <a:spcPts val="0"/>
                        </a:spcBef>
                        <a:spcAft>
                          <a:spcPts val="0"/>
                        </a:spcAft>
                        <a:buNone/>
                      </a:pPr>
                      <a:r>
                        <a:rPr lang="en-US" sz="2800" u="none" cap="none" strike="noStrike">
                          <a:solidFill>
                            <a:srgbClr val="FFFF00"/>
                          </a:solidFill>
                        </a:rPr>
                        <a:t>R</a:t>
                      </a:r>
                      <a:r>
                        <a:rPr lang="en-US" sz="2800" u="none" cap="none" strike="noStrike"/>
                        <a:t>ecognition (Pengakuan)</a:t>
                      </a:r>
                      <a:endParaRPr sz="28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Pengakuan yang diberikan</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Murid dihargai karena sudah mengerjakan dan mengumpulkan tugas</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Murid dihargai karena sudah menunjukkan usaha dan strategi dalam mengerjakan tugas</a:t>
                      </a:r>
                      <a:endParaRPr sz="2000" u="none" cap="none" strike="noStrike">
                        <a:latin typeface="Calibri"/>
                        <a:ea typeface="Calibri"/>
                        <a:cs typeface="Calibri"/>
                        <a:sym typeface="Calibri"/>
                      </a:endParaRPr>
                    </a:p>
                  </a:txBody>
                  <a:tcPr marT="0" marB="0" marR="31425" marL="31425"/>
                </a:tc>
              </a:tr>
              <a:tr h="1254125">
                <a:tc>
                  <a:txBody>
                    <a:bodyPr/>
                    <a:lstStyle/>
                    <a:p>
                      <a:pPr indent="0" lvl="0" marL="0" marR="0" rtl="0" algn="ctr">
                        <a:lnSpc>
                          <a:spcPct val="100000"/>
                        </a:lnSpc>
                        <a:spcBef>
                          <a:spcPts val="0"/>
                        </a:spcBef>
                        <a:spcAft>
                          <a:spcPts val="0"/>
                        </a:spcAft>
                        <a:buNone/>
                      </a:pPr>
                      <a:r>
                        <a:rPr lang="en-US" sz="2800" u="none" cap="none" strike="noStrike">
                          <a:solidFill>
                            <a:srgbClr val="FFFF00"/>
                          </a:solidFill>
                        </a:rPr>
                        <a:t>G</a:t>
                      </a:r>
                      <a:r>
                        <a:rPr lang="en-US" sz="2800" u="none" cap="none" strike="noStrike"/>
                        <a:t>rouping</a:t>
                      </a:r>
                      <a:endParaRPr/>
                    </a:p>
                    <a:p>
                      <a:pPr indent="0" lvl="0" marL="0" marR="0" rtl="0" algn="ctr">
                        <a:lnSpc>
                          <a:spcPct val="100000"/>
                        </a:lnSpc>
                        <a:spcBef>
                          <a:spcPts val="0"/>
                        </a:spcBef>
                        <a:spcAft>
                          <a:spcPts val="0"/>
                        </a:spcAft>
                        <a:buNone/>
                      </a:pPr>
                      <a:r>
                        <a:rPr lang="en-US" sz="2800" u="none" cap="none" strike="noStrike"/>
                        <a:t> (Kelompok)</a:t>
                      </a:r>
                      <a:endParaRPr sz="28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Pengelomppokkan murid</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Murid dikelompokkan berdasarkan kemampuannya sehingga terjadi kompetisi yang keras</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Murid dikelompokkan berdasarkan minat dan cara belajarnya sehingga mereka bisa berkolaborasi dengan baik</a:t>
                      </a:r>
                      <a:endParaRPr sz="2000" u="none" cap="none" strike="noStrike">
                        <a:latin typeface="Calibri"/>
                        <a:ea typeface="Calibri"/>
                        <a:cs typeface="Calibri"/>
                        <a:sym typeface="Calibri"/>
                      </a:endParaRPr>
                    </a:p>
                  </a:txBody>
                  <a:tcPr marT="0" marB="0" marR="31425" marL="31425"/>
                </a:tc>
              </a:tr>
              <a:tr h="1254125">
                <a:tc>
                  <a:txBody>
                    <a:bodyPr/>
                    <a:lstStyle/>
                    <a:p>
                      <a:pPr indent="0" lvl="0" marL="0" marR="0" rtl="0" algn="ctr">
                        <a:lnSpc>
                          <a:spcPct val="100000"/>
                        </a:lnSpc>
                        <a:spcBef>
                          <a:spcPts val="0"/>
                        </a:spcBef>
                        <a:spcAft>
                          <a:spcPts val="0"/>
                        </a:spcAft>
                        <a:buNone/>
                      </a:pPr>
                      <a:r>
                        <a:rPr lang="en-US" sz="2800" u="none" cap="none" strike="noStrike">
                          <a:solidFill>
                            <a:srgbClr val="FFFF00"/>
                          </a:solidFill>
                        </a:rPr>
                        <a:t>E</a:t>
                      </a:r>
                      <a:r>
                        <a:rPr lang="en-US" sz="2800" u="none" cap="none" strike="noStrike"/>
                        <a:t>valuation </a:t>
                      </a:r>
                      <a:endParaRPr/>
                    </a:p>
                    <a:p>
                      <a:pPr indent="0" lvl="0" marL="0" marR="0" rtl="0" algn="ctr">
                        <a:lnSpc>
                          <a:spcPct val="100000"/>
                        </a:lnSpc>
                        <a:spcBef>
                          <a:spcPts val="0"/>
                        </a:spcBef>
                        <a:spcAft>
                          <a:spcPts val="0"/>
                        </a:spcAft>
                        <a:buNone/>
                      </a:pPr>
                      <a:r>
                        <a:rPr lang="en-US" sz="2800" u="none" cap="none" strike="noStrike"/>
                        <a:t>(Evaluasi)</a:t>
                      </a:r>
                      <a:endParaRPr sz="28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Menilai proses dan hasil belajar</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Penilaian dilakukan secara umum dan lebih mengutamakan hasil akhir yang diperoleh murid</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Penilaian dilakukan secara individu dan mengutamakan kemajuan dan perkembangan dari setiap murid </a:t>
                      </a:r>
                      <a:endParaRPr sz="2000" u="none" cap="none" strike="noStrike">
                        <a:latin typeface="Calibri"/>
                        <a:ea typeface="Calibri"/>
                        <a:cs typeface="Calibri"/>
                        <a:sym typeface="Calibri"/>
                      </a:endParaRPr>
                    </a:p>
                  </a:txBody>
                  <a:tcPr marT="0" marB="0" marR="31425" marL="31425"/>
                </a:tc>
              </a:tr>
              <a:tr h="1254125">
                <a:tc>
                  <a:txBody>
                    <a:bodyPr/>
                    <a:lstStyle/>
                    <a:p>
                      <a:pPr indent="0" lvl="0" marL="0" marR="0" rtl="0" algn="ctr">
                        <a:lnSpc>
                          <a:spcPct val="100000"/>
                        </a:lnSpc>
                        <a:spcBef>
                          <a:spcPts val="0"/>
                        </a:spcBef>
                        <a:spcAft>
                          <a:spcPts val="0"/>
                        </a:spcAft>
                        <a:buNone/>
                      </a:pPr>
                      <a:r>
                        <a:rPr lang="en-US" sz="2800" u="none" cap="none" strike="noStrike">
                          <a:solidFill>
                            <a:srgbClr val="FFFF00"/>
                          </a:solidFill>
                        </a:rPr>
                        <a:t>T</a:t>
                      </a:r>
                      <a:r>
                        <a:rPr lang="en-US" sz="2800" u="none" cap="none" strike="noStrike"/>
                        <a:t>ime </a:t>
                      </a:r>
                      <a:endParaRPr/>
                    </a:p>
                    <a:p>
                      <a:pPr indent="0" lvl="0" marL="0" marR="0" rtl="0" algn="ctr">
                        <a:lnSpc>
                          <a:spcPct val="100000"/>
                        </a:lnSpc>
                        <a:spcBef>
                          <a:spcPts val="0"/>
                        </a:spcBef>
                        <a:spcAft>
                          <a:spcPts val="0"/>
                        </a:spcAft>
                        <a:buNone/>
                      </a:pPr>
                      <a:r>
                        <a:rPr lang="en-US" sz="2800" u="none" cap="none" strike="noStrike"/>
                        <a:t>(Waktu)</a:t>
                      </a:r>
                      <a:endParaRPr sz="28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Waktu untuk belajar</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Batasan waktu untuk mengerjakan tugas diberikan secara ketat dan kaku.</a:t>
                      </a:r>
                      <a:endParaRPr sz="2000" u="none" cap="none" strike="noStrike">
                        <a:latin typeface="Calibri"/>
                        <a:ea typeface="Calibri"/>
                        <a:cs typeface="Calibri"/>
                        <a:sym typeface="Calibri"/>
                      </a:endParaRPr>
                    </a:p>
                  </a:txBody>
                  <a:tcPr marT="0" marB="0" marR="31425" marL="31425"/>
                </a:tc>
                <a:tc>
                  <a:txBody>
                    <a:bodyPr/>
                    <a:lstStyle/>
                    <a:p>
                      <a:pPr indent="0" lvl="0" marL="0" marR="0" rtl="0" algn="l">
                        <a:lnSpc>
                          <a:spcPct val="150000"/>
                        </a:lnSpc>
                        <a:spcBef>
                          <a:spcPts val="0"/>
                        </a:spcBef>
                        <a:spcAft>
                          <a:spcPts val="0"/>
                        </a:spcAft>
                        <a:buNone/>
                      </a:pPr>
                      <a:r>
                        <a:rPr lang="en-US" sz="2000" u="none" cap="none" strike="noStrike"/>
                        <a:t>Batasan waktu untuk mengerjakan tugas bervariasi, penguasaan materi lebih penting dari pada kecepatan.</a:t>
                      </a:r>
                      <a:endParaRPr sz="2000" u="none" cap="none" strike="noStrike">
                        <a:latin typeface="Calibri"/>
                        <a:ea typeface="Calibri"/>
                        <a:cs typeface="Calibri"/>
                        <a:sym typeface="Calibri"/>
                      </a:endParaRPr>
                    </a:p>
                  </a:txBody>
                  <a:tcPr marT="0" marB="0" marR="31425" marL="31425"/>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2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606" name="Google Shape;606;p23"/>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607" name="Google Shape;607;p23"/>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608" name="Google Shape;608;p23"/>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609" name="Google Shape;609;p23"/>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610" name="Google Shape;610;p23"/>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611" name="Google Shape;611;p23"/>
          <p:cNvGrpSpPr/>
          <p:nvPr/>
        </p:nvGrpSpPr>
        <p:grpSpPr>
          <a:xfrm>
            <a:off x="0" y="1761171"/>
            <a:ext cx="14020800" cy="1463714"/>
            <a:chOff x="0" y="-95250"/>
            <a:chExt cx="1762841" cy="385505"/>
          </a:xfrm>
        </p:grpSpPr>
        <p:sp>
          <p:nvSpPr>
            <p:cNvPr id="612" name="Google Shape;612;p23"/>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3"/>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14" name="Google Shape;614;p23"/>
          <p:cNvSpPr txBox="1"/>
          <p:nvPr/>
        </p:nvSpPr>
        <p:spPr>
          <a:xfrm>
            <a:off x="914400" y="2181225"/>
            <a:ext cx="128778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Pembelajaran Berbasis Otak</a:t>
            </a:r>
            <a:endParaRPr b="1" i="0" sz="6599" u="none" cap="none" strike="noStrike">
              <a:solidFill>
                <a:srgbClr val="FFFFFF"/>
              </a:solidFill>
              <a:latin typeface="Poppins"/>
              <a:ea typeface="Poppins"/>
              <a:cs typeface="Poppins"/>
              <a:sym typeface="Poppins"/>
            </a:endParaRPr>
          </a:p>
        </p:txBody>
      </p:sp>
      <p:sp>
        <p:nvSpPr>
          <p:cNvPr id="615" name="Google Shape;615;p23"/>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616" name="Google Shape;616;p23"/>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617" name="Google Shape;617;p23"/>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618" name="Google Shape;618;p23"/>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619" name="Google Shape;619;p23"/>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pic>
        <p:nvPicPr>
          <p:cNvPr descr="Explainer: What is a neuron? | Science News for Students" id="620" name="Google Shape;620;p23"/>
          <p:cNvPicPr preferRelativeResize="0"/>
          <p:nvPr/>
        </p:nvPicPr>
        <p:blipFill rotWithShape="1">
          <a:blip r:embed="rId13">
            <a:alphaModFix/>
          </a:blip>
          <a:srcRect b="0" l="0" r="0" t="0"/>
          <a:stretch/>
        </p:blipFill>
        <p:spPr>
          <a:xfrm>
            <a:off x="0" y="3086100"/>
            <a:ext cx="11854920" cy="5596830"/>
          </a:xfrm>
          <a:prstGeom prst="rect">
            <a:avLst/>
          </a:prstGeom>
          <a:noFill/>
          <a:ln>
            <a:noFill/>
          </a:ln>
        </p:spPr>
      </p:pic>
      <p:sp>
        <p:nvSpPr>
          <p:cNvPr id="621" name="Google Shape;621;p23"/>
          <p:cNvSpPr txBox="1"/>
          <p:nvPr/>
        </p:nvSpPr>
        <p:spPr>
          <a:xfrm>
            <a:off x="11235575" y="3823016"/>
            <a:ext cx="6595225" cy="553997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3400" u="none" cap="none" strike="noStrike">
                <a:solidFill>
                  <a:srgbClr val="000000"/>
                </a:solidFill>
                <a:latin typeface="Arial"/>
                <a:ea typeface="Arial"/>
                <a:cs typeface="Arial"/>
                <a:sym typeface="Arial"/>
              </a:rPr>
              <a:t>Pola Pikir Bertumbuh memiliki “fondasi ilmiah yang sangat kuat yaitu Neurosains. Murid yang mengalami kesulitan dalam belajar tapi terus bertahan dan mencoba lagi ternyata akan memicu aktivitas otak sehingga membuat proses belajar berjalan dengan lebih baik dan efektif.</a:t>
            </a:r>
            <a:endParaRPr b="0" i="0" sz="34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2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627" name="Google Shape;627;p24"/>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628" name="Google Shape;628;p24"/>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629" name="Google Shape;629;p24"/>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630" name="Google Shape;630;p24"/>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631" name="Google Shape;631;p24"/>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632" name="Google Shape;632;p24"/>
          <p:cNvGrpSpPr/>
          <p:nvPr/>
        </p:nvGrpSpPr>
        <p:grpSpPr>
          <a:xfrm>
            <a:off x="0" y="1761171"/>
            <a:ext cx="11353800" cy="1463714"/>
            <a:chOff x="0" y="-95250"/>
            <a:chExt cx="1762841" cy="385505"/>
          </a:xfrm>
        </p:grpSpPr>
        <p:sp>
          <p:nvSpPr>
            <p:cNvPr id="633" name="Google Shape;633;p24"/>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24"/>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35" name="Google Shape;635;p24"/>
          <p:cNvSpPr txBox="1"/>
          <p:nvPr/>
        </p:nvSpPr>
        <p:spPr>
          <a:xfrm>
            <a:off x="914400" y="2181225"/>
            <a:ext cx="1031153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Mathematical Mindset</a:t>
            </a:r>
            <a:endParaRPr b="1" i="0" sz="6599" u="none" cap="none" strike="noStrike">
              <a:solidFill>
                <a:srgbClr val="FFFFFF"/>
              </a:solidFill>
              <a:latin typeface="Poppins"/>
              <a:ea typeface="Poppins"/>
              <a:cs typeface="Poppins"/>
              <a:sym typeface="Poppins"/>
            </a:endParaRPr>
          </a:p>
        </p:txBody>
      </p:sp>
      <p:sp>
        <p:nvSpPr>
          <p:cNvPr id="636" name="Google Shape;636;p24"/>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637" name="Google Shape;637;p24"/>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638" name="Google Shape;638;p24"/>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639" name="Google Shape;639;p24"/>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640" name="Google Shape;640;p24"/>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641" name="Google Shape;641;p24"/>
          <p:cNvSpPr txBox="1"/>
          <p:nvPr/>
        </p:nvSpPr>
        <p:spPr>
          <a:xfrm>
            <a:off x="1604194" y="3632663"/>
            <a:ext cx="8623004" cy="49244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3400" u="none" cap="none" strike="noStrike">
                <a:solidFill>
                  <a:srgbClr val="000000"/>
                </a:solidFill>
                <a:latin typeface="Arial"/>
                <a:ea typeface="Arial"/>
                <a:cs typeface="Arial"/>
                <a:sym typeface="Arial"/>
              </a:rPr>
              <a:t>Prof Jo Boaler dari Stanford University telah membuktikan bahwa murid yang melakukan kesalahan dalam menjawab soal Matematika lalu mencoba lagi dapat memicu aktifitas otaknya. Hal ini tidak terjadi bila murid bisa menjawab soal secara benar dengan mudah. Prinsip inilah yang dikembangkan Boaler menjadi </a:t>
            </a:r>
            <a:r>
              <a:rPr b="0" i="1" lang="en-US" sz="3400" u="none" cap="none" strike="noStrike">
                <a:solidFill>
                  <a:srgbClr val="000000"/>
                </a:solidFill>
                <a:latin typeface="Arial"/>
                <a:ea typeface="Arial"/>
                <a:cs typeface="Arial"/>
                <a:sym typeface="Arial"/>
              </a:rPr>
              <a:t>Mathematical Mindset</a:t>
            </a:r>
            <a:r>
              <a:rPr b="0" i="0" lang="en-US" sz="3400" u="none" cap="none" strike="noStrike">
                <a:solidFill>
                  <a:srgbClr val="000000"/>
                </a:solidFill>
                <a:latin typeface="Arial"/>
                <a:ea typeface="Arial"/>
                <a:cs typeface="Arial"/>
                <a:sym typeface="Arial"/>
              </a:rPr>
              <a:t>.</a:t>
            </a:r>
            <a:endParaRPr b="0" i="0" sz="3400" u="none" cap="none" strike="noStrike">
              <a:solidFill>
                <a:srgbClr val="000000"/>
              </a:solidFill>
              <a:latin typeface="Arial"/>
              <a:ea typeface="Arial"/>
              <a:cs typeface="Arial"/>
              <a:sym typeface="Arial"/>
            </a:endParaRPr>
          </a:p>
        </p:txBody>
      </p:sp>
      <p:pic>
        <p:nvPicPr>
          <p:cNvPr descr="https://m.media-amazon.com/images/I/91LcpKdsH1L._SL1500_.jpg" id="642" name="Google Shape;642;p24"/>
          <p:cNvPicPr preferRelativeResize="0"/>
          <p:nvPr/>
        </p:nvPicPr>
        <p:blipFill rotWithShape="1">
          <a:blip r:embed="rId13">
            <a:alphaModFix/>
          </a:blip>
          <a:srcRect b="0" l="0" r="0" t="0"/>
          <a:stretch/>
        </p:blipFill>
        <p:spPr>
          <a:xfrm>
            <a:off x="11993664" y="3224885"/>
            <a:ext cx="5303736" cy="665184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2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648" name="Google Shape;648;p25"/>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649" name="Google Shape;649;p25"/>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650" name="Google Shape;650;p25"/>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651" name="Google Shape;651;p25"/>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652" name="Google Shape;652;p25"/>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653" name="Google Shape;653;p25"/>
          <p:cNvGrpSpPr/>
          <p:nvPr/>
        </p:nvGrpSpPr>
        <p:grpSpPr>
          <a:xfrm>
            <a:off x="0" y="1761171"/>
            <a:ext cx="11582400" cy="1463714"/>
            <a:chOff x="0" y="-95250"/>
            <a:chExt cx="1762841" cy="385505"/>
          </a:xfrm>
        </p:grpSpPr>
        <p:sp>
          <p:nvSpPr>
            <p:cNvPr id="654" name="Google Shape;654;p25"/>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25"/>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56" name="Google Shape;656;p25"/>
          <p:cNvSpPr txBox="1"/>
          <p:nvPr/>
        </p:nvSpPr>
        <p:spPr>
          <a:xfrm>
            <a:off x="304800" y="2181225"/>
            <a:ext cx="111252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Peta Pikiran (</a:t>
            </a:r>
            <a:r>
              <a:rPr b="1" i="1" lang="en-US" sz="6599" u="none" cap="none" strike="noStrike">
                <a:solidFill>
                  <a:srgbClr val="FFFFFF"/>
                </a:solidFill>
                <a:latin typeface="Poppins"/>
                <a:ea typeface="Poppins"/>
                <a:cs typeface="Poppins"/>
                <a:sym typeface="Poppins"/>
              </a:rPr>
              <a:t>Mind Map</a:t>
            </a:r>
            <a:r>
              <a:rPr b="1" baseline="30000" i="1" lang="en-US" sz="6599" u="none" cap="none" strike="noStrike">
                <a:solidFill>
                  <a:srgbClr val="FFFFFF"/>
                </a:solidFill>
                <a:latin typeface="Poppins"/>
                <a:ea typeface="Poppins"/>
                <a:cs typeface="Poppins"/>
                <a:sym typeface="Poppins"/>
              </a:rPr>
              <a:t>®</a:t>
            </a:r>
            <a:r>
              <a:rPr b="1" i="0" lang="en-US" sz="6599" u="none" cap="none" strike="noStrike">
                <a:solidFill>
                  <a:srgbClr val="FFFFFF"/>
                </a:solidFill>
                <a:latin typeface="Poppins"/>
                <a:ea typeface="Poppins"/>
                <a:cs typeface="Poppins"/>
                <a:sym typeface="Poppins"/>
              </a:rPr>
              <a:t>)</a:t>
            </a:r>
            <a:endParaRPr b="1" i="0" sz="6599" u="none" cap="none" strike="noStrike">
              <a:solidFill>
                <a:srgbClr val="FFFFFF"/>
              </a:solidFill>
              <a:latin typeface="Poppins"/>
              <a:ea typeface="Poppins"/>
              <a:cs typeface="Poppins"/>
              <a:sym typeface="Poppins"/>
            </a:endParaRPr>
          </a:p>
        </p:txBody>
      </p:sp>
      <p:sp>
        <p:nvSpPr>
          <p:cNvPr id="657" name="Google Shape;657;p25"/>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658" name="Google Shape;658;p25"/>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659" name="Google Shape;659;p25"/>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660" name="Google Shape;660;p25"/>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661" name="Google Shape;661;p25"/>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662" name="Google Shape;662;p25"/>
          <p:cNvSpPr txBox="1"/>
          <p:nvPr/>
        </p:nvSpPr>
        <p:spPr>
          <a:xfrm>
            <a:off x="11225929" y="3653792"/>
            <a:ext cx="6378651" cy="4308872"/>
          </a:xfrm>
          <a:prstGeom prst="rect">
            <a:avLst/>
          </a:prstGeom>
          <a:noFill/>
          <a:ln>
            <a:noFill/>
          </a:ln>
        </p:spPr>
        <p:txBody>
          <a:bodyPr anchorCtr="0" anchor="t" bIns="0" lIns="0" spcFirstLastPara="1" rIns="0" wrap="square" tIns="0">
            <a:spAutoFit/>
          </a:bodyPr>
          <a:lstStyle/>
          <a:p>
            <a:pPr indent="0" lvl="0" marL="0" marR="0" rtl="0" algn="l">
              <a:lnSpc>
                <a:spcPct val="132222"/>
              </a:lnSpc>
              <a:spcBef>
                <a:spcPts val="0"/>
              </a:spcBef>
              <a:spcAft>
                <a:spcPts val="0"/>
              </a:spcAft>
              <a:buNone/>
            </a:pPr>
            <a:r>
              <a:rPr b="0" i="0" lang="en-US" sz="3600" u="none" cap="none" strike="noStrike">
                <a:solidFill>
                  <a:srgbClr val="000000"/>
                </a:solidFill>
                <a:latin typeface="Arial"/>
                <a:ea typeface="Arial"/>
                <a:cs typeface="Arial"/>
                <a:sym typeface="Arial"/>
              </a:rPr>
              <a:t>Peta Pikiran yang diciptakan oleh Prof Tony Buzan merupakan sebuah Alat Belajar (</a:t>
            </a:r>
            <a:r>
              <a:rPr b="0" i="1" lang="en-US" sz="3600" u="none" cap="none" strike="noStrike">
                <a:solidFill>
                  <a:srgbClr val="000000"/>
                </a:solidFill>
                <a:latin typeface="Arial"/>
                <a:ea typeface="Arial"/>
                <a:cs typeface="Arial"/>
                <a:sym typeface="Arial"/>
              </a:rPr>
              <a:t>Learning Tool</a:t>
            </a:r>
            <a:r>
              <a:rPr b="0" i="0" lang="en-US" sz="3600" u="none" cap="none" strike="noStrike">
                <a:solidFill>
                  <a:srgbClr val="000000"/>
                </a:solidFill>
                <a:latin typeface="Arial"/>
                <a:ea typeface="Arial"/>
                <a:cs typeface="Arial"/>
                <a:sym typeface="Arial"/>
              </a:rPr>
              <a:t>) yang sesuai dengan cara kerja alami otak sehingga sangat tepat untuk digunakan dalam PM. </a:t>
            </a:r>
            <a:endParaRPr b="0" i="0" sz="3600" u="none" cap="none" strike="noStrike">
              <a:solidFill>
                <a:srgbClr val="000000"/>
              </a:solidFill>
              <a:latin typeface="Arial"/>
              <a:ea typeface="Arial"/>
              <a:cs typeface="Arial"/>
              <a:sym typeface="Arial"/>
            </a:endParaRPr>
          </a:p>
        </p:txBody>
      </p:sp>
      <p:pic>
        <p:nvPicPr>
          <p:cNvPr descr="Mind Mapping in Education | MindMapping.com" id="663" name="Google Shape;663;p25"/>
          <p:cNvPicPr preferRelativeResize="0"/>
          <p:nvPr/>
        </p:nvPicPr>
        <p:blipFill rotWithShape="1">
          <a:blip r:embed="rId13">
            <a:alphaModFix/>
          </a:blip>
          <a:srcRect b="0" l="0" r="0" t="0"/>
          <a:stretch/>
        </p:blipFill>
        <p:spPr>
          <a:xfrm>
            <a:off x="872880" y="3636335"/>
            <a:ext cx="9854740" cy="470756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2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669" name="Google Shape;669;p26"/>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670" name="Google Shape;670;p26"/>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671" name="Google Shape;671;p26"/>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672" name="Google Shape;672;p26"/>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673" name="Google Shape;673;p26"/>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674" name="Google Shape;674;p26"/>
          <p:cNvGrpSpPr/>
          <p:nvPr/>
        </p:nvGrpSpPr>
        <p:grpSpPr>
          <a:xfrm>
            <a:off x="0" y="1761171"/>
            <a:ext cx="11734800" cy="1463714"/>
            <a:chOff x="0" y="-95250"/>
            <a:chExt cx="1762841" cy="385505"/>
          </a:xfrm>
        </p:grpSpPr>
        <p:sp>
          <p:nvSpPr>
            <p:cNvPr id="675" name="Google Shape;675;p26"/>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26"/>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77" name="Google Shape;677;p26"/>
          <p:cNvSpPr txBox="1"/>
          <p:nvPr/>
        </p:nvSpPr>
        <p:spPr>
          <a:xfrm>
            <a:off x="914400" y="2181225"/>
            <a:ext cx="105156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Menyusun Peta Pikiran</a:t>
            </a:r>
            <a:endParaRPr b="1" i="0" sz="6599" u="none" cap="none" strike="noStrike">
              <a:solidFill>
                <a:srgbClr val="FFFFFF"/>
              </a:solidFill>
              <a:latin typeface="Poppins"/>
              <a:ea typeface="Poppins"/>
              <a:cs typeface="Poppins"/>
              <a:sym typeface="Poppins"/>
            </a:endParaRPr>
          </a:p>
        </p:txBody>
      </p:sp>
      <p:sp>
        <p:nvSpPr>
          <p:cNvPr id="678" name="Google Shape;678;p26"/>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679" name="Google Shape;679;p26"/>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680" name="Google Shape;680;p26"/>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681" name="Google Shape;681;p26"/>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682" name="Google Shape;682;p26"/>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683" name="Google Shape;683;p26"/>
          <p:cNvSpPr txBox="1"/>
          <p:nvPr/>
        </p:nvSpPr>
        <p:spPr>
          <a:xfrm>
            <a:off x="11049001" y="3474041"/>
            <a:ext cx="6555580" cy="5539978"/>
          </a:xfrm>
          <a:prstGeom prst="rect">
            <a:avLst/>
          </a:prstGeom>
          <a:noFill/>
          <a:ln>
            <a:noFill/>
          </a:ln>
        </p:spPr>
        <p:txBody>
          <a:bodyPr anchorCtr="0" anchor="t" bIns="0" lIns="0" spcFirstLastPara="1" rIns="0" wrap="square" tIns="0">
            <a:spAutoFit/>
          </a:bodyPr>
          <a:lstStyle/>
          <a:p>
            <a:pPr indent="0" lvl="0" marL="0" marR="0" rtl="0" algn="l">
              <a:lnSpc>
                <a:spcPct val="158666"/>
              </a:lnSpc>
              <a:spcBef>
                <a:spcPts val="0"/>
              </a:spcBef>
              <a:spcAft>
                <a:spcPts val="0"/>
              </a:spcAft>
              <a:buNone/>
            </a:pPr>
            <a:r>
              <a:rPr b="0" i="0" lang="en-US" sz="3000" u="none" cap="none" strike="noStrike">
                <a:solidFill>
                  <a:srgbClr val="000000"/>
                </a:solidFill>
                <a:latin typeface="Arial"/>
                <a:ea typeface="Arial"/>
                <a:cs typeface="Arial"/>
                <a:sym typeface="Arial"/>
              </a:rPr>
              <a:t>Proses penyusunan Peta Pikiran dimulai dari tengah dengan :</a:t>
            </a:r>
            <a:endParaRPr/>
          </a:p>
          <a:p>
            <a:pPr indent="-457200" lvl="0" marL="457200" marR="0" rtl="0" algn="l">
              <a:lnSpc>
                <a:spcPct val="158666"/>
              </a:lnSpc>
              <a:spcBef>
                <a:spcPts val="0"/>
              </a:spcBef>
              <a:spcAft>
                <a:spcPts val="0"/>
              </a:spcAft>
              <a:buClr>
                <a:srgbClr val="000000"/>
              </a:buClr>
              <a:buSzPts val="3000"/>
              <a:buFont typeface="Noto Sans Symbols"/>
              <a:buChar char="▪"/>
            </a:pPr>
            <a:r>
              <a:rPr b="0" i="0" lang="en-US" sz="3000" u="none" cap="none" strike="noStrike">
                <a:solidFill>
                  <a:srgbClr val="000000"/>
                </a:solidFill>
                <a:latin typeface="Arial"/>
                <a:ea typeface="Arial"/>
                <a:cs typeface="Arial"/>
                <a:sym typeface="Arial"/>
              </a:rPr>
              <a:t> Mulai dengan membuat </a:t>
            </a:r>
            <a:r>
              <a:rPr b="1" i="0" lang="en-US" sz="3000" u="none" cap="none" strike="noStrike">
                <a:solidFill>
                  <a:srgbClr val="000000"/>
                </a:solidFill>
                <a:latin typeface="Arial"/>
                <a:ea typeface="Arial"/>
                <a:cs typeface="Arial"/>
                <a:sym typeface="Arial"/>
              </a:rPr>
              <a:t>Pusat</a:t>
            </a:r>
            <a:r>
              <a:rPr b="0" i="0" lang="en-US" sz="3000" u="none" cap="none" strike="noStrike">
                <a:solidFill>
                  <a:srgbClr val="000000"/>
                </a:solidFill>
                <a:latin typeface="Arial"/>
                <a:ea typeface="Arial"/>
                <a:cs typeface="Arial"/>
                <a:sym typeface="Arial"/>
              </a:rPr>
              <a:t> (</a:t>
            </a:r>
            <a:r>
              <a:rPr b="0" i="1" lang="en-US" sz="3000" u="none" cap="none" strike="noStrike">
                <a:solidFill>
                  <a:srgbClr val="000000"/>
                </a:solidFill>
                <a:latin typeface="Arial"/>
                <a:ea typeface="Arial"/>
                <a:cs typeface="Arial"/>
                <a:sym typeface="Arial"/>
              </a:rPr>
              <a:t>Central Idea</a:t>
            </a:r>
            <a:r>
              <a:rPr b="0" i="0" lang="en-US" sz="3000" u="none" cap="none" strike="noStrike">
                <a:solidFill>
                  <a:srgbClr val="000000"/>
                </a:solidFill>
                <a:latin typeface="Arial"/>
                <a:ea typeface="Arial"/>
                <a:cs typeface="Arial"/>
                <a:sym typeface="Arial"/>
              </a:rPr>
              <a:t>) lalu</a:t>
            </a:r>
            <a:endParaRPr b="0" i="0" sz="3000" u="none" cap="none" strike="noStrike">
              <a:solidFill>
                <a:srgbClr val="000000"/>
              </a:solidFill>
              <a:latin typeface="Arial"/>
              <a:ea typeface="Arial"/>
              <a:cs typeface="Arial"/>
              <a:sym typeface="Arial"/>
            </a:endParaRPr>
          </a:p>
          <a:p>
            <a:pPr indent="-457200" lvl="0" marL="457200" marR="0" rtl="0" algn="l">
              <a:lnSpc>
                <a:spcPct val="158666"/>
              </a:lnSpc>
              <a:spcBef>
                <a:spcPts val="0"/>
              </a:spcBef>
              <a:spcAft>
                <a:spcPts val="0"/>
              </a:spcAft>
              <a:buClr>
                <a:srgbClr val="000000"/>
              </a:buClr>
              <a:buSzPts val="3000"/>
              <a:buFont typeface="Noto Sans Symbols"/>
              <a:buChar char="▪"/>
            </a:pPr>
            <a:r>
              <a:rPr b="0" i="0" lang="en-US" sz="3000" u="none" cap="none" strike="noStrike">
                <a:solidFill>
                  <a:srgbClr val="000000"/>
                </a:solidFill>
                <a:latin typeface="Arial"/>
                <a:ea typeface="Arial"/>
                <a:cs typeface="Arial"/>
                <a:sym typeface="Arial"/>
              </a:rPr>
              <a:t> Lalu membuat </a:t>
            </a:r>
            <a:r>
              <a:rPr b="1" i="0" lang="en-US" sz="3000" u="none" cap="none" strike="noStrike">
                <a:solidFill>
                  <a:srgbClr val="000000"/>
                </a:solidFill>
                <a:latin typeface="Arial"/>
                <a:ea typeface="Arial"/>
                <a:cs typeface="Arial"/>
                <a:sym typeface="Arial"/>
              </a:rPr>
              <a:t>Cabang Utama </a:t>
            </a:r>
            <a:r>
              <a:rPr b="0" i="0" lang="en-US" sz="3000" u="none" cap="none" strike="noStrike">
                <a:solidFill>
                  <a:srgbClr val="000000"/>
                </a:solidFill>
                <a:latin typeface="Arial"/>
                <a:ea typeface="Arial"/>
                <a:cs typeface="Arial"/>
                <a:sym typeface="Arial"/>
              </a:rPr>
              <a:t>(</a:t>
            </a:r>
            <a:r>
              <a:rPr b="0" i="1" lang="en-US" sz="3000" u="none" cap="none" strike="noStrike">
                <a:solidFill>
                  <a:srgbClr val="000000"/>
                </a:solidFill>
                <a:latin typeface="Arial"/>
                <a:ea typeface="Arial"/>
                <a:cs typeface="Arial"/>
                <a:sym typeface="Arial"/>
              </a:rPr>
              <a:t>Basic Ordering Ideas</a:t>
            </a:r>
            <a:r>
              <a:rPr b="0" i="0" lang="en-US" sz="3000" u="none" cap="none" strike="noStrike">
                <a:solidFill>
                  <a:srgbClr val="000000"/>
                </a:solidFill>
                <a:latin typeface="Arial"/>
                <a:ea typeface="Arial"/>
                <a:cs typeface="Arial"/>
                <a:sym typeface="Arial"/>
              </a:rPr>
              <a:t>). </a:t>
            </a:r>
            <a:endParaRPr b="0" i="0" sz="3000" u="none" cap="none" strike="noStrike">
              <a:solidFill>
                <a:srgbClr val="000000"/>
              </a:solidFill>
              <a:latin typeface="Arial"/>
              <a:ea typeface="Arial"/>
              <a:cs typeface="Arial"/>
              <a:sym typeface="Arial"/>
            </a:endParaRPr>
          </a:p>
          <a:p>
            <a:pPr indent="-457200" lvl="0" marL="457200" marR="0" rtl="0" algn="l">
              <a:lnSpc>
                <a:spcPct val="158666"/>
              </a:lnSpc>
              <a:spcBef>
                <a:spcPts val="0"/>
              </a:spcBef>
              <a:spcAft>
                <a:spcPts val="0"/>
              </a:spcAft>
              <a:buClr>
                <a:srgbClr val="000000"/>
              </a:buClr>
              <a:buSzPts val="3000"/>
              <a:buFont typeface="Noto Sans Symbols"/>
              <a:buChar char="▪"/>
            </a:pPr>
            <a:r>
              <a:rPr b="0" i="0" lang="en-US" sz="3000" u="none" cap="none" strike="noStrike">
                <a:solidFill>
                  <a:srgbClr val="000000"/>
                </a:solidFill>
                <a:latin typeface="Arial"/>
                <a:ea typeface="Arial"/>
                <a:cs typeface="Arial"/>
                <a:sym typeface="Arial"/>
              </a:rPr>
              <a:t>Selanjutnya membuat </a:t>
            </a:r>
            <a:r>
              <a:rPr b="1" i="0" lang="en-US" sz="3000" u="none" cap="none" strike="noStrike">
                <a:solidFill>
                  <a:srgbClr val="000000"/>
                </a:solidFill>
                <a:latin typeface="Arial"/>
                <a:ea typeface="Arial"/>
                <a:cs typeface="Arial"/>
                <a:sym typeface="Arial"/>
              </a:rPr>
              <a:t>Kategori dan Hirarki</a:t>
            </a:r>
            <a:r>
              <a:rPr b="0" i="0" lang="en-US" sz="3000" u="none" cap="none" strike="noStrike">
                <a:solidFill>
                  <a:srgbClr val="000000"/>
                </a:solidFill>
                <a:latin typeface="Arial"/>
                <a:ea typeface="Arial"/>
                <a:cs typeface="Arial"/>
                <a:sym typeface="Arial"/>
              </a:rPr>
              <a:t> pada setiap Cabang Utama untuk memperdalamnya.</a:t>
            </a:r>
            <a:endParaRPr b="0" i="0" sz="3000" u="none" cap="none" strike="noStrike">
              <a:solidFill>
                <a:srgbClr val="000000"/>
              </a:solidFill>
              <a:latin typeface="Arial"/>
              <a:ea typeface="Arial"/>
              <a:cs typeface="Arial"/>
              <a:sym typeface="Arial"/>
            </a:endParaRPr>
          </a:p>
        </p:txBody>
      </p:sp>
      <p:pic>
        <p:nvPicPr>
          <p:cNvPr id="684" name="Google Shape;684;p26"/>
          <p:cNvPicPr preferRelativeResize="0"/>
          <p:nvPr/>
        </p:nvPicPr>
        <p:blipFill rotWithShape="1">
          <a:blip r:embed="rId13">
            <a:alphaModFix/>
          </a:blip>
          <a:srcRect b="0" l="0" r="0" t="0"/>
          <a:stretch/>
        </p:blipFill>
        <p:spPr>
          <a:xfrm>
            <a:off x="762000" y="3565235"/>
            <a:ext cx="9861698" cy="4913909"/>
          </a:xfrm>
          <a:prstGeom prst="rect">
            <a:avLst/>
          </a:prstGeom>
          <a:solidFill>
            <a:srgbClr val="FFFF99"/>
          </a:solid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sp>
        <p:nvSpPr>
          <p:cNvPr id="689" name="Google Shape;689;p2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690" name="Google Shape;690;p27"/>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691" name="Google Shape;691;p27"/>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692" name="Google Shape;692;p27"/>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693" name="Google Shape;693;p27"/>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694" name="Google Shape;694;p27"/>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695" name="Google Shape;695;p27"/>
          <p:cNvGrpSpPr/>
          <p:nvPr/>
        </p:nvGrpSpPr>
        <p:grpSpPr>
          <a:xfrm>
            <a:off x="0" y="1761171"/>
            <a:ext cx="14020800" cy="1463714"/>
            <a:chOff x="0" y="-95250"/>
            <a:chExt cx="1762841" cy="385505"/>
          </a:xfrm>
        </p:grpSpPr>
        <p:sp>
          <p:nvSpPr>
            <p:cNvPr id="696" name="Google Shape;696;p27"/>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27"/>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98" name="Google Shape;698;p27"/>
          <p:cNvSpPr txBox="1"/>
          <p:nvPr/>
        </p:nvSpPr>
        <p:spPr>
          <a:xfrm>
            <a:off x="2605679" y="1553511"/>
            <a:ext cx="137160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002060"/>
                </a:solidFill>
                <a:latin typeface="Poppins"/>
                <a:ea typeface="Poppins"/>
                <a:cs typeface="Poppins"/>
                <a:sym typeface="Poppins"/>
              </a:rPr>
              <a:t>Peta Pikiran Kerangka Kerja PM</a:t>
            </a:r>
            <a:endParaRPr b="1" i="0" sz="6599" u="none" cap="none" strike="noStrike">
              <a:solidFill>
                <a:srgbClr val="002060"/>
              </a:solidFill>
              <a:latin typeface="Poppins"/>
              <a:ea typeface="Poppins"/>
              <a:cs typeface="Poppins"/>
              <a:sym typeface="Poppins"/>
            </a:endParaRPr>
          </a:p>
        </p:txBody>
      </p:sp>
      <p:sp>
        <p:nvSpPr>
          <p:cNvPr id="699" name="Google Shape;699;p27"/>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700" name="Google Shape;700;p27"/>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701" name="Google Shape;701;p27"/>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702" name="Google Shape;702;p27"/>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703" name="Google Shape;703;p27"/>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pic>
        <p:nvPicPr>
          <p:cNvPr id="704" name="Google Shape;704;p27"/>
          <p:cNvPicPr preferRelativeResize="0"/>
          <p:nvPr/>
        </p:nvPicPr>
        <p:blipFill rotWithShape="1">
          <a:blip r:embed="rId13">
            <a:alphaModFix/>
          </a:blip>
          <a:srcRect b="0" l="0" r="0" t="0"/>
          <a:stretch/>
        </p:blipFill>
        <p:spPr>
          <a:xfrm>
            <a:off x="1569856" y="2628900"/>
            <a:ext cx="15651344" cy="6375753"/>
          </a:xfrm>
          <a:prstGeom prst="rect">
            <a:avLst/>
          </a:prstGeom>
          <a:solidFill>
            <a:srgbClr val="FFFF99"/>
          </a:solidFill>
          <a:ln>
            <a:noFill/>
          </a:ln>
        </p:spPr>
      </p:pic>
      <p:pic>
        <p:nvPicPr>
          <p:cNvPr id="705" name="Google Shape;705;p27" title="WhatsApp Image 2025-05-02 at 13.45.22.jpeg"/>
          <p:cNvPicPr preferRelativeResize="0"/>
          <p:nvPr/>
        </p:nvPicPr>
        <p:blipFill>
          <a:blip r:embed="rId14">
            <a:alphaModFix/>
          </a:blip>
          <a:stretch>
            <a:fillRect/>
          </a:stretch>
        </p:blipFill>
        <p:spPr>
          <a:xfrm>
            <a:off x="0" y="0"/>
            <a:ext cx="15240000" cy="86296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pic>
        <p:nvPicPr>
          <p:cNvPr descr=" " id="711" name="Google Shape;711;p28"/>
          <p:cNvPicPr preferRelativeResize="0"/>
          <p:nvPr/>
        </p:nvPicPr>
        <p:blipFill rotWithShape="1">
          <a:blip r:embed="rId3">
            <a:alphaModFix/>
          </a:blip>
          <a:srcRect b="0" l="0" r="0" t="0"/>
          <a:stretch/>
        </p:blipFill>
        <p:spPr>
          <a:xfrm>
            <a:off x="0" y="0"/>
            <a:ext cx="18288019" cy="10285723"/>
          </a:xfrm>
          <a:prstGeom prst="rect">
            <a:avLst/>
          </a:prstGeom>
          <a:noFill/>
          <a:ln>
            <a:noFill/>
          </a:ln>
        </p:spPr>
      </p:pic>
      <p:sp>
        <p:nvSpPr>
          <p:cNvPr id="712" name="Google Shape;712;p28"/>
          <p:cNvSpPr/>
          <p:nvPr/>
        </p:nvSpPr>
        <p:spPr>
          <a:xfrm>
            <a:off x="0" y="0"/>
            <a:ext cx="18288000" cy="102870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3" name="Google Shape;713;p28"/>
          <p:cNvSpPr/>
          <p:nvPr/>
        </p:nvSpPr>
        <p:spPr>
          <a:xfrm>
            <a:off x="1219201" y="4043363"/>
            <a:ext cx="8763000" cy="22002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4" name="Google Shape;714;p28"/>
          <p:cNvSpPr/>
          <p:nvPr/>
        </p:nvSpPr>
        <p:spPr>
          <a:xfrm>
            <a:off x="1219201" y="4043363"/>
            <a:ext cx="9004200" cy="111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DD3FC"/>
              </a:buClr>
              <a:buSzPts val="5600"/>
              <a:buFont typeface="Inter SemiBold"/>
              <a:buNone/>
            </a:pPr>
            <a:r>
              <a:rPr b="1" i="0" lang="en-US" sz="5600" u="none" cap="none" strike="noStrike">
                <a:solidFill>
                  <a:srgbClr val="7DD3FC"/>
                </a:solidFill>
                <a:latin typeface="Inter SemiBold"/>
                <a:ea typeface="Inter SemiBold"/>
                <a:cs typeface="Inter SemiBold"/>
                <a:sym typeface="Inter SemiBold"/>
              </a:rPr>
              <a:t>02</a:t>
            </a:r>
            <a:endParaRPr b="0" i="0" sz="5600" u="none" cap="none" strike="noStrike">
              <a:solidFill>
                <a:schemeClr val="dk1"/>
              </a:solidFill>
              <a:latin typeface="Calibri"/>
              <a:ea typeface="Calibri"/>
              <a:cs typeface="Calibri"/>
              <a:sym typeface="Calibri"/>
            </a:endParaRPr>
          </a:p>
        </p:txBody>
      </p:sp>
      <p:sp>
        <p:nvSpPr>
          <p:cNvPr id="715" name="Google Shape;715;p28"/>
          <p:cNvSpPr/>
          <p:nvPr/>
        </p:nvSpPr>
        <p:spPr>
          <a:xfrm>
            <a:off x="1219200" y="4995874"/>
            <a:ext cx="16632300" cy="2509825"/>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FFFFFF"/>
              </a:buClr>
              <a:buSzPts val="9000"/>
              <a:buFont typeface="Inter SemiBold"/>
              <a:buNone/>
            </a:pPr>
            <a:r>
              <a:rPr b="1" i="0" lang="en-US" sz="8000" u="none" cap="none" strike="noStrike">
                <a:solidFill>
                  <a:srgbClr val="FFFFFF"/>
                </a:solidFill>
                <a:latin typeface="Inter SemiBold"/>
                <a:ea typeface="Inter SemiBold"/>
                <a:cs typeface="Inter SemiBold"/>
                <a:sym typeface="Inter SemiBold"/>
              </a:rPr>
              <a:t>Peran Pola Pikir Bertumbuh dalam </a:t>
            </a:r>
            <a:r>
              <a:rPr b="1" i="0" lang="en-US" sz="8000" u="none" cap="none" strike="noStrike">
                <a:solidFill>
                  <a:srgbClr val="FFFF00"/>
                </a:solidFill>
                <a:latin typeface="Inter SemiBold"/>
                <a:ea typeface="Inter SemiBold"/>
                <a:cs typeface="Inter SemiBold"/>
                <a:sym typeface="Inter SemiBold"/>
              </a:rPr>
              <a:t>Pembelajaran Mendalam</a:t>
            </a:r>
            <a:endParaRPr b="0" i="0" sz="8000" u="none" cap="none" strike="noStrike">
              <a:solidFill>
                <a:srgbClr val="FFFF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29"/>
          <p:cNvSpPr/>
          <p:nvPr/>
        </p:nvSpPr>
        <p:spPr>
          <a:xfrm>
            <a:off x="0" y="-419100"/>
            <a:ext cx="18288000" cy="109728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721" name="Google Shape;721;p29"/>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722" name="Google Shape;722;p29"/>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723" name="Google Shape;723;p29"/>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724" name="Google Shape;724;p29"/>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725" name="Google Shape;725;p29"/>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726" name="Google Shape;726;p29"/>
          <p:cNvGrpSpPr/>
          <p:nvPr/>
        </p:nvGrpSpPr>
        <p:grpSpPr>
          <a:xfrm>
            <a:off x="228600" y="1761171"/>
            <a:ext cx="17830800" cy="1463714"/>
            <a:chOff x="0" y="-95250"/>
            <a:chExt cx="1762841" cy="385505"/>
          </a:xfrm>
        </p:grpSpPr>
        <p:sp>
          <p:nvSpPr>
            <p:cNvPr id="727" name="Google Shape;727;p29"/>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29"/>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29" name="Google Shape;729;p29"/>
          <p:cNvSpPr txBox="1"/>
          <p:nvPr/>
        </p:nvSpPr>
        <p:spPr>
          <a:xfrm>
            <a:off x="914400" y="2181225"/>
            <a:ext cx="171450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Surface Learning – </a:t>
            </a:r>
            <a:r>
              <a:rPr b="1" i="0" lang="en-US" sz="6599" u="none" cap="none" strike="noStrike">
                <a:solidFill>
                  <a:srgbClr val="FF0000"/>
                </a:solidFill>
                <a:latin typeface="Poppins"/>
                <a:ea typeface="Poppins"/>
                <a:cs typeface="Poppins"/>
                <a:sym typeface="Poppins"/>
              </a:rPr>
              <a:t>GM</a:t>
            </a:r>
            <a:r>
              <a:rPr b="1" i="0" lang="en-US" sz="6599" u="none" cap="none" strike="noStrike">
                <a:solidFill>
                  <a:srgbClr val="FFFFFF"/>
                </a:solidFill>
                <a:latin typeface="Poppins"/>
                <a:ea typeface="Poppins"/>
                <a:cs typeface="Poppins"/>
                <a:sym typeface="Poppins"/>
              </a:rPr>
              <a:t> – </a:t>
            </a:r>
            <a:r>
              <a:rPr b="1" i="0" lang="en-US" sz="6599" u="none" cap="none" strike="noStrike">
                <a:solidFill>
                  <a:srgbClr val="FFFF00"/>
                </a:solidFill>
                <a:latin typeface="Poppins"/>
                <a:ea typeface="Poppins"/>
                <a:cs typeface="Poppins"/>
                <a:sym typeface="Poppins"/>
              </a:rPr>
              <a:t>Deep Learning</a:t>
            </a:r>
            <a:endParaRPr b="1" i="0" sz="6599" u="none" cap="none" strike="noStrike">
              <a:solidFill>
                <a:srgbClr val="FFFF00"/>
              </a:solidFill>
              <a:latin typeface="Poppins"/>
              <a:ea typeface="Poppins"/>
              <a:cs typeface="Poppins"/>
              <a:sym typeface="Poppins"/>
            </a:endParaRPr>
          </a:p>
        </p:txBody>
      </p:sp>
      <p:sp>
        <p:nvSpPr>
          <p:cNvPr id="730" name="Google Shape;730;p29"/>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731" name="Google Shape;731;p29"/>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732" name="Google Shape;732;p29"/>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733" name="Google Shape;733;p29"/>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734" name="Google Shape;734;p29"/>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735" name="Google Shape;735;p29"/>
          <p:cNvSpPr txBox="1"/>
          <p:nvPr/>
        </p:nvSpPr>
        <p:spPr>
          <a:xfrm>
            <a:off x="1314023" y="3467100"/>
            <a:ext cx="7906177" cy="553997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3400" u="none" cap="none" strike="noStrike">
                <a:solidFill>
                  <a:srgbClr val="000000"/>
                </a:solidFill>
                <a:latin typeface="Arial"/>
                <a:ea typeface="Arial"/>
                <a:cs typeface="Arial"/>
                <a:sym typeface="Arial"/>
              </a:rPr>
              <a:t>Berpindah dari </a:t>
            </a:r>
            <a:r>
              <a:rPr b="0" i="1" lang="en-US" sz="3400" u="none" cap="none" strike="noStrike">
                <a:solidFill>
                  <a:srgbClr val="000000"/>
                </a:solidFill>
                <a:latin typeface="Arial"/>
                <a:ea typeface="Arial"/>
                <a:cs typeface="Arial"/>
                <a:sym typeface="Arial"/>
              </a:rPr>
              <a:t>Surface Learning </a:t>
            </a:r>
            <a:r>
              <a:rPr b="0" i="0" lang="en-US" sz="3400" u="none" cap="none" strike="noStrike">
                <a:solidFill>
                  <a:srgbClr val="000000"/>
                </a:solidFill>
                <a:latin typeface="Arial"/>
                <a:ea typeface="Arial"/>
                <a:cs typeface="Arial"/>
                <a:sym typeface="Arial"/>
              </a:rPr>
              <a:t>ibarat keluar dari Zona Nyaman yang harus melewati Zona Ketakutan agar bisa masuk ke </a:t>
            </a:r>
            <a:r>
              <a:rPr b="0" i="1" lang="en-US" sz="3400" u="none" cap="none" strike="noStrike">
                <a:solidFill>
                  <a:srgbClr val="000000"/>
                </a:solidFill>
                <a:latin typeface="Arial"/>
                <a:ea typeface="Arial"/>
                <a:cs typeface="Arial"/>
                <a:sym typeface="Arial"/>
              </a:rPr>
              <a:t>Deep Learning </a:t>
            </a:r>
            <a:r>
              <a:rPr b="0" i="0" lang="en-US" sz="3400" u="none" cap="none" strike="noStrike">
                <a:solidFill>
                  <a:srgbClr val="000000"/>
                </a:solidFill>
                <a:latin typeface="Arial"/>
                <a:ea typeface="Arial"/>
                <a:cs typeface="Arial"/>
                <a:sym typeface="Arial"/>
              </a:rPr>
              <a:t>yaitu Zona Pembelajaran. Oleh karena itu, </a:t>
            </a:r>
            <a:r>
              <a:rPr b="0" i="1" lang="en-US" sz="3400" u="none" cap="none" strike="noStrike">
                <a:solidFill>
                  <a:srgbClr val="000000"/>
                </a:solidFill>
                <a:latin typeface="Arial"/>
                <a:ea typeface="Arial"/>
                <a:cs typeface="Arial"/>
                <a:sym typeface="Arial"/>
              </a:rPr>
              <a:t>Growth Mindset </a:t>
            </a:r>
            <a:r>
              <a:rPr b="0" i="0" lang="en-US" sz="3400" u="none" cap="none" strike="noStrike">
                <a:solidFill>
                  <a:srgbClr val="000000"/>
                </a:solidFill>
                <a:latin typeface="Arial"/>
                <a:ea typeface="Arial"/>
                <a:cs typeface="Arial"/>
                <a:sym typeface="Arial"/>
              </a:rPr>
              <a:t>dibutuhkan agar bisa “</a:t>
            </a:r>
            <a:r>
              <a:rPr b="1" i="0" lang="en-US" sz="3400" u="none" cap="none" strike="noStrike">
                <a:solidFill>
                  <a:srgbClr val="000000"/>
                </a:solidFill>
                <a:latin typeface="Arial"/>
                <a:ea typeface="Arial"/>
                <a:cs typeface="Arial"/>
                <a:sym typeface="Arial"/>
              </a:rPr>
              <a:t>menghilangkan</a:t>
            </a:r>
            <a:r>
              <a:rPr b="0" i="0" lang="en-US" sz="3400" u="none" cap="none" strike="noStrike">
                <a:solidFill>
                  <a:srgbClr val="000000"/>
                </a:solidFill>
                <a:latin typeface="Arial"/>
                <a:ea typeface="Arial"/>
                <a:cs typeface="Arial"/>
                <a:sym typeface="Arial"/>
              </a:rPr>
              <a:t>” rasa takut untuk berhadapan dengan hambatan, tantangan dan kesulitan.</a:t>
            </a:r>
            <a:endParaRPr b="0" i="0" sz="3400" u="none" cap="none" strike="noStrike">
              <a:solidFill>
                <a:srgbClr val="000000"/>
              </a:solidFill>
              <a:latin typeface="Arial"/>
              <a:ea typeface="Arial"/>
              <a:cs typeface="Arial"/>
              <a:sym typeface="Arial"/>
            </a:endParaRPr>
          </a:p>
        </p:txBody>
      </p:sp>
      <p:pic>
        <p:nvPicPr>
          <p:cNvPr id="736" name="Google Shape;736;p29"/>
          <p:cNvPicPr preferRelativeResize="0"/>
          <p:nvPr/>
        </p:nvPicPr>
        <p:blipFill rotWithShape="1">
          <a:blip r:embed="rId13">
            <a:alphaModFix/>
          </a:blip>
          <a:srcRect b="0" l="0" r="0" t="0"/>
          <a:stretch/>
        </p:blipFill>
        <p:spPr>
          <a:xfrm>
            <a:off x="9601200" y="3543300"/>
            <a:ext cx="8085328" cy="5561129"/>
          </a:xfrm>
          <a:prstGeom prst="rect">
            <a:avLst/>
          </a:prstGeom>
          <a:noFill/>
          <a:ln>
            <a:noFill/>
          </a:ln>
        </p:spPr>
      </p:pic>
      <p:sp>
        <p:nvSpPr>
          <p:cNvPr id="737" name="Google Shape;737;p29"/>
          <p:cNvSpPr/>
          <p:nvPr/>
        </p:nvSpPr>
        <p:spPr>
          <a:xfrm>
            <a:off x="10820400" y="3619500"/>
            <a:ext cx="5470172" cy="3496342"/>
          </a:xfrm>
          <a:prstGeom prst="rect">
            <a:avLst/>
          </a:prstGeom>
          <a:noFill/>
          <a:ln>
            <a:noFill/>
          </a:ln>
        </p:spPr>
        <p:txBody>
          <a:bodyPr anchorCtr="0" anchor="t" bIns="45700" lIns="91425" spcFirstLastPara="1" rIns="91425" wrap="square" tIns="45700">
            <a:spAutoFit/>
          </a:bodyPr>
          <a:lstStyle/>
          <a:p>
            <a:pPr indent="0" lvl="0" marL="635" marR="0" rtl="0" algn="ctr">
              <a:lnSpc>
                <a:spcPct val="100000"/>
              </a:lnSpc>
              <a:spcBef>
                <a:spcPts val="0"/>
              </a:spcBef>
              <a:spcAft>
                <a:spcPts val="0"/>
              </a:spcAft>
              <a:buNone/>
            </a:pPr>
            <a:r>
              <a:rPr b="0" i="0" lang="en-US" sz="3200" u="none" cap="none" strike="noStrike">
                <a:solidFill>
                  <a:srgbClr val="FFFFFF"/>
                </a:solidFill>
                <a:latin typeface="Arial Black"/>
                <a:ea typeface="Arial Black"/>
                <a:cs typeface="Arial Black"/>
                <a:sym typeface="Arial Black"/>
              </a:rPr>
              <a:t>Surface Learning</a:t>
            </a:r>
            <a:endParaRPr b="0" i="0" sz="3200" u="none" cap="none" strike="noStrike">
              <a:solidFill>
                <a:schemeClr val="dk1"/>
              </a:solidFill>
              <a:latin typeface="Arial Black"/>
              <a:ea typeface="Arial Black"/>
              <a:cs typeface="Arial Black"/>
              <a:sym typeface="Arial Black"/>
            </a:endParaRPr>
          </a:p>
          <a:p>
            <a:pPr indent="0" lvl="0" marL="776605" marR="768985" rtl="0" algn="ctr">
              <a:lnSpc>
                <a:spcPct val="280000"/>
              </a:lnSpc>
              <a:spcBef>
                <a:spcPts val="625"/>
              </a:spcBef>
              <a:spcAft>
                <a:spcPts val="0"/>
              </a:spcAft>
              <a:buNone/>
            </a:pPr>
            <a:r>
              <a:rPr b="0" i="0" lang="en-US" sz="3200" u="none" cap="none" strike="noStrike">
                <a:solidFill>
                  <a:srgbClr val="FF0000"/>
                </a:solidFill>
                <a:latin typeface="Arial Black"/>
                <a:ea typeface="Arial Black"/>
                <a:cs typeface="Arial Black"/>
                <a:sym typeface="Arial Black"/>
              </a:rPr>
              <a:t>Growth Mindset</a:t>
            </a:r>
            <a:endParaRPr b="0" i="0" sz="3200" u="none" cap="none" strike="noStrike">
              <a:solidFill>
                <a:srgbClr val="FF0000"/>
              </a:solidFill>
              <a:latin typeface="Arial Black"/>
              <a:ea typeface="Arial Black"/>
              <a:cs typeface="Arial Black"/>
              <a:sym typeface="Arial Black"/>
            </a:endParaRPr>
          </a:p>
          <a:p>
            <a:pPr indent="0" lvl="0" marL="776605" marR="768985" rtl="0" algn="ctr">
              <a:lnSpc>
                <a:spcPct val="280000"/>
              </a:lnSpc>
              <a:spcBef>
                <a:spcPts val="625"/>
              </a:spcBef>
              <a:spcAft>
                <a:spcPts val="0"/>
              </a:spcAft>
              <a:buNone/>
            </a:pPr>
            <a:r>
              <a:rPr b="0" i="0" lang="en-US" sz="3200" u="none" cap="none" strike="noStrike">
                <a:solidFill>
                  <a:srgbClr val="FFFF00"/>
                </a:solidFill>
                <a:latin typeface="Arial Black"/>
                <a:ea typeface="Arial Black"/>
                <a:cs typeface="Arial Black"/>
                <a:sym typeface="Arial Black"/>
              </a:rPr>
              <a:t>Deep Learning </a:t>
            </a:r>
            <a:endParaRPr b="0" i="0" sz="3200" u="none" cap="none" strike="noStrike">
              <a:solidFill>
                <a:schemeClr val="dk1"/>
              </a:solidFill>
              <a:latin typeface="Arial Black"/>
              <a:ea typeface="Arial Black"/>
              <a:cs typeface="Arial Black"/>
              <a:sym typeface="Arial Black"/>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1" name="Shape 741"/>
        <p:cNvGrpSpPr/>
        <p:nvPr/>
      </p:nvGrpSpPr>
      <p:grpSpPr>
        <a:xfrm>
          <a:off x="0" y="0"/>
          <a:ext cx="0" cy="0"/>
          <a:chOff x="0" y="0"/>
          <a:chExt cx="0" cy="0"/>
        </a:xfrm>
      </p:grpSpPr>
      <p:sp>
        <p:nvSpPr>
          <p:cNvPr id="742" name="Google Shape;742;p3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743" name="Google Shape;743;p30"/>
          <p:cNvSpPr/>
          <p:nvPr/>
        </p:nvSpPr>
        <p:spPr>
          <a:xfrm rot="-172174">
            <a:off x="-5383652" y="8287808"/>
            <a:ext cx="7841541" cy="7841541"/>
          </a:xfrm>
          <a:custGeom>
            <a:rect b="b" l="l" r="r" t="t"/>
            <a:pathLst>
              <a:path extrusionOk="0" h="7851337" w="7851337">
                <a:moveTo>
                  <a:pt x="0" y="0"/>
                </a:moveTo>
                <a:lnTo>
                  <a:pt x="7851337" y="0"/>
                </a:lnTo>
                <a:lnTo>
                  <a:pt x="7851337" y="7851337"/>
                </a:lnTo>
                <a:lnTo>
                  <a:pt x="0" y="7851337"/>
                </a:lnTo>
                <a:lnTo>
                  <a:pt x="0" y="0"/>
                </a:lnTo>
                <a:close/>
              </a:path>
            </a:pathLst>
          </a:custGeom>
          <a:blipFill rotWithShape="1">
            <a:blip r:embed="rId4">
              <a:alphaModFix/>
            </a:blip>
            <a:stretch>
              <a:fillRect b="0" l="0" r="0" t="0"/>
            </a:stretch>
          </a:blipFill>
          <a:ln>
            <a:noFill/>
          </a:ln>
        </p:spPr>
      </p:sp>
      <p:sp>
        <p:nvSpPr>
          <p:cNvPr id="744" name="Google Shape;744;p30"/>
          <p:cNvSpPr/>
          <p:nvPr/>
        </p:nvSpPr>
        <p:spPr>
          <a:xfrm rot="4881772">
            <a:off x="15670131" y="8540932"/>
            <a:ext cx="8766706" cy="8766706"/>
          </a:xfrm>
          <a:custGeom>
            <a:rect b="b" l="l" r="r" t="t"/>
            <a:pathLst>
              <a:path extrusionOk="0" h="8776998" w="8776998">
                <a:moveTo>
                  <a:pt x="0" y="0"/>
                </a:moveTo>
                <a:lnTo>
                  <a:pt x="8776998" y="0"/>
                </a:lnTo>
                <a:lnTo>
                  <a:pt x="8776998" y="8776998"/>
                </a:lnTo>
                <a:lnTo>
                  <a:pt x="0" y="8776998"/>
                </a:lnTo>
                <a:lnTo>
                  <a:pt x="0" y="0"/>
                </a:lnTo>
                <a:close/>
              </a:path>
            </a:pathLst>
          </a:custGeom>
          <a:blipFill rotWithShape="1">
            <a:blip r:embed="rId4">
              <a:alphaModFix/>
            </a:blip>
            <a:stretch>
              <a:fillRect b="0" l="0" r="0" t="0"/>
            </a:stretch>
          </a:blipFill>
          <a:ln>
            <a:noFill/>
          </a:ln>
        </p:spPr>
      </p:sp>
      <p:sp>
        <p:nvSpPr>
          <p:cNvPr id="745" name="Google Shape;745;p30"/>
          <p:cNvSpPr/>
          <p:nvPr/>
        </p:nvSpPr>
        <p:spPr>
          <a:xfrm>
            <a:off x="8284078" y="8492213"/>
            <a:ext cx="2531002" cy="3081890"/>
          </a:xfrm>
          <a:custGeom>
            <a:rect b="b" l="l" r="r" t="t"/>
            <a:pathLst>
              <a:path extrusionOk="0" h="3081890" w="2531002">
                <a:moveTo>
                  <a:pt x="0" y="0"/>
                </a:moveTo>
                <a:lnTo>
                  <a:pt x="2531002" y="0"/>
                </a:lnTo>
                <a:lnTo>
                  <a:pt x="2531002" y="3081890"/>
                </a:lnTo>
                <a:lnTo>
                  <a:pt x="0" y="3081890"/>
                </a:lnTo>
                <a:lnTo>
                  <a:pt x="0" y="0"/>
                </a:lnTo>
                <a:close/>
              </a:path>
            </a:pathLst>
          </a:custGeom>
          <a:blipFill rotWithShape="1">
            <a:blip r:embed="rId5">
              <a:alphaModFix/>
            </a:blip>
            <a:stretch>
              <a:fillRect b="0" l="0" r="0" t="0"/>
            </a:stretch>
          </a:blipFill>
          <a:ln>
            <a:noFill/>
          </a:ln>
        </p:spPr>
      </p:sp>
      <p:sp>
        <p:nvSpPr>
          <p:cNvPr id="746" name="Google Shape;746;p30"/>
          <p:cNvSpPr/>
          <p:nvPr/>
        </p:nvSpPr>
        <p:spPr>
          <a:xfrm rot="10800000">
            <a:off x="16854077" y="0"/>
            <a:ext cx="1433923" cy="1433923"/>
          </a:xfrm>
          <a:custGeom>
            <a:rect b="b" l="l" r="r" t="t"/>
            <a:pathLst>
              <a:path extrusionOk="0" h="1433923" w="1433923">
                <a:moveTo>
                  <a:pt x="1433923" y="1433923"/>
                </a:moveTo>
                <a:lnTo>
                  <a:pt x="0" y="1433923"/>
                </a:lnTo>
                <a:lnTo>
                  <a:pt x="0" y="0"/>
                </a:lnTo>
                <a:lnTo>
                  <a:pt x="1433923" y="0"/>
                </a:lnTo>
                <a:lnTo>
                  <a:pt x="1433923" y="1433923"/>
                </a:lnTo>
                <a:close/>
              </a:path>
            </a:pathLst>
          </a:custGeom>
          <a:blipFill rotWithShape="1">
            <a:blip r:embed="rId6">
              <a:alphaModFix/>
            </a:blip>
            <a:stretch>
              <a:fillRect b="0" l="0" r="0" t="0"/>
            </a:stretch>
          </a:blipFill>
          <a:ln>
            <a:noFill/>
          </a:ln>
        </p:spPr>
      </p:sp>
      <p:sp>
        <p:nvSpPr>
          <p:cNvPr id="747" name="Google Shape;747;p30"/>
          <p:cNvSpPr/>
          <p:nvPr/>
        </p:nvSpPr>
        <p:spPr>
          <a:xfrm>
            <a:off x="13739919" y="1233600"/>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7">
              <a:alphaModFix/>
            </a:blip>
            <a:stretch>
              <a:fillRect b="0" l="0" r="0" t="0"/>
            </a:stretch>
          </a:blipFill>
          <a:ln>
            <a:noFill/>
          </a:ln>
        </p:spPr>
      </p:sp>
      <p:sp>
        <p:nvSpPr>
          <p:cNvPr id="748" name="Google Shape;748;p30"/>
          <p:cNvSpPr/>
          <p:nvPr/>
        </p:nvSpPr>
        <p:spPr>
          <a:xfrm>
            <a:off x="0" y="0"/>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8">
              <a:alphaModFix/>
            </a:blip>
            <a:stretch>
              <a:fillRect b="0" l="0" r="0" t="0"/>
            </a:stretch>
          </a:blipFill>
          <a:ln>
            <a:noFill/>
          </a:ln>
        </p:spPr>
      </p:sp>
      <p:sp>
        <p:nvSpPr>
          <p:cNvPr id="749" name="Google Shape;749;p30"/>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750" name="Google Shape;750;p30"/>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751" name="Google Shape;751;p30"/>
          <p:cNvSpPr txBox="1"/>
          <p:nvPr/>
        </p:nvSpPr>
        <p:spPr>
          <a:xfrm>
            <a:off x="1689757" y="502400"/>
            <a:ext cx="7287600" cy="849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E557F"/>
              </a:buClr>
              <a:buSzPts val="2300"/>
              <a:buFont typeface="Poppins"/>
              <a:buNone/>
            </a:pPr>
            <a:r>
              <a:rPr b="1" i="0" lang="en-US" sz="2300" u="none" cap="none" strike="noStrike">
                <a:solidFill>
                  <a:srgbClr val="0E557F"/>
                </a:solidFill>
                <a:latin typeface="Poppins"/>
                <a:ea typeface="Poppins"/>
                <a:cs typeface="Poppins"/>
                <a:sym typeface="Poppins"/>
              </a:rPr>
              <a:t>Kementerian Pendidikan</a:t>
            </a:r>
            <a:endParaRPr b="0" i="0" sz="1800" u="none" cap="none" strike="noStrike">
              <a:solidFill>
                <a:schemeClr val="dk1"/>
              </a:solidFill>
              <a:latin typeface="Calibri"/>
              <a:ea typeface="Calibri"/>
              <a:cs typeface="Calibri"/>
              <a:sym typeface="Calibri"/>
            </a:endParaRPr>
          </a:p>
          <a:p>
            <a:pPr indent="0" lvl="0" marL="0" marR="0" rtl="0" algn="l">
              <a:lnSpc>
                <a:spcPct val="140000"/>
              </a:lnSpc>
              <a:spcBef>
                <a:spcPts val="0"/>
              </a:spcBef>
              <a:spcAft>
                <a:spcPts val="0"/>
              </a:spcAft>
              <a:buClr>
                <a:srgbClr val="0E557F"/>
              </a:buClr>
              <a:buSzPts val="2300"/>
              <a:buFont typeface="Poppins"/>
              <a:buNone/>
            </a:pPr>
            <a:r>
              <a:rPr b="1" i="0" lang="en-US" sz="2300" u="none" cap="none" strike="noStrike">
                <a:solidFill>
                  <a:srgbClr val="0E557F"/>
                </a:solidFill>
                <a:latin typeface="Poppins"/>
                <a:ea typeface="Poppins"/>
                <a:cs typeface="Poppins"/>
                <a:sym typeface="Poppins"/>
              </a:rPr>
              <a:t> Dasar dan Menengah</a:t>
            </a:r>
            <a:endParaRPr b="0" i="0" sz="1800" u="none" cap="none" strike="noStrike">
              <a:solidFill>
                <a:schemeClr val="dk1"/>
              </a:solidFill>
              <a:latin typeface="Calibri"/>
              <a:ea typeface="Calibri"/>
              <a:cs typeface="Calibri"/>
              <a:sym typeface="Calibri"/>
            </a:endParaRPr>
          </a:p>
        </p:txBody>
      </p:sp>
      <p:sp>
        <p:nvSpPr>
          <p:cNvPr id="752" name="Google Shape;752;p30"/>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753" name="Google Shape;753;p30"/>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754" name="Google Shape;754;p30"/>
          <p:cNvSpPr/>
          <p:nvPr/>
        </p:nvSpPr>
        <p:spPr>
          <a:xfrm>
            <a:off x="1219201" y="2933700"/>
            <a:ext cx="15849600" cy="69342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5" name="Google Shape;755;p30"/>
          <p:cNvSpPr/>
          <p:nvPr/>
        </p:nvSpPr>
        <p:spPr>
          <a:xfrm>
            <a:off x="1219201" y="7029450"/>
            <a:ext cx="15849600" cy="28386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 " id="756" name="Google Shape;756;p30"/>
          <p:cNvPicPr preferRelativeResize="0"/>
          <p:nvPr/>
        </p:nvPicPr>
        <p:blipFill rotWithShape="1">
          <a:blip r:embed="rId13">
            <a:alphaModFix/>
          </a:blip>
          <a:srcRect b="0" l="0" r="0" t="0"/>
          <a:stretch/>
        </p:blipFill>
        <p:spPr>
          <a:xfrm>
            <a:off x="1371602" y="7181850"/>
            <a:ext cx="457200" cy="457143"/>
          </a:xfrm>
          <a:prstGeom prst="rect">
            <a:avLst/>
          </a:prstGeom>
          <a:noFill/>
          <a:ln>
            <a:noFill/>
          </a:ln>
        </p:spPr>
      </p:pic>
      <p:pic>
        <p:nvPicPr>
          <p:cNvPr id="757" name="Google Shape;757;p30"/>
          <p:cNvPicPr preferRelativeResize="0"/>
          <p:nvPr/>
        </p:nvPicPr>
        <p:blipFill rotWithShape="1">
          <a:blip r:embed="rId14">
            <a:alphaModFix/>
          </a:blip>
          <a:srcRect b="0" l="0" r="0" t="0"/>
          <a:stretch/>
        </p:blipFill>
        <p:spPr>
          <a:xfrm>
            <a:off x="1225296" y="1767840"/>
            <a:ext cx="6803136" cy="6803136"/>
          </a:xfrm>
          <a:prstGeom prst="rect">
            <a:avLst/>
          </a:prstGeom>
          <a:noFill/>
          <a:ln>
            <a:noFill/>
          </a:ln>
        </p:spPr>
      </p:pic>
      <p:sp>
        <p:nvSpPr>
          <p:cNvPr id="758" name="Google Shape;758;p30"/>
          <p:cNvSpPr/>
          <p:nvPr/>
        </p:nvSpPr>
        <p:spPr>
          <a:xfrm>
            <a:off x="1219201" y="533400"/>
            <a:ext cx="15849600" cy="8763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9" name="Google Shape;759;p30"/>
          <p:cNvSpPr/>
          <p:nvPr/>
        </p:nvSpPr>
        <p:spPr>
          <a:xfrm>
            <a:off x="11187925" y="1887900"/>
            <a:ext cx="5844000" cy="11799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0" i="0" lang="en-US" sz="1800" u="none" cap="none" strike="noStrike">
                <a:solidFill>
                  <a:srgbClr val="334155"/>
                </a:solidFill>
                <a:latin typeface="Inter"/>
                <a:ea typeface="Inter"/>
                <a:cs typeface="Inter"/>
                <a:sym typeface="Inter"/>
              </a:rPr>
              <a:t>Dimensi profil lulusan merupakan fokus profil lulusan yang akan dicapai yaitu keimanan dan ketakwaan terhadap Tuhan YME, kewargaan, kreativitas, penalaran kritis, kolaborasi, kemandirian, kesehatan, dan komunikasi</a:t>
            </a:r>
            <a:endParaRPr b="0" i="0" sz="1800" u="none" cap="none" strike="noStrike">
              <a:solidFill>
                <a:srgbClr val="000000"/>
              </a:solidFill>
              <a:latin typeface="Calibri"/>
              <a:ea typeface="Calibri"/>
              <a:cs typeface="Calibri"/>
              <a:sym typeface="Calibri"/>
            </a:endParaRPr>
          </a:p>
        </p:txBody>
      </p:sp>
      <p:sp>
        <p:nvSpPr>
          <p:cNvPr id="760" name="Google Shape;760;p30"/>
          <p:cNvSpPr/>
          <p:nvPr/>
        </p:nvSpPr>
        <p:spPr>
          <a:xfrm>
            <a:off x="11216400" y="3730104"/>
            <a:ext cx="5844000" cy="8763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0" i="0" lang="en-US" sz="1800" u="none" cap="none" strike="noStrike">
                <a:solidFill>
                  <a:srgbClr val="334155"/>
                </a:solidFill>
                <a:latin typeface="Inter"/>
                <a:ea typeface="Inter"/>
                <a:cs typeface="Inter"/>
                <a:sym typeface="Inter"/>
              </a:rPr>
              <a:t>Prinsip Pembelajaran merupakan dasar karakteristik pembelajaran mendalam yaitu berkesadaran, bermakna, menggembirakan</a:t>
            </a:r>
            <a:endParaRPr b="0" i="0" sz="1800" u="none" cap="none" strike="noStrike">
              <a:solidFill>
                <a:srgbClr val="000000"/>
              </a:solidFill>
              <a:latin typeface="Calibri"/>
              <a:ea typeface="Calibri"/>
              <a:cs typeface="Calibri"/>
              <a:sym typeface="Calibri"/>
            </a:endParaRPr>
          </a:p>
        </p:txBody>
      </p:sp>
      <p:sp>
        <p:nvSpPr>
          <p:cNvPr id="761" name="Google Shape;761;p30"/>
          <p:cNvSpPr/>
          <p:nvPr/>
        </p:nvSpPr>
        <p:spPr>
          <a:xfrm>
            <a:off x="11216400" y="5426683"/>
            <a:ext cx="5844000" cy="8763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0" i="0" lang="en-US" sz="1800" u="none" cap="none" strike="noStrike">
                <a:solidFill>
                  <a:srgbClr val="334155"/>
                </a:solidFill>
                <a:latin typeface="Inter"/>
                <a:ea typeface="Inter"/>
                <a:cs typeface="Inter"/>
                <a:sym typeface="Inter"/>
              </a:rPr>
              <a:t>Pengalaman belajar sebagai proses yang dialami peserta didik dalam pembelajaran yaitu memahami, mengaplikasi, merefleksi</a:t>
            </a:r>
            <a:endParaRPr b="0" i="0" sz="1800" u="none" cap="none" strike="noStrike">
              <a:solidFill>
                <a:srgbClr val="000000"/>
              </a:solidFill>
              <a:latin typeface="Calibri"/>
              <a:ea typeface="Calibri"/>
              <a:cs typeface="Calibri"/>
              <a:sym typeface="Calibri"/>
            </a:endParaRPr>
          </a:p>
        </p:txBody>
      </p:sp>
      <p:sp>
        <p:nvSpPr>
          <p:cNvPr id="762" name="Google Shape;762;p30"/>
          <p:cNvSpPr/>
          <p:nvPr/>
        </p:nvSpPr>
        <p:spPr>
          <a:xfrm>
            <a:off x="11187925" y="6926825"/>
            <a:ext cx="5844000" cy="11799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0" i="0" lang="en-US" sz="1800" u="none" cap="none" strike="noStrike">
                <a:solidFill>
                  <a:srgbClr val="334155"/>
                </a:solidFill>
                <a:latin typeface="Inter"/>
                <a:ea typeface="Inter"/>
                <a:cs typeface="Inter"/>
                <a:sym typeface="Inter"/>
              </a:rPr>
              <a:t>Kerangka pembelajaran sebagai panduan sistematis dalam menyusun desain pembelajaran, yaitu praktik pedagogis, kemitraan pembelajaran, lingkungan pembelajaran, dan pemanfaatan digital</a:t>
            </a:r>
            <a:endParaRPr b="0" i="0" sz="1800" u="none" cap="none" strike="noStrike">
              <a:solidFill>
                <a:srgbClr val="000000"/>
              </a:solidFill>
              <a:latin typeface="Calibri"/>
              <a:ea typeface="Calibri"/>
              <a:cs typeface="Calibri"/>
              <a:sym typeface="Calibri"/>
            </a:endParaRPr>
          </a:p>
        </p:txBody>
      </p:sp>
      <p:sp>
        <p:nvSpPr>
          <p:cNvPr id="763" name="Google Shape;763;p30"/>
          <p:cNvSpPr/>
          <p:nvPr/>
        </p:nvSpPr>
        <p:spPr>
          <a:xfrm>
            <a:off x="9829809" y="9029700"/>
            <a:ext cx="8458200" cy="8763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4" name="Google Shape;764;p30"/>
          <p:cNvSpPr/>
          <p:nvPr/>
        </p:nvSpPr>
        <p:spPr>
          <a:xfrm>
            <a:off x="8725548" y="1919100"/>
            <a:ext cx="2159700" cy="1117500"/>
          </a:xfrm>
          <a:prstGeom prst="rect">
            <a:avLst/>
          </a:prstGeom>
          <a:solidFill>
            <a:srgbClr val="FFFFFF"/>
          </a:solidFill>
          <a:ln cap="flat" cmpd="sng" w="38100">
            <a:solidFill>
              <a:srgbClr val="209CD8"/>
            </a:solidFill>
            <a:prstDash val="solid"/>
            <a:round/>
            <a:headEnd len="sm" w="sm" type="none"/>
            <a:tailEnd len="sm" w="sm" type="none"/>
          </a:ln>
        </p:spPr>
        <p:txBody>
          <a:bodyPr anchorCtr="0" anchor="ctr" bIns="182875" lIns="182875" spcFirstLastPara="1" rIns="182875" wrap="square" tIns="182875">
            <a:noAutofit/>
          </a:bodyPr>
          <a:lstStyle/>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0F172A"/>
                </a:solidFill>
                <a:latin typeface="Inter SemiBold"/>
                <a:ea typeface="Inter SemiBold"/>
                <a:cs typeface="Inter SemiBold"/>
                <a:sym typeface="Inter SemiBold"/>
              </a:rPr>
              <a:t>Dimensi Profil Lulusan</a:t>
            </a:r>
            <a:endParaRPr b="0" i="0" sz="1400" u="none" cap="none" strike="noStrike">
              <a:solidFill>
                <a:srgbClr val="000000"/>
              </a:solidFill>
              <a:latin typeface="Arial"/>
              <a:ea typeface="Arial"/>
              <a:cs typeface="Arial"/>
              <a:sym typeface="Arial"/>
            </a:endParaRPr>
          </a:p>
        </p:txBody>
      </p:sp>
      <p:sp>
        <p:nvSpPr>
          <p:cNvPr id="765" name="Google Shape;765;p30"/>
          <p:cNvSpPr/>
          <p:nvPr/>
        </p:nvSpPr>
        <p:spPr>
          <a:xfrm>
            <a:off x="8739786" y="3598742"/>
            <a:ext cx="2159700" cy="1117500"/>
          </a:xfrm>
          <a:prstGeom prst="rect">
            <a:avLst/>
          </a:prstGeom>
          <a:solidFill>
            <a:srgbClr val="209CD8"/>
          </a:solidFill>
          <a:ln>
            <a:noFill/>
          </a:ln>
        </p:spPr>
        <p:txBody>
          <a:bodyPr anchorCtr="0" anchor="ctr" bIns="182875" lIns="182875" spcFirstLastPara="1" rIns="182875" wrap="square" tIns="182875">
            <a:noAutofit/>
          </a:bodyPr>
          <a:lstStyle/>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FFFFFF"/>
                </a:solidFill>
                <a:latin typeface="Inter SemiBold"/>
                <a:ea typeface="Inter SemiBold"/>
                <a:cs typeface="Inter SemiBold"/>
                <a:sym typeface="Inter SemiBold"/>
              </a:rPr>
              <a:t>Prinsip Pembelajaran</a:t>
            </a:r>
            <a:endParaRPr b="1" i="0" sz="1800" u="none" cap="none" strike="noStrike">
              <a:solidFill>
                <a:srgbClr val="FFFFFF"/>
              </a:solidFill>
              <a:latin typeface="Inter SemiBold"/>
              <a:ea typeface="Inter SemiBold"/>
              <a:cs typeface="Inter SemiBold"/>
              <a:sym typeface="Inter SemiBold"/>
            </a:endParaRPr>
          </a:p>
        </p:txBody>
      </p:sp>
      <p:sp>
        <p:nvSpPr>
          <p:cNvPr id="766" name="Google Shape;766;p30"/>
          <p:cNvSpPr/>
          <p:nvPr/>
        </p:nvSpPr>
        <p:spPr>
          <a:xfrm>
            <a:off x="8739786" y="5278383"/>
            <a:ext cx="2159700" cy="1117500"/>
          </a:xfrm>
          <a:prstGeom prst="rect">
            <a:avLst/>
          </a:prstGeom>
          <a:solidFill>
            <a:srgbClr val="FCE692"/>
          </a:solidFill>
          <a:ln>
            <a:noFill/>
          </a:ln>
        </p:spPr>
        <p:txBody>
          <a:bodyPr anchorCtr="0" anchor="ctr" bIns="182875" lIns="182875" spcFirstLastPara="1" rIns="182875" wrap="square" tIns="182875">
            <a:noAutofit/>
          </a:bodyPr>
          <a:lstStyle/>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0F172A"/>
                </a:solidFill>
                <a:latin typeface="Inter SemiBold"/>
                <a:ea typeface="Inter SemiBold"/>
                <a:cs typeface="Inter SemiBold"/>
                <a:sym typeface="Inter SemiBold"/>
              </a:rPr>
              <a:t>Pengalaman Belajar</a:t>
            </a:r>
            <a:endParaRPr b="1" i="0" sz="1800" u="none" cap="none" strike="noStrike">
              <a:solidFill>
                <a:srgbClr val="0F172A"/>
              </a:solidFill>
              <a:latin typeface="Inter SemiBold"/>
              <a:ea typeface="Inter SemiBold"/>
              <a:cs typeface="Inter SemiBold"/>
              <a:sym typeface="Inter SemiBold"/>
            </a:endParaRPr>
          </a:p>
        </p:txBody>
      </p:sp>
      <p:sp>
        <p:nvSpPr>
          <p:cNvPr id="767" name="Google Shape;767;p30"/>
          <p:cNvSpPr/>
          <p:nvPr/>
        </p:nvSpPr>
        <p:spPr>
          <a:xfrm>
            <a:off x="8725548" y="6958025"/>
            <a:ext cx="2159700" cy="1117500"/>
          </a:xfrm>
          <a:prstGeom prst="rect">
            <a:avLst/>
          </a:prstGeom>
          <a:solidFill>
            <a:srgbClr val="064D81"/>
          </a:solidFill>
          <a:ln>
            <a:noFill/>
          </a:ln>
        </p:spPr>
        <p:txBody>
          <a:bodyPr anchorCtr="0" anchor="ctr" bIns="182875" lIns="182875" spcFirstLastPara="1" rIns="182875" wrap="square" tIns="182875">
            <a:noAutofit/>
          </a:bodyPr>
          <a:lstStyle/>
          <a:p>
            <a:pPr indent="0" lvl="0" marL="0" marR="0" rtl="0" algn="l">
              <a:lnSpc>
                <a:spcPct val="115000"/>
              </a:lnSpc>
              <a:spcBef>
                <a:spcPts val="0"/>
              </a:spcBef>
              <a:spcAft>
                <a:spcPts val="0"/>
              </a:spcAft>
              <a:buClr>
                <a:srgbClr val="000000"/>
              </a:buClr>
              <a:buSzPts val="1800"/>
              <a:buFont typeface="Arial"/>
              <a:buNone/>
            </a:pPr>
            <a:r>
              <a:rPr b="1" i="0" lang="en-US" sz="1800" u="none" cap="none" strike="noStrike">
                <a:solidFill>
                  <a:srgbClr val="FFFFFF"/>
                </a:solidFill>
                <a:latin typeface="Inter SemiBold"/>
                <a:ea typeface="Inter SemiBold"/>
                <a:cs typeface="Inter SemiBold"/>
                <a:sym typeface="Inter SemiBold"/>
              </a:rPr>
              <a:t>Kerangka Pembelajaran</a:t>
            </a:r>
            <a:endParaRPr b="1" i="0" sz="1800" u="none" cap="none" strike="noStrike">
              <a:solidFill>
                <a:srgbClr val="FFFFFF"/>
              </a:solidFill>
              <a:latin typeface="Inter SemiBold"/>
              <a:ea typeface="Inter SemiBold"/>
              <a:cs typeface="Inter SemiBold"/>
              <a:sym typeface="Inter SemiBold"/>
            </a:endParaRPr>
          </a:p>
        </p:txBody>
      </p:sp>
      <p:cxnSp>
        <p:nvCxnSpPr>
          <p:cNvPr id="768" name="Google Shape;768;p30"/>
          <p:cNvCxnSpPr>
            <a:stCxn id="764" idx="1"/>
          </p:cNvCxnSpPr>
          <p:nvPr/>
        </p:nvCxnSpPr>
        <p:spPr>
          <a:xfrm flipH="1">
            <a:off x="5769348" y="2477850"/>
            <a:ext cx="2956200" cy="1332300"/>
          </a:xfrm>
          <a:prstGeom prst="bentConnector3">
            <a:avLst>
              <a:gd fmla="val 50000" name="adj1"/>
            </a:avLst>
          </a:prstGeom>
          <a:noFill/>
          <a:ln cap="flat" cmpd="sng" w="19050">
            <a:solidFill>
              <a:srgbClr val="334155"/>
            </a:solidFill>
            <a:prstDash val="dot"/>
            <a:round/>
            <a:headEnd len="med" w="med" type="oval"/>
            <a:tailEnd len="med" w="med" type="oval"/>
          </a:ln>
        </p:spPr>
      </p:cxnSp>
      <p:cxnSp>
        <p:nvCxnSpPr>
          <p:cNvPr id="769" name="Google Shape;769;p30"/>
          <p:cNvCxnSpPr>
            <a:stCxn id="765" idx="1"/>
          </p:cNvCxnSpPr>
          <p:nvPr/>
        </p:nvCxnSpPr>
        <p:spPr>
          <a:xfrm flipH="1">
            <a:off x="6626586" y="4157492"/>
            <a:ext cx="2113200" cy="47100"/>
          </a:xfrm>
          <a:prstGeom prst="straightConnector1">
            <a:avLst/>
          </a:prstGeom>
          <a:noFill/>
          <a:ln cap="flat" cmpd="sng" w="19050">
            <a:solidFill>
              <a:srgbClr val="334155"/>
            </a:solidFill>
            <a:prstDash val="dot"/>
            <a:round/>
            <a:headEnd len="med" w="med" type="oval"/>
            <a:tailEnd len="med" w="med" type="oval"/>
          </a:ln>
        </p:spPr>
      </p:cxnSp>
      <p:cxnSp>
        <p:nvCxnSpPr>
          <p:cNvPr id="770" name="Google Shape;770;p30"/>
          <p:cNvCxnSpPr>
            <a:stCxn id="766" idx="1"/>
          </p:cNvCxnSpPr>
          <p:nvPr/>
        </p:nvCxnSpPr>
        <p:spPr>
          <a:xfrm rot="10800000">
            <a:off x="7225386" y="5837133"/>
            <a:ext cx="1514400" cy="0"/>
          </a:xfrm>
          <a:prstGeom prst="straightConnector1">
            <a:avLst/>
          </a:prstGeom>
          <a:noFill/>
          <a:ln cap="flat" cmpd="sng" w="19050">
            <a:solidFill>
              <a:srgbClr val="334155"/>
            </a:solidFill>
            <a:prstDash val="dot"/>
            <a:round/>
            <a:headEnd len="med" w="med" type="oval"/>
            <a:tailEnd len="med" w="med" type="oval"/>
          </a:ln>
        </p:spPr>
      </p:cxnSp>
      <p:cxnSp>
        <p:nvCxnSpPr>
          <p:cNvPr id="771" name="Google Shape;771;p30"/>
          <p:cNvCxnSpPr>
            <a:stCxn id="767" idx="1"/>
          </p:cNvCxnSpPr>
          <p:nvPr/>
        </p:nvCxnSpPr>
        <p:spPr>
          <a:xfrm rot="10800000">
            <a:off x="6980448" y="7516775"/>
            <a:ext cx="1745100" cy="0"/>
          </a:xfrm>
          <a:prstGeom prst="straightConnector1">
            <a:avLst/>
          </a:prstGeom>
          <a:noFill/>
          <a:ln cap="flat" cmpd="sng" w="19050">
            <a:solidFill>
              <a:srgbClr val="334155"/>
            </a:solidFill>
            <a:prstDash val="dot"/>
            <a:round/>
            <a:headEnd len="med" w="med" type="oval"/>
            <a:tailEnd len="med" w="med" type="oval"/>
          </a:ln>
        </p:spPr>
      </p:cxnSp>
      <p:sp>
        <p:nvSpPr>
          <p:cNvPr id="772" name="Google Shape;772;p30"/>
          <p:cNvSpPr/>
          <p:nvPr/>
        </p:nvSpPr>
        <p:spPr>
          <a:xfrm>
            <a:off x="1219200" y="8686375"/>
            <a:ext cx="8292300" cy="3303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0" i="0" lang="en-US" sz="1200" u="none" cap="none" strike="noStrike">
                <a:solidFill>
                  <a:srgbClr val="334155"/>
                </a:solidFill>
                <a:latin typeface="Inter"/>
                <a:ea typeface="Inter"/>
                <a:cs typeface="Inter"/>
                <a:sym typeface="Inter"/>
              </a:rPr>
              <a:t>Empat Kerangka Pembelajaran diadaptasi dari Four Elements of Learning Design </a:t>
            </a:r>
            <a:br>
              <a:rPr b="0" i="0" lang="en-US" sz="1200" u="none" cap="none" strike="noStrike">
                <a:solidFill>
                  <a:srgbClr val="334155"/>
                </a:solidFill>
                <a:latin typeface="Inter"/>
                <a:ea typeface="Inter"/>
                <a:cs typeface="Inter"/>
                <a:sym typeface="Inter"/>
              </a:rPr>
            </a:br>
            <a:r>
              <a:rPr b="0" i="0" lang="en-US" sz="1200" u="none" cap="none" strike="noStrike">
                <a:solidFill>
                  <a:srgbClr val="334155"/>
                </a:solidFill>
                <a:latin typeface="Inter"/>
                <a:ea typeface="Inter"/>
                <a:cs typeface="Inter"/>
                <a:sym typeface="Inter"/>
              </a:rPr>
              <a:t>©️ copyright 2018 Education in Motion (New Pedagogies for Deep Learning) </a:t>
            </a:r>
            <a:r>
              <a:rPr b="0" i="0" lang="en-US" sz="1200" u="sng" cap="none" strike="noStrike">
                <a:solidFill>
                  <a:srgbClr val="0097A7"/>
                </a:solidFill>
                <a:latin typeface="Inter"/>
                <a:ea typeface="Inter"/>
                <a:cs typeface="Inter"/>
                <a:sym typeface="Inter"/>
                <a:hlinkClick r:id="rId15">
                  <a:extLst>
                    <a:ext uri="{A12FA001-AC4F-418D-AE19-62706E023703}">
                      <ahyp:hlinkClr val="tx"/>
                    </a:ext>
                  </a:extLst>
                </a:hlinkClick>
              </a:rPr>
              <a:t>https://deep- learning.global</a:t>
            </a:r>
            <a:endParaRPr b="0" i="0" sz="1200" u="none" cap="none" strike="noStrike">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3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778" name="Google Shape;778;p31"/>
          <p:cNvSpPr/>
          <p:nvPr/>
        </p:nvSpPr>
        <p:spPr>
          <a:xfrm rot="10800000">
            <a:off x="16795451" y="0"/>
            <a:ext cx="1492549" cy="1492549"/>
          </a:xfrm>
          <a:custGeom>
            <a:rect b="b" l="l" r="r" t="t"/>
            <a:pathLst>
              <a:path extrusionOk="0" h="1492549" w="1492549">
                <a:moveTo>
                  <a:pt x="1492549" y="1492549"/>
                </a:moveTo>
                <a:lnTo>
                  <a:pt x="0" y="1492549"/>
                </a:lnTo>
                <a:lnTo>
                  <a:pt x="0" y="0"/>
                </a:lnTo>
                <a:lnTo>
                  <a:pt x="1492549" y="0"/>
                </a:lnTo>
                <a:lnTo>
                  <a:pt x="1492549" y="1492549"/>
                </a:lnTo>
                <a:close/>
              </a:path>
            </a:pathLst>
          </a:custGeom>
          <a:blipFill rotWithShape="1">
            <a:blip r:embed="rId4">
              <a:alphaModFix/>
            </a:blip>
            <a:stretch>
              <a:fillRect b="0" l="0" r="0" t="0"/>
            </a:stretch>
          </a:blipFill>
          <a:ln>
            <a:noFill/>
          </a:ln>
        </p:spPr>
      </p:sp>
      <p:sp>
        <p:nvSpPr>
          <p:cNvPr id="779" name="Google Shape;779;p31"/>
          <p:cNvSpPr/>
          <p:nvPr/>
        </p:nvSpPr>
        <p:spPr>
          <a:xfrm rot="-5874422">
            <a:off x="-5133177" y="-7306386"/>
            <a:ext cx="8776998" cy="8776998"/>
          </a:xfrm>
          <a:custGeom>
            <a:rect b="b" l="l" r="r" t="t"/>
            <a:pathLst>
              <a:path extrusionOk="0" h="8776998" w="8776998">
                <a:moveTo>
                  <a:pt x="0" y="0"/>
                </a:moveTo>
                <a:lnTo>
                  <a:pt x="8776997" y="0"/>
                </a:lnTo>
                <a:lnTo>
                  <a:pt x="8776997" y="8776997"/>
                </a:lnTo>
                <a:lnTo>
                  <a:pt x="0" y="8776997"/>
                </a:lnTo>
                <a:lnTo>
                  <a:pt x="0" y="0"/>
                </a:lnTo>
                <a:close/>
              </a:path>
            </a:pathLst>
          </a:custGeom>
          <a:blipFill rotWithShape="1">
            <a:blip r:embed="rId5">
              <a:alphaModFix/>
            </a:blip>
            <a:stretch>
              <a:fillRect b="0" l="0" r="0" t="0"/>
            </a:stretch>
          </a:blipFill>
          <a:ln>
            <a:noFill/>
          </a:ln>
        </p:spPr>
      </p:sp>
      <p:sp>
        <p:nvSpPr>
          <p:cNvPr id="780" name="Google Shape;780;p31"/>
          <p:cNvSpPr/>
          <p:nvPr/>
        </p:nvSpPr>
        <p:spPr>
          <a:xfrm>
            <a:off x="9675544" y="9763125"/>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6">
              <a:alphaModFix/>
            </a:blip>
            <a:stretch>
              <a:fillRect b="0" l="0" r="0" t="0"/>
            </a:stretch>
          </a:blipFill>
          <a:ln>
            <a:noFill/>
          </a:ln>
        </p:spPr>
      </p:sp>
      <p:sp>
        <p:nvSpPr>
          <p:cNvPr id="781" name="Google Shape;781;p31"/>
          <p:cNvSpPr/>
          <p:nvPr/>
        </p:nvSpPr>
        <p:spPr>
          <a:xfrm>
            <a:off x="17259300" y="9080035"/>
            <a:ext cx="1976562" cy="1907382"/>
          </a:xfrm>
          <a:custGeom>
            <a:rect b="b" l="l" r="r" t="t"/>
            <a:pathLst>
              <a:path extrusionOk="0" h="1907382" w="1976562">
                <a:moveTo>
                  <a:pt x="0" y="0"/>
                </a:moveTo>
                <a:lnTo>
                  <a:pt x="1976562" y="0"/>
                </a:lnTo>
                <a:lnTo>
                  <a:pt x="1976562" y="1907382"/>
                </a:lnTo>
                <a:lnTo>
                  <a:pt x="0" y="1907382"/>
                </a:lnTo>
                <a:lnTo>
                  <a:pt x="0" y="0"/>
                </a:lnTo>
                <a:close/>
              </a:path>
            </a:pathLst>
          </a:custGeom>
          <a:blipFill rotWithShape="1">
            <a:blip r:embed="rId7">
              <a:alphaModFix/>
            </a:blip>
            <a:stretch>
              <a:fillRect b="0" l="0" r="0" t="0"/>
            </a:stretch>
          </a:blipFill>
          <a:ln>
            <a:noFill/>
          </a:ln>
        </p:spPr>
      </p:sp>
      <p:sp>
        <p:nvSpPr>
          <p:cNvPr id="782" name="Google Shape;782;p31"/>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8">
              <a:alphaModFix/>
            </a:blip>
            <a:stretch>
              <a:fillRect b="0" l="0" r="0" t="0"/>
            </a:stretch>
          </a:blipFill>
          <a:ln>
            <a:noFill/>
          </a:ln>
        </p:spPr>
      </p:sp>
      <p:sp>
        <p:nvSpPr>
          <p:cNvPr id="783" name="Google Shape;783;p31"/>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9">
              <a:alphaModFix/>
            </a:blip>
            <a:stretch>
              <a:fillRect b="0" l="0" r="0" t="0"/>
            </a:stretch>
          </a:blipFill>
          <a:ln>
            <a:noFill/>
          </a:ln>
        </p:spPr>
      </p:sp>
      <p:sp>
        <p:nvSpPr>
          <p:cNvPr id="784" name="Google Shape;784;p31"/>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0">
              <a:alphaModFix/>
            </a:blip>
            <a:stretch>
              <a:fillRect b="0" l="0" r="0" t="0"/>
            </a:stretch>
          </a:blipFill>
          <a:ln>
            <a:noFill/>
          </a:ln>
        </p:spPr>
      </p:sp>
      <p:sp>
        <p:nvSpPr>
          <p:cNvPr id="785" name="Google Shape;785;p31"/>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1">
              <a:alphaModFix/>
            </a:blip>
            <a:stretch>
              <a:fillRect b="0" l="0" r="0" t="0"/>
            </a:stretch>
          </a:blipFill>
          <a:ln>
            <a:noFill/>
          </a:ln>
        </p:spPr>
      </p:sp>
      <p:sp>
        <p:nvSpPr>
          <p:cNvPr id="786" name="Google Shape;786;p31"/>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graphicFrame>
        <p:nvGraphicFramePr>
          <p:cNvPr id="787" name="Google Shape;787;p31"/>
          <p:cNvGraphicFramePr/>
          <p:nvPr/>
        </p:nvGraphicFramePr>
        <p:xfrm>
          <a:off x="865333" y="1497921"/>
          <a:ext cx="3000000" cy="3000000"/>
        </p:xfrm>
        <a:graphic>
          <a:graphicData uri="http://schemas.openxmlformats.org/drawingml/2006/table">
            <a:tbl>
              <a:tblPr bandRow="1" firstRow="1">
                <a:noFill/>
                <a:tableStyleId>{2F7D1E82-95BC-4540-9650-930AB3F9FEBC}</a:tableStyleId>
              </a:tblPr>
              <a:tblGrid>
                <a:gridCol w="4827300"/>
                <a:gridCol w="11849100"/>
              </a:tblGrid>
              <a:tr h="1586225">
                <a:tc>
                  <a:txBody>
                    <a:bodyPr/>
                    <a:lstStyle/>
                    <a:p>
                      <a:pPr indent="0" lvl="0" marL="0" marR="0" rtl="0" algn="ctr">
                        <a:spcBef>
                          <a:spcPts val="0"/>
                        </a:spcBef>
                        <a:spcAft>
                          <a:spcPts val="0"/>
                        </a:spcAft>
                        <a:buNone/>
                      </a:pPr>
                      <a:r>
                        <a:rPr lang="en-US" sz="4800" u="none" cap="none" strike="noStrike"/>
                        <a:t>Kerangka Pembelajaran</a:t>
                      </a:r>
                      <a:endParaRPr sz="4800" u="none" cap="none" strike="noStrike"/>
                    </a:p>
                  </a:txBody>
                  <a:tcPr marT="45725" marB="45725" marR="91450" marL="91450"/>
                </a:tc>
                <a:tc>
                  <a:txBody>
                    <a:bodyPr/>
                    <a:lstStyle/>
                    <a:p>
                      <a:pPr indent="0" lvl="0" marL="0" marR="0" rtl="0" algn="ctr">
                        <a:spcBef>
                          <a:spcPts val="0"/>
                        </a:spcBef>
                        <a:spcAft>
                          <a:spcPts val="0"/>
                        </a:spcAft>
                        <a:buNone/>
                      </a:pPr>
                      <a:r>
                        <a:rPr lang="en-US" sz="6000" u="none" cap="none" strike="noStrike"/>
                        <a:t>Peran Pola Pikir Bertumbuh</a:t>
                      </a:r>
                      <a:endParaRPr sz="6000" u="none" cap="none" strike="noStrike"/>
                    </a:p>
                  </a:txBody>
                  <a:tcPr marT="45725" marB="45725" marR="91450" marL="91450"/>
                </a:tc>
              </a:tr>
              <a:tr h="2270500">
                <a:tc>
                  <a:txBody>
                    <a:bodyPr/>
                    <a:lstStyle/>
                    <a:p>
                      <a:pPr indent="0" lvl="0" marL="0" marR="0" rtl="0" algn="ctr">
                        <a:spcBef>
                          <a:spcPts val="0"/>
                        </a:spcBef>
                        <a:spcAft>
                          <a:spcPts val="0"/>
                        </a:spcAft>
                        <a:buNone/>
                      </a:pPr>
                      <a:r>
                        <a:rPr b="1" lang="en-US" sz="3600" u="none" cap="none" strike="noStrike"/>
                        <a:t>Praktik Pedagogi</a:t>
                      </a:r>
                      <a:r>
                        <a:rPr b="1" lang="en-US" sz="3600"/>
                        <a:t>s</a:t>
                      </a:r>
                      <a:endParaRPr b="1" sz="3600" u="none" cap="none" strike="noStrike"/>
                    </a:p>
                  </a:txBody>
                  <a:tcPr marT="45725" marB="45725" marR="91450" marL="91450"/>
                </a:tc>
                <a:tc>
                  <a:txBody>
                    <a:bodyPr/>
                    <a:lstStyle/>
                    <a:p>
                      <a:pPr indent="0" lvl="0" marL="0" marR="0" rtl="0" algn="l">
                        <a:spcBef>
                          <a:spcPts val="0"/>
                        </a:spcBef>
                        <a:spcAft>
                          <a:spcPts val="0"/>
                        </a:spcAft>
                        <a:buNone/>
                      </a:pPr>
                      <a:r>
                        <a:rPr lang="en-US" sz="2800" u="none" cap="none" strike="noStrike">
                          <a:solidFill>
                            <a:schemeClr val="dk1"/>
                          </a:solidFill>
                          <a:latin typeface="Calibri"/>
                          <a:ea typeface="Calibri"/>
                          <a:cs typeface="Calibri"/>
                          <a:sym typeface="Calibri"/>
                        </a:rPr>
                        <a:t>Penggunaan model dan metode pembelajaran yang berfokus pada pemecahan masalah yang kontekstual, kolaboratif, serta eksplorasi banyak ide-ide pasti akan sering berhadapan dengan berbagai hambatan, tantangan dan kesulitan yang sangat membutuhkan PBB. Selain itu, penggunaan Peta Pikiran juga akan sangat berguna dalam praktik ini sebab bisa memvisualisasikan proses belajar.</a:t>
                      </a:r>
                      <a:endParaRPr sz="2800"/>
                    </a:p>
                  </a:txBody>
                  <a:tcPr marT="45725" marB="45725" marR="91450" marL="91450"/>
                </a:tc>
              </a:tr>
              <a:tr h="1835050">
                <a:tc>
                  <a:txBody>
                    <a:bodyPr/>
                    <a:lstStyle/>
                    <a:p>
                      <a:pPr indent="0" lvl="0" marL="0" marR="0" rtl="0" algn="ctr">
                        <a:spcBef>
                          <a:spcPts val="0"/>
                        </a:spcBef>
                        <a:spcAft>
                          <a:spcPts val="0"/>
                        </a:spcAft>
                        <a:buNone/>
                      </a:pPr>
                      <a:r>
                        <a:rPr b="1" lang="en-US" sz="3600"/>
                        <a:t>Lingkungan</a:t>
                      </a:r>
                      <a:r>
                        <a:rPr b="1" lang="en-US" sz="3600"/>
                        <a:t> Pembelajaran</a:t>
                      </a:r>
                      <a:endParaRPr b="1" sz="3600"/>
                    </a:p>
                  </a:txBody>
                  <a:tcPr marT="45725" marB="45725" marR="91450" marL="91450"/>
                </a:tc>
                <a:tc>
                  <a:txBody>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Pengembangan Budaya Belajar demi menciptakan iklim belajar yang kondusif serta bisa memotivasi murid untuk bereksplorasi dan kolaborasi sangat membutuhkan PPB karena murid membutuhkan keyakinan yang kuat bahwa lewat eksplorasi dan kolaborasi mereka bisa tumbuh dan berkembang.</a:t>
                      </a:r>
                      <a:endParaRPr sz="2800"/>
                    </a:p>
                  </a:txBody>
                  <a:tcPr marT="45725" marB="45725" marR="91450" marL="91450"/>
                </a:tc>
              </a:tr>
              <a:tr h="1399625">
                <a:tc>
                  <a:txBody>
                    <a:bodyPr/>
                    <a:lstStyle/>
                    <a:p>
                      <a:pPr indent="0" lvl="0" marL="0" marR="0" rtl="0" algn="ctr">
                        <a:spcBef>
                          <a:spcPts val="0"/>
                        </a:spcBef>
                        <a:spcAft>
                          <a:spcPts val="0"/>
                        </a:spcAft>
                        <a:buNone/>
                      </a:pPr>
                      <a:r>
                        <a:rPr b="1" lang="en-US" sz="3600"/>
                        <a:t>Kemitraan Pembelajaran</a:t>
                      </a:r>
                      <a:endParaRPr b="1" sz="3600"/>
                    </a:p>
                  </a:txBody>
                  <a:tcPr marT="45725" marB="45725" marR="91450" marL="91450"/>
                </a:tc>
                <a:tc>
                  <a:txBody>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Pembentuk kemitraan lewat hubungan yang kuat antara guru dan murid, guru dan orangtua serta guru dan guru sangat membutuhkan PBB karena dibutuhkan adanya “saling percaya” dari setiap pihak yang terlibat.</a:t>
                      </a:r>
                      <a:endParaRPr sz="2800"/>
                    </a:p>
                  </a:txBody>
                  <a:tcPr marT="45725" marB="45725" marR="91450" marL="91450"/>
                </a:tc>
              </a:tr>
              <a:tr h="1399625">
                <a:tc>
                  <a:txBody>
                    <a:bodyPr/>
                    <a:lstStyle/>
                    <a:p>
                      <a:pPr indent="0" lvl="0" marL="0" marR="0" rtl="0" algn="ctr">
                        <a:spcBef>
                          <a:spcPts val="0"/>
                        </a:spcBef>
                        <a:spcAft>
                          <a:spcPts val="0"/>
                        </a:spcAft>
                        <a:buNone/>
                      </a:pPr>
                      <a:r>
                        <a:rPr b="1" lang="en-US" sz="3600"/>
                        <a:t>Pemanfaatan Digital</a:t>
                      </a:r>
                      <a:endParaRPr b="1" sz="3600"/>
                    </a:p>
                  </a:txBody>
                  <a:tcPr marT="45725" marB="45725" marR="91450" marL="91450"/>
                </a:tc>
                <a:tc>
                  <a:txBody>
                    <a:bodyPr/>
                    <a:lstStyle/>
                    <a:p>
                      <a:pPr indent="0" lvl="0" marL="0" marR="0" rtl="0" algn="l">
                        <a:spcBef>
                          <a:spcPts val="0"/>
                        </a:spcBef>
                        <a:spcAft>
                          <a:spcPts val="0"/>
                        </a:spcAft>
                        <a:buNone/>
                      </a:pPr>
                      <a:r>
                        <a:rPr lang="en-US" sz="2800"/>
                        <a:t>Pemanfaatkan media digital sangat membutuhkan </a:t>
                      </a:r>
                      <a:r>
                        <a:rPr i="1" lang="en-US" sz="2800"/>
                        <a:t>Digital Mindset </a:t>
                      </a:r>
                      <a:r>
                        <a:rPr lang="en-US" sz="2800"/>
                        <a:t>agar terbentuk keyakinan bahwa manusia dan mesin tidak</a:t>
                      </a:r>
                      <a:r>
                        <a:rPr lang="en-US" sz="2800"/>
                        <a:t> harus bersaing tapi harus berkolaborasi karena bisa saling memperkuat.</a:t>
                      </a:r>
                      <a:r>
                        <a:rPr lang="en-US" sz="2800"/>
                        <a:t> </a:t>
                      </a:r>
                      <a:endParaRPr sz="2800"/>
                    </a:p>
                  </a:txBody>
                  <a:tcPr marT="45725" marB="45725" marR="91450" marL="91450"/>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1" name="Shape 791"/>
        <p:cNvGrpSpPr/>
        <p:nvPr/>
      </p:nvGrpSpPr>
      <p:grpSpPr>
        <a:xfrm>
          <a:off x="0" y="0"/>
          <a:ext cx="0" cy="0"/>
          <a:chOff x="0" y="0"/>
          <a:chExt cx="0" cy="0"/>
        </a:xfrm>
      </p:grpSpPr>
      <p:sp>
        <p:nvSpPr>
          <p:cNvPr id="792" name="Google Shape;792;p32"/>
          <p:cNvSpPr/>
          <p:nvPr/>
        </p:nvSpPr>
        <p:spPr>
          <a:xfrm rot="10800000">
            <a:off x="16795451" y="0"/>
            <a:ext cx="1492549" cy="1492549"/>
          </a:xfrm>
          <a:custGeom>
            <a:rect b="b" l="l" r="r" t="t"/>
            <a:pathLst>
              <a:path extrusionOk="0" h="1492549" w="1492549">
                <a:moveTo>
                  <a:pt x="1492549" y="1492549"/>
                </a:moveTo>
                <a:lnTo>
                  <a:pt x="0" y="1492549"/>
                </a:lnTo>
                <a:lnTo>
                  <a:pt x="0" y="0"/>
                </a:lnTo>
                <a:lnTo>
                  <a:pt x="1492549" y="0"/>
                </a:lnTo>
                <a:lnTo>
                  <a:pt x="1492549" y="1492549"/>
                </a:lnTo>
                <a:close/>
              </a:path>
            </a:pathLst>
          </a:custGeom>
          <a:blipFill rotWithShape="1">
            <a:blip r:embed="rId3">
              <a:alphaModFix/>
            </a:blip>
            <a:stretch>
              <a:fillRect b="0" l="0" r="0" t="0"/>
            </a:stretch>
          </a:blipFill>
          <a:ln>
            <a:noFill/>
          </a:ln>
        </p:spPr>
      </p:sp>
      <p:sp>
        <p:nvSpPr>
          <p:cNvPr id="793" name="Google Shape;793;p32"/>
          <p:cNvSpPr/>
          <p:nvPr/>
        </p:nvSpPr>
        <p:spPr>
          <a:xfrm rot="-5874422">
            <a:off x="-5133177" y="-7306386"/>
            <a:ext cx="8776998" cy="8776998"/>
          </a:xfrm>
          <a:custGeom>
            <a:rect b="b" l="l" r="r" t="t"/>
            <a:pathLst>
              <a:path extrusionOk="0" h="8776998" w="8776998">
                <a:moveTo>
                  <a:pt x="0" y="0"/>
                </a:moveTo>
                <a:lnTo>
                  <a:pt x="8776997" y="0"/>
                </a:lnTo>
                <a:lnTo>
                  <a:pt x="8776997" y="8776997"/>
                </a:lnTo>
                <a:lnTo>
                  <a:pt x="0" y="8776997"/>
                </a:lnTo>
                <a:lnTo>
                  <a:pt x="0" y="0"/>
                </a:lnTo>
                <a:close/>
              </a:path>
            </a:pathLst>
          </a:custGeom>
          <a:blipFill rotWithShape="1">
            <a:blip r:embed="rId4">
              <a:alphaModFix/>
            </a:blip>
            <a:stretch>
              <a:fillRect b="0" l="0" r="0" t="0"/>
            </a:stretch>
          </a:blipFill>
          <a:ln>
            <a:noFill/>
          </a:ln>
        </p:spPr>
      </p:sp>
      <p:sp>
        <p:nvSpPr>
          <p:cNvPr id="794" name="Google Shape;794;p32"/>
          <p:cNvSpPr/>
          <p:nvPr/>
        </p:nvSpPr>
        <p:spPr>
          <a:xfrm>
            <a:off x="9675544" y="9763125"/>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5">
              <a:alphaModFix/>
            </a:blip>
            <a:stretch>
              <a:fillRect b="0" l="0" r="0" t="0"/>
            </a:stretch>
          </a:blipFill>
          <a:ln>
            <a:noFill/>
          </a:ln>
        </p:spPr>
      </p:sp>
      <p:sp>
        <p:nvSpPr>
          <p:cNvPr id="795" name="Google Shape;795;p32"/>
          <p:cNvSpPr/>
          <p:nvPr/>
        </p:nvSpPr>
        <p:spPr>
          <a:xfrm>
            <a:off x="17259300" y="9080035"/>
            <a:ext cx="1976562" cy="1907382"/>
          </a:xfrm>
          <a:custGeom>
            <a:rect b="b" l="l" r="r" t="t"/>
            <a:pathLst>
              <a:path extrusionOk="0" h="1907382" w="1976562">
                <a:moveTo>
                  <a:pt x="0" y="0"/>
                </a:moveTo>
                <a:lnTo>
                  <a:pt x="1976562" y="0"/>
                </a:lnTo>
                <a:lnTo>
                  <a:pt x="1976562" y="1907382"/>
                </a:lnTo>
                <a:lnTo>
                  <a:pt x="0" y="1907382"/>
                </a:lnTo>
                <a:lnTo>
                  <a:pt x="0" y="0"/>
                </a:lnTo>
                <a:close/>
              </a:path>
            </a:pathLst>
          </a:custGeom>
          <a:blipFill rotWithShape="1">
            <a:blip r:embed="rId6">
              <a:alphaModFix/>
            </a:blip>
            <a:stretch>
              <a:fillRect b="0" l="0" r="0" t="0"/>
            </a:stretch>
          </a:blipFill>
          <a:ln>
            <a:noFill/>
          </a:ln>
        </p:spPr>
      </p:sp>
      <p:sp>
        <p:nvSpPr>
          <p:cNvPr id="796" name="Google Shape;796;p32"/>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7">
              <a:alphaModFix/>
            </a:blip>
            <a:stretch>
              <a:fillRect b="0" l="0" r="0" t="0"/>
            </a:stretch>
          </a:blipFill>
          <a:ln>
            <a:noFill/>
          </a:ln>
        </p:spPr>
      </p:sp>
      <p:sp>
        <p:nvSpPr>
          <p:cNvPr id="797" name="Google Shape;797;p32"/>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8">
              <a:alphaModFix/>
            </a:blip>
            <a:stretch>
              <a:fillRect b="0" l="0" r="0" t="0"/>
            </a:stretch>
          </a:blipFill>
          <a:ln>
            <a:noFill/>
          </a:ln>
        </p:spPr>
      </p:sp>
      <p:sp>
        <p:nvSpPr>
          <p:cNvPr id="798" name="Google Shape;798;p32"/>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9">
              <a:alphaModFix/>
            </a:blip>
            <a:stretch>
              <a:fillRect b="0" l="0" r="0" t="0"/>
            </a:stretch>
          </a:blipFill>
          <a:ln>
            <a:noFill/>
          </a:ln>
        </p:spPr>
      </p:sp>
      <p:sp>
        <p:nvSpPr>
          <p:cNvPr id="799" name="Google Shape;799;p32"/>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0">
              <a:alphaModFix/>
            </a:blip>
            <a:stretch>
              <a:fillRect b="0" l="0" r="0" t="0"/>
            </a:stretch>
          </a:blipFill>
          <a:ln>
            <a:noFill/>
          </a:ln>
        </p:spPr>
      </p:sp>
      <p:sp>
        <p:nvSpPr>
          <p:cNvPr id="800" name="Google Shape;800;p32"/>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801" name="Google Shape;801;p32"/>
          <p:cNvSpPr txBox="1"/>
          <p:nvPr/>
        </p:nvSpPr>
        <p:spPr>
          <a:xfrm>
            <a:off x="540488" y="2170983"/>
            <a:ext cx="114300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PENGALAMAN BELAJAR</a:t>
            </a:r>
            <a:endParaRPr b="1" i="0" sz="6599" u="none" cap="none" strike="noStrike">
              <a:solidFill>
                <a:srgbClr val="FFFFFF"/>
              </a:solidFill>
              <a:latin typeface="Poppins"/>
              <a:ea typeface="Poppins"/>
              <a:cs typeface="Poppins"/>
              <a:sym typeface="Poppins"/>
            </a:endParaRPr>
          </a:p>
        </p:txBody>
      </p:sp>
      <p:graphicFrame>
        <p:nvGraphicFramePr>
          <p:cNvPr id="802" name="Google Shape;802;p32"/>
          <p:cNvGraphicFramePr/>
          <p:nvPr/>
        </p:nvGraphicFramePr>
        <p:xfrm>
          <a:off x="845840" y="1764206"/>
          <a:ext cx="3000000" cy="3000000"/>
        </p:xfrm>
        <a:graphic>
          <a:graphicData uri="http://schemas.openxmlformats.org/drawingml/2006/table">
            <a:tbl>
              <a:tblPr bandRow="1" firstRow="1">
                <a:noFill/>
                <a:tableStyleId>{2F7D1E82-95BC-4540-9650-930AB3F9FEBC}</a:tableStyleId>
              </a:tblPr>
              <a:tblGrid>
                <a:gridCol w="4457650"/>
                <a:gridCol w="12218750"/>
              </a:tblGrid>
              <a:tr h="1237100">
                <a:tc>
                  <a:txBody>
                    <a:bodyPr/>
                    <a:lstStyle/>
                    <a:p>
                      <a:pPr indent="0" lvl="0" marL="0" marR="0" rtl="0" algn="ctr">
                        <a:spcBef>
                          <a:spcPts val="0"/>
                        </a:spcBef>
                        <a:spcAft>
                          <a:spcPts val="0"/>
                        </a:spcAft>
                        <a:buNone/>
                      </a:pPr>
                      <a:r>
                        <a:rPr lang="en-US" sz="6000"/>
                        <a:t>Pengalaman Belajar</a:t>
                      </a:r>
                      <a:endParaRPr sz="6000"/>
                    </a:p>
                  </a:txBody>
                  <a:tcPr marT="45725" marB="45725" marR="91450" marL="91450"/>
                </a:tc>
                <a:tc>
                  <a:txBody>
                    <a:bodyPr/>
                    <a:lstStyle/>
                    <a:p>
                      <a:pPr indent="0" lvl="0" marL="0" marR="0" rtl="0" algn="ctr">
                        <a:lnSpc>
                          <a:spcPct val="100000"/>
                        </a:lnSpc>
                        <a:spcBef>
                          <a:spcPts val="0"/>
                        </a:spcBef>
                        <a:spcAft>
                          <a:spcPts val="0"/>
                        </a:spcAft>
                        <a:buClr>
                          <a:srgbClr val="FFFFFF"/>
                        </a:buClr>
                        <a:buSzPts val="4800"/>
                        <a:buFont typeface="Calibri"/>
                        <a:buNone/>
                      </a:pPr>
                      <a:r>
                        <a:rPr b="1" i="0" lang="en-US" sz="4800" u="none" cap="none" strike="noStrike">
                          <a:solidFill>
                            <a:srgbClr val="FFFFFF"/>
                          </a:solidFill>
                          <a:latin typeface="Calibri"/>
                          <a:ea typeface="Calibri"/>
                          <a:cs typeface="Calibri"/>
                          <a:sym typeface="Calibri"/>
                        </a:rPr>
                        <a:t>Peran Pola Pikir Bertumbuh</a:t>
                      </a:r>
                      <a:endParaRPr b="1" i="0" sz="4800" u="none" cap="none" strike="noStrike">
                        <a:solidFill>
                          <a:srgbClr val="FFFFFF"/>
                        </a:solidFill>
                        <a:latin typeface="Calibri"/>
                        <a:ea typeface="Calibri"/>
                        <a:cs typeface="Calibri"/>
                        <a:sym typeface="Calibri"/>
                      </a:endParaRPr>
                    </a:p>
                    <a:p>
                      <a:pPr indent="0" lvl="0" marL="0" marR="0" rtl="0" algn="l">
                        <a:spcBef>
                          <a:spcPts val="0"/>
                        </a:spcBef>
                        <a:spcAft>
                          <a:spcPts val="0"/>
                        </a:spcAft>
                        <a:buNone/>
                      </a:pPr>
                      <a:r>
                        <a:t/>
                      </a:r>
                      <a:endParaRPr sz="1400"/>
                    </a:p>
                  </a:txBody>
                  <a:tcPr marT="45725" marB="45725" marR="91450" marL="91450"/>
                </a:tc>
              </a:tr>
              <a:tr h="1237100">
                <a:tc>
                  <a:txBody>
                    <a:bodyPr/>
                    <a:lstStyle/>
                    <a:p>
                      <a:pPr indent="0" lvl="0" marL="0" marR="0" rtl="0" algn="ctr">
                        <a:spcBef>
                          <a:spcPts val="0"/>
                        </a:spcBef>
                        <a:spcAft>
                          <a:spcPts val="0"/>
                        </a:spcAft>
                        <a:buNone/>
                      </a:pPr>
                      <a:r>
                        <a:rPr lang="en-US" sz="4800"/>
                        <a:t>Memahami</a:t>
                      </a:r>
                      <a:endParaRPr sz="4800"/>
                    </a:p>
                  </a:txBody>
                  <a:tcPr marT="45725" marB="45725" marR="91450" marL="91450"/>
                </a:tc>
                <a:tc>
                  <a:txBody>
                    <a:bodyPr/>
                    <a:lstStyle/>
                    <a:p>
                      <a:pPr indent="0" lvl="0" marL="0" marR="0" rtl="0" algn="l">
                        <a:spcBef>
                          <a:spcPts val="0"/>
                        </a:spcBef>
                        <a:spcAft>
                          <a:spcPts val="0"/>
                        </a:spcAft>
                        <a:buNone/>
                      </a:pPr>
                      <a:r>
                        <a:rPr lang="en-US" sz="3200"/>
                        <a:t>Dalam proses memahami</a:t>
                      </a:r>
                      <a:r>
                        <a:rPr lang="en-US" sz="3200"/>
                        <a:t> murid sering berhadapan dengan berbagai tantangan dan kesulitan sehingga butuh PPB agar mereka mau bertahan serta terus mencoba.</a:t>
                      </a:r>
                      <a:endParaRPr sz="3200"/>
                    </a:p>
                  </a:txBody>
                  <a:tcPr marT="45725" marB="45725" marR="91450" marL="91450"/>
                </a:tc>
              </a:tr>
              <a:tr h="1237100">
                <a:tc>
                  <a:txBody>
                    <a:bodyPr/>
                    <a:lstStyle/>
                    <a:p>
                      <a:pPr indent="0" lvl="0" marL="0" marR="0" rtl="0" algn="ctr">
                        <a:spcBef>
                          <a:spcPts val="0"/>
                        </a:spcBef>
                        <a:spcAft>
                          <a:spcPts val="0"/>
                        </a:spcAft>
                        <a:buNone/>
                      </a:pPr>
                      <a:r>
                        <a:rPr lang="en-US" sz="4800"/>
                        <a:t>Mengaplikasi</a:t>
                      </a:r>
                      <a:endParaRPr sz="4800"/>
                    </a:p>
                  </a:txBody>
                  <a:tcPr marT="45725" marB="45725" marR="91450" marL="91450"/>
                </a:tc>
                <a:tc>
                  <a:txBody>
                    <a:bodyPr/>
                    <a:lstStyle/>
                    <a:p>
                      <a:pPr indent="0" lvl="0" marL="0" marR="0" rtl="0" algn="l">
                        <a:spcBef>
                          <a:spcPts val="0"/>
                        </a:spcBef>
                        <a:spcAft>
                          <a:spcPts val="0"/>
                        </a:spcAft>
                        <a:buNone/>
                      </a:pPr>
                      <a:r>
                        <a:rPr lang="en-US" sz="3200"/>
                        <a:t>Dalam tahap ini penalaran kritis dan kreativitas sangat dibutuhkan</a:t>
                      </a:r>
                      <a:r>
                        <a:rPr lang="en-US" sz="3200"/>
                        <a:t> sebab menghubungkan materi dengan kehidupan khususnya untuk pemecahan masalah nyata yang butuh PPB agar murid tidak takut dengan berbagai kendala yang terjadi.</a:t>
                      </a:r>
                      <a:endParaRPr sz="3200"/>
                    </a:p>
                  </a:txBody>
                  <a:tcPr marT="45725" marB="45725" marR="91450" marL="91450"/>
                </a:tc>
              </a:tr>
              <a:tr h="1237100">
                <a:tc>
                  <a:txBody>
                    <a:bodyPr/>
                    <a:lstStyle/>
                    <a:p>
                      <a:pPr indent="0" lvl="0" marL="0" marR="0" rtl="0" algn="ctr">
                        <a:spcBef>
                          <a:spcPts val="0"/>
                        </a:spcBef>
                        <a:spcAft>
                          <a:spcPts val="0"/>
                        </a:spcAft>
                        <a:buNone/>
                      </a:pPr>
                      <a:r>
                        <a:rPr lang="en-US" sz="4800"/>
                        <a:t>Merefleksi</a:t>
                      </a:r>
                      <a:endParaRPr sz="4800"/>
                    </a:p>
                  </a:txBody>
                  <a:tcPr marT="45725" marB="45725" marR="91450" marL="91450"/>
                </a:tc>
                <a:tc>
                  <a:txBody>
                    <a:bodyPr/>
                    <a:lstStyle/>
                    <a:p>
                      <a:pPr indent="0" lvl="0" marL="0" marR="0" rtl="0" algn="l">
                        <a:spcBef>
                          <a:spcPts val="0"/>
                        </a:spcBef>
                        <a:spcAft>
                          <a:spcPts val="0"/>
                        </a:spcAft>
                        <a:buNone/>
                      </a:pPr>
                      <a:r>
                        <a:rPr lang="en-US" sz="3200"/>
                        <a:t>Dalam tahap inilah peran PPB sangat besar sebab</a:t>
                      </a:r>
                      <a:r>
                        <a:rPr lang="en-US" sz="3200"/>
                        <a:t> </a:t>
                      </a:r>
                      <a:r>
                        <a:rPr lang="en-US" sz="3200">
                          <a:solidFill>
                            <a:schemeClr val="dk1"/>
                          </a:solidFill>
                          <a:latin typeface="Calibri"/>
                          <a:ea typeface="Calibri"/>
                          <a:cs typeface="Calibri"/>
                          <a:sym typeface="Calibri"/>
                        </a:rPr>
                        <a:t>murid akan diajak untuk memahami apa tujuan dari pembelajaran ini dan sejauh mana tujuan</a:t>
                      </a:r>
                      <a:r>
                        <a:rPr lang="en-US" sz="3200">
                          <a:solidFill>
                            <a:schemeClr val="dk1"/>
                          </a:solidFill>
                          <a:latin typeface="Calibri"/>
                          <a:ea typeface="Calibri"/>
                          <a:cs typeface="Calibri"/>
                          <a:sym typeface="Calibri"/>
                        </a:rPr>
                        <a:t> ini telah</a:t>
                      </a:r>
                      <a:r>
                        <a:rPr lang="en-US" sz="3200">
                          <a:solidFill>
                            <a:schemeClr val="dk1"/>
                          </a:solidFill>
                          <a:latin typeface="Calibri"/>
                          <a:ea typeface="Calibri"/>
                          <a:cs typeface="Calibri"/>
                          <a:sym typeface="Calibri"/>
                        </a:rPr>
                        <a:t> tercapai, serta mengeksplorasi kekuatan, tantangan, dan mencari area yang perlu diperbaiki. </a:t>
                      </a:r>
                      <a:endParaRPr sz="3200"/>
                    </a:p>
                  </a:txBody>
                  <a:tcPr marT="45725" marB="45725" marR="91450" marL="91450"/>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33"/>
          <p:cNvSpPr/>
          <p:nvPr/>
        </p:nvSpPr>
        <p:spPr>
          <a:xfrm rot="10800000">
            <a:off x="16795451" y="0"/>
            <a:ext cx="1492549" cy="1492549"/>
          </a:xfrm>
          <a:custGeom>
            <a:rect b="b" l="l" r="r" t="t"/>
            <a:pathLst>
              <a:path extrusionOk="0" h="1492549" w="1492549">
                <a:moveTo>
                  <a:pt x="1492549" y="1492549"/>
                </a:moveTo>
                <a:lnTo>
                  <a:pt x="0" y="1492549"/>
                </a:lnTo>
                <a:lnTo>
                  <a:pt x="0" y="0"/>
                </a:lnTo>
                <a:lnTo>
                  <a:pt x="1492549" y="0"/>
                </a:lnTo>
                <a:lnTo>
                  <a:pt x="1492549" y="1492549"/>
                </a:lnTo>
                <a:close/>
              </a:path>
            </a:pathLst>
          </a:custGeom>
          <a:blipFill rotWithShape="1">
            <a:blip r:embed="rId3">
              <a:alphaModFix/>
            </a:blip>
            <a:stretch>
              <a:fillRect b="0" l="0" r="0" t="0"/>
            </a:stretch>
          </a:blipFill>
          <a:ln>
            <a:noFill/>
          </a:ln>
        </p:spPr>
      </p:sp>
      <p:sp>
        <p:nvSpPr>
          <p:cNvPr id="808" name="Google Shape;808;p33"/>
          <p:cNvSpPr/>
          <p:nvPr/>
        </p:nvSpPr>
        <p:spPr>
          <a:xfrm rot="-5874422">
            <a:off x="-5133177" y="-7306386"/>
            <a:ext cx="8776998" cy="8776998"/>
          </a:xfrm>
          <a:custGeom>
            <a:rect b="b" l="l" r="r" t="t"/>
            <a:pathLst>
              <a:path extrusionOk="0" h="8776998" w="8776998">
                <a:moveTo>
                  <a:pt x="0" y="0"/>
                </a:moveTo>
                <a:lnTo>
                  <a:pt x="8776997" y="0"/>
                </a:lnTo>
                <a:lnTo>
                  <a:pt x="8776997" y="8776997"/>
                </a:lnTo>
                <a:lnTo>
                  <a:pt x="0" y="8776997"/>
                </a:lnTo>
                <a:lnTo>
                  <a:pt x="0" y="0"/>
                </a:lnTo>
                <a:close/>
              </a:path>
            </a:pathLst>
          </a:custGeom>
          <a:blipFill rotWithShape="1">
            <a:blip r:embed="rId4">
              <a:alphaModFix/>
            </a:blip>
            <a:stretch>
              <a:fillRect b="0" l="0" r="0" t="0"/>
            </a:stretch>
          </a:blipFill>
          <a:ln>
            <a:noFill/>
          </a:ln>
        </p:spPr>
      </p:sp>
      <p:sp>
        <p:nvSpPr>
          <p:cNvPr id="809" name="Google Shape;809;p33"/>
          <p:cNvSpPr/>
          <p:nvPr/>
        </p:nvSpPr>
        <p:spPr>
          <a:xfrm>
            <a:off x="9675544" y="9763125"/>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5">
              <a:alphaModFix/>
            </a:blip>
            <a:stretch>
              <a:fillRect b="0" l="0" r="0" t="0"/>
            </a:stretch>
          </a:blipFill>
          <a:ln>
            <a:noFill/>
          </a:ln>
        </p:spPr>
      </p:sp>
      <p:sp>
        <p:nvSpPr>
          <p:cNvPr id="810" name="Google Shape;810;p33"/>
          <p:cNvSpPr/>
          <p:nvPr/>
        </p:nvSpPr>
        <p:spPr>
          <a:xfrm>
            <a:off x="17259300" y="9080035"/>
            <a:ext cx="1976562" cy="1907382"/>
          </a:xfrm>
          <a:custGeom>
            <a:rect b="b" l="l" r="r" t="t"/>
            <a:pathLst>
              <a:path extrusionOk="0" h="1907382" w="1976562">
                <a:moveTo>
                  <a:pt x="0" y="0"/>
                </a:moveTo>
                <a:lnTo>
                  <a:pt x="1976562" y="0"/>
                </a:lnTo>
                <a:lnTo>
                  <a:pt x="1976562" y="1907382"/>
                </a:lnTo>
                <a:lnTo>
                  <a:pt x="0" y="1907382"/>
                </a:lnTo>
                <a:lnTo>
                  <a:pt x="0" y="0"/>
                </a:lnTo>
                <a:close/>
              </a:path>
            </a:pathLst>
          </a:custGeom>
          <a:blipFill rotWithShape="1">
            <a:blip r:embed="rId6">
              <a:alphaModFix/>
            </a:blip>
            <a:stretch>
              <a:fillRect b="0" l="0" r="0" t="0"/>
            </a:stretch>
          </a:blipFill>
          <a:ln>
            <a:noFill/>
          </a:ln>
        </p:spPr>
      </p:sp>
      <p:sp>
        <p:nvSpPr>
          <p:cNvPr id="811" name="Google Shape;811;p33"/>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7">
              <a:alphaModFix/>
            </a:blip>
            <a:stretch>
              <a:fillRect b="0" l="0" r="0" t="0"/>
            </a:stretch>
          </a:blipFill>
          <a:ln>
            <a:noFill/>
          </a:ln>
        </p:spPr>
      </p:sp>
      <p:sp>
        <p:nvSpPr>
          <p:cNvPr id="812" name="Google Shape;812;p33"/>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8">
              <a:alphaModFix/>
            </a:blip>
            <a:stretch>
              <a:fillRect b="0" l="0" r="0" t="0"/>
            </a:stretch>
          </a:blipFill>
          <a:ln>
            <a:noFill/>
          </a:ln>
        </p:spPr>
      </p:sp>
      <p:sp>
        <p:nvSpPr>
          <p:cNvPr id="813" name="Google Shape;813;p33"/>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9">
              <a:alphaModFix/>
            </a:blip>
            <a:stretch>
              <a:fillRect b="0" l="0" r="0" t="0"/>
            </a:stretch>
          </a:blipFill>
          <a:ln>
            <a:noFill/>
          </a:ln>
        </p:spPr>
      </p:sp>
      <p:sp>
        <p:nvSpPr>
          <p:cNvPr id="814" name="Google Shape;814;p33"/>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0">
              <a:alphaModFix/>
            </a:blip>
            <a:stretch>
              <a:fillRect b="0" l="0" r="0" t="0"/>
            </a:stretch>
          </a:blipFill>
          <a:ln>
            <a:noFill/>
          </a:ln>
        </p:spPr>
      </p:sp>
      <p:sp>
        <p:nvSpPr>
          <p:cNvPr id="815" name="Google Shape;815;p33"/>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816" name="Google Shape;816;p33"/>
          <p:cNvSpPr txBox="1"/>
          <p:nvPr/>
        </p:nvSpPr>
        <p:spPr>
          <a:xfrm>
            <a:off x="540488" y="2170983"/>
            <a:ext cx="114300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PRINSIP PEMBELAJARAN</a:t>
            </a:r>
            <a:endParaRPr b="1" i="0" sz="6599" u="none" cap="none" strike="noStrike">
              <a:solidFill>
                <a:srgbClr val="FFFFFF"/>
              </a:solidFill>
              <a:latin typeface="Poppins"/>
              <a:ea typeface="Poppins"/>
              <a:cs typeface="Poppins"/>
              <a:sym typeface="Poppins"/>
            </a:endParaRPr>
          </a:p>
        </p:txBody>
      </p:sp>
      <p:graphicFrame>
        <p:nvGraphicFramePr>
          <p:cNvPr id="817" name="Google Shape;817;p33"/>
          <p:cNvGraphicFramePr/>
          <p:nvPr/>
        </p:nvGraphicFramePr>
        <p:xfrm>
          <a:off x="639087" y="1764206"/>
          <a:ext cx="3000000" cy="3000000"/>
        </p:xfrm>
        <a:graphic>
          <a:graphicData uri="http://schemas.openxmlformats.org/drawingml/2006/table">
            <a:tbl>
              <a:tblPr bandRow="1" firstRow="1">
                <a:noFill/>
                <a:tableStyleId>{2F7D1E82-95BC-4540-9650-930AB3F9FEBC}</a:tableStyleId>
              </a:tblPr>
              <a:tblGrid>
                <a:gridCol w="4935250"/>
                <a:gridCol w="11741125"/>
              </a:tblGrid>
              <a:tr h="1237100">
                <a:tc>
                  <a:txBody>
                    <a:bodyPr/>
                    <a:lstStyle/>
                    <a:p>
                      <a:pPr indent="0" lvl="0" marL="0" marR="0" rtl="0" algn="ctr">
                        <a:spcBef>
                          <a:spcPts val="0"/>
                        </a:spcBef>
                        <a:spcAft>
                          <a:spcPts val="0"/>
                        </a:spcAft>
                        <a:buNone/>
                      </a:pPr>
                      <a:r>
                        <a:rPr lang="en-US" sz="5400"/>
                        <a:t>Prinsip Pembelajaran</a:t>
                      </a:r>
                      <a:endParaRPr sz="5400"/>
                    </a:p>
                  </a:txBody>
                  <a:tcPr marT="45725" marB="45725" marR="91450" marL="91450"/>
                </a:tc>
                <a:tc>
                  <a:txBody>
                    <a:bodyPr/>
                    <a:lstStyle/>
                    <a:p>
                      <a:pPr indent="0" lvl="0" marL="0" marR="0" rtl="0" algn="ctr">
                        <a:spcBef>
                          <a:spcPts val="0"/>
                        </a:spcBef>
                        <a:spcAft>
                          <a:spcPts val="0"/>
                        </a:spcAft>
                        <a:buNone/>
                      </a:pPr>
                      <a:r>
                        <a:rPr lang="en-US" sz="6000"/>
                        <a:t>Peran Pola Pikir</a:t>
                      </a:r>
                      <a:r>
                        <a:rPr lang="en-US" sz="6000"/>
                        <a:t> Bertumbuh</a:t>
                      </a:r>
                      <a:endParaRPr sz="6000"/>
                    </a:p>
                  </a:txBody>
                  <a:tcPr marT="45725" marB="45725" marR="91450" marL="91450"/>
                </a:tc>
              </a:tr>
              <a:tr h="1237100">
                <a:tc>
                  <a:txBody>
                    <a:bodyPr/>
                    <a:lstStyle/>
                    <a:p>
                      <a:pPr indent="0" lvl="0" marL="0" marR="0" rtl="0" algn="ctr">
                        <a:spcBef>
                          <a:spcPts val="0"/>
                        </a:spcBef>
                        <a:spcAft>
                          <a:spcPts val="0"/>
                        </a:spcAft>
                        <a:buNone/>
                      </a:pPr>
                      <a:r>
                        <a:rPr lang="en-US" sz="4400"/>
                        <a:t>Berkesadaran</a:t>
                      </a:r>
                      <a:endParaRPr sz="4400"/>
                    </a:p>
                  </a:txBody>
                  <a:tcPr marT="45725" marB="45725" marR="91450" marL="91450"/>
                </a:tc>
                <a:tc>
                  <a:txBody>
                    <a:bodyPr/>
                    <a:lstStyle/>
                    <a:p>
                      <a:pPr indent="0" lvl="7" marL="0" marR="0" rtl="0" algn="l">
                        <a:lnSpc>
                          <a:spcPct val="100000"/>
                        </a:lnSpc>
                        <a:spcBef>
                          <a:spcPts val="0"/>
                        </a:spcBef>
                        <a:spcAft>
                          <a:spcPts val="0"/>
                        </a:spcAft>
                        <a:buClr>
                          <a:schemeClr val="dk1"/>
                        </a:buClr>
                        <a:buSzPts val="3200"/>
                        <a:buFont typeface="Calibri"/>
                        <a:buNone/>
                      </a:pPr>
                      <a:r>
                        <a:rPr lang="en-US" sz="3200" u="none" cap="none" strike="noStrike">
                          <a:solidFill>
                            <a:schemeClr val="dk1"/>
                          </a:solidFill>
                          <a:latin typeface="Calibri"/>
                          <a:ea typeface="Calibri"/>
                          <a:cs typeface="Calibri"/>
                          <a:sym typeface="Calibri"/>
                        </a:rPr>
                        <a:t>Dengan PPB murid akan sadar bahwa belajar adalah sebuah proses yang di dalamnya akan selalu ada tantangan, hambatan dan kesulitan yang harus dihadapi. Bahkan seringkali murid melakukan kesalahan bahkan mengalami kegagalan agar terbentuk </a:t>
                      </a:r>
                      <a:r>
                        <a:rPr i="1" lang="en-US" sz="3200" u="none" cap="none" strike="noStrike">
                          <a:solidFill>
                            <a:schemeClr val="dk1"/>
                          </a:solidFill>
                          <a:latin typeface="Calibri"/>
                          <a:ea typeface="Calibri"/>
                          <a:cs typeface="Calibri"/>
                          <a:sym typeface="Calibri"/>
                        </a:rPr>
                        <a:t>Learning Mindset</a:t>
                      </a:r>
                      <a:r>
                        <a:rPr lang="en-US" sz="3200" u="none" cap="none" strike="noStrike">
                          <a:solidFill>
                            <a:schemeClr val="dk1"/>
                          </a:solidFill>
                          <a:latin typeface="Calibri"/>
                          <a:ea typeface="Calibri"/>
                          <a:cs typeface="Calibri"/>
                          <a:sym typeface="Calibri"/>
                        </a:rPr>
                        <a:t>. </a:t>
                      </a:r>
                      <a:endParaRPr/>
                    </a:p>
                  </a:txBody>
                  <a:tcPr marT="45725" marB="45725" marR="91450" marL="91450"/>
                </a:tc>
              </a:tr>
              <a:tr h="1237100">
                <a:tc>
                  <a:txBody>
                    <a:bodyPr/>
                    <a:lstStyle/>
                    <a:p>
                      <a:pPr indent="0" lvl="0" marL="0" marR="0" rtl="0" algn="ctr">
                        <a:spcBef>
                          <a:spcPts val="0"/>
                        </a:spcBef>
                        <a:spcAft>
                          <a:spcPts val="0"/>
                        </a:spcAft>
                        <a:buNone/>
                      </a:pPr>
                      <a:r>
                        <a:rPr lang="en-US" sz="4400"/>
                        <a:t>Bermakna</a:t>
                      </a:r>
                      <a:endParaRPr sz="4400"/>
                    </a:p>
                  </a:txBody>
                  <a:tcPr marT="45725" marB="45725" marR="91450" marL="91450"/>
                </a:tc>
                <a:tc>
                  <a:txBody>
                    <a:bodyPr/>
                    <a:lstStyle/>
                    <a:p>
                      <a:pPr indent="0" lvl="7" marL="0" marR="0" rtl="0" algn="l">
                        <a:lnSpc>
                          <a:spcPct val="100000"/>
                        </a:lnSpc>
                        <a:spcBef>
                          <a:spcPts val="0"/>
                        </a:spcBef>
                        <a:spcAft>
                          <a:spcPts val="0"/>
                        </a:spcAft>
                        <a:buClr>
                          <a:schemeClr val="dk1"/>
                        </a:buClr>
                        <a:buSzPts val="3200"/>
                        <a:buFont typeface="Calibri"/>
                        <a:buNone/>
                      </a:pPr>
                      <a:r>
                        <a:rPr lang="en-US" sz="3200" u="none" cap="none" strike="noStrike">
                          <a:solidFill>
                            <a:schemeClr val="dk1"/>
                          </a:solidFill>
                          <a:latin typeface="Calibri"/>
                          <a:ea typeface="Calibri"/>
                          <a:cs typeface="Calibri"/>
                          <a:sym typeface="Calibri"/>
                        </a:rPr>
                        <a:t>Peran PPB agar seorang bisa menjadi pembelajar sepanjang hayat (</a:t>
                      </a:r>
                      <a:r>
                        <a:rPr i="1" lang="en-US" sz="3200" u="none" cap="none" strike="noStrike">
                          <a:solidFill>
                            <a:schemeClr val="dk1"/>
                          </a:solidFill>
                          <a:latin typeface="Calibri"/>
                          <a:ea typeface="Calibri"/>
                          <a:cs typeface="Calibri"/>
                          <a:sym typeface="Calibri"/>
                        </a:rPr>
                        <a:t>lifelong learner</a:t>
                      </a:r>
                      <a:r>
                        <a:rPr lang="en-US" sz="3200" u="none" cap="none" strike="noStrike">
                          <a:solidFill>
                            <a:schemeClr val="dk1"/>
                          </a:solidFill>
                          <a:latin typeface="Calibri"/>
                          <a:ea typeface="Calibri"/>
                          <a:cs typeface="Calibri"/>
                          <a:sym typeface="Calibri"/>
                        </a:rPr>
                        <a:t>) yang berguna dalam menghadapi berbagai kendala itu dianggap sebagai sebuah “peluang” untuk memperoleh pengetahuan dan ketrampilan yang berguna.</a:t>
                      </a:r>
                      <a:endParaRPr/>
                    </a:p>
                  </a:txBody>
                  <a:tcPr marT="45725" marB="45725" marR="91450" marL="91450"/>
                </a:tc>
              </a:tr>
              <a:tr h="1237100">
                <a:tc>
                  <a:txBody>
                    <a:bodyPr/>
                    <a:lstStyle/>
                    <a:p>
                      <a:pPr indent="0" lvl="0" marL="0" marR="0" rtl="0" algn="ctr">
                        <a:spcBef>
                          <a:spcPts val="0"/>
                        </a:spcBef>
                        <a:spcAft>
                          <a:spcPts val="0"/>
                        </a:spcAft>
                        <a:buNone/>
                      </a:pPr>
                      <a:r>
                        <a:rPr lang="en-US" sz="4400"/>
                        <a:t>Menggembirakan</a:t>
                      </a:r>
                      <a:endParaRPr sz="4400"/>
                    </a:p>
                  </a:txBody>
                  <a:tcPr marT="45725" marB="45725" marR="91450" marL="91450"/>
                </a:tc>
                <a:tc>
                  <a:txBody>
                    <a:bodyPr/>
                    <a:lstStyle/>
                    <a:p>
                      <a:pPr indent="0" lvl="0" marL="0" marR="0" rtl="0" algn="l">
                        <a:spcBef>
                          <a:spcPts val="0"/>
                        </a:spcBef>
                        <a:spcAft>
                          <a:spcPts val="0"/>
                        </a:spcAft>
                        <a:buNone/>
                      </a:pPr>
                      <a:r>
                        <a:rPr lang="en-US" sz="3200">
                          <a:solidFill>
                            <a:schemeClr val="dk1"/>
                          </a:solidFill>
                          <a:latin typeface="Calibri"/>
                          <a:ea typeface="Calibri"/>
                          <a:cs typeface="Calibri"/>
                          <a:sym typeface="Calibri"/>
                        </a:rPr>
                        <a:t>Pembelajaran yang menggembirakan membutuhkan PPB agar</a:t>
                      </a:r>
                      <a:r>
                        <a:rPr lang="en-US" sz="3200">
                          <a:solidFill>
                            <a:schemeClr val="dk1"/>
                          </a:solidFill>
                          <a:latin typeface="Calibri"/>
                          <a:ea typeface="Calibri"/>
                          <a:cs typeface="Calibri"/>
                          <a:sym typeface="Calibri"/>
                        </a:rPr>
                        <a:t> bisa </a:t>
                      </a:r>
                      <a:r>
                        <a:rPr lang="en-US" sz="3200">
                          <a:solidFill>
                            <a:schemeClr val="dk1"/>
                          </a:solidFill>
                          <a:latin typeface="Calibri"/>
                          <a:ea typeface="Calibri"/>
                          <a:cs typeface="Calibri"/>
                          <a:sym typeface="Calibri"/>
                        </a:rPr>
                        <a:t>tercipta suasana belajar yang positif,</a:t>
                      </a:r>
                      <a:r>
                        <a:rPr lang="en-US" sz="3200">
                          <a:solidFill>
                            <a:schemeClr val="dk1"/>
                          </a:solidFill>
                          <a:latin typeface="Calibri"/>
                          <a:ea typeface="Calibri"/>
                          <a:cs typeface="Calibri"/>
                          <a:sym typeface="Calibri"/>
                        </a:rPr>
                        <a:t> dan </a:t>
                      </a:r>
                      <a:r>
                        <a:rPr lang="en-US" sz="3200">
                          <a:solidFill>
                            <a:schemeClr val="dk1"/>
                          </a:solidFill>
                          <a:latin typeface="Calibri"/>
                          <a:ea typeface="Calibri"/>
                          <a:cs typeface="Calibri"/>
                          <a:sym typeface="Calibri"/>
                        </a:rPr>
                        <a:t>menantang serta menyenangkan, dan memotivasi dan siap menghadapi tantangan.</a:t>
                      </a:r>
                      <a:endParaRPr sz="3200"/>
                    </a:p>
                  </a:txBody>
                  <a:tcPr marT="45725" marB="45725" marR="91450" marL="91450"/>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1" name="Shape 821"/>
        <p:cNvGrpSpPr/>
        <p:nvPr/>
      </p:nvGrpSpPr>
      <p:grpSpPr>
        <a:xfrm>
          <a:off x="0" y="0"/>
          <a:ext cx="0" cy="0"/>
          <a:chOff x="0" y="0"/>
          <a:chExt cx="0" cy="0"/>
        </a:xfrm>
      </p:grpSpPr>
      <p:sp>
        <p:nvSpPr>
          <p:cNvPr id="822" name="Google Shape;822;p34"/>
          <p:cNvSpPr/>
          <p:nvPr/>
        </p:nvSpPr>
        <p:spPr>
          <a:xfrm rot="10800000">
            <a:off x="16795451" y="0"/>
            <a:ext cx="1492549" cy="1492549"/>
          </a:xfrm>
          <a:custGeom>
            <a:rect b="b" l="l" r="r" t="t"/>
            <a:pathLst>
              <a:path extrusionOk="0" h="1492549" w="1492549">
                <a:moveTo>
                  <a:pt x="1492549" y="1492549"/>
                </a:moveTo>
                <a:lnTo>
                  <a:pt x="0" y="1492549"/>
                </a:lnTo>
                <a:lnTo>
                  <a:pt x="0" y="0"/>
                </a:lnTo>
                <a:lnTo>
                  <a:pt x="1492549" y="0"/>
                </a:lnTo>
                <a:lnTo>
                  <a:pt x="1492549" y="1492549"/>
                </a:lnTo>
                <a:close/>
              </a:path>
            </a:pathLst>
          </a:custGeom>
          <a:blipFill rotWithShape="1">
            <a:blip r:embed="rId3">
              <a:alphaModFix/>
            </a:blip>
            <a:stretch>
              <a:fillRect b="0" l="0" r="0" t="0"/>
            </a:stretch>
          </a:blipFill>
          <a:ln>
            <a:noFill/>
          </a:ln>
        </p:spPr>
      </p:sp>
      <p:sp>
        <p:nvSpPr>
          <p:cNvPr id="823" name="Google Shape;823;p34"/>
          <p:cNvSpPr/>
          <p:nvPr/>
        </p:nvSpPr>
        <p:spPr>
          <a:xfrm rot="-5874422">
            <a:off x="-5133177" y="-7306386"/>
            <a:ext cx="8776998" cy="8776998"/>
          </a:xfrm>
          <a:custGeom>
            <a:rect b="b" l="l" r="r" t="t"/>
            <a:pathLst>
              <a:path extrusionOk="0" h="8776998" w="8776998">
                <a:moveTo>
                  <a:pt x="0" y="0"/>
                </a:moveTo>
                <a:lnTo>
                  <a:pt x="8776997" y="0"/>
                </a:lnTo>
                <a:lnTo>
                  <a:pt x="8776997" y="8776997"/>
                </a:lnTo>
                <a:lnTo>
                  <a:pt x="0" y="8776997"/>
                </a:lnTo>
                <a:lnTo>
                  <a:pt x="0" y="0"/>
                </a:lnTo>
                <a:close/>
              </a:path>
            </a:pathLst>
          </a:custGeom>
          <a:blipFill rotWithShape="1">
            <a:blip r:embed="rId4">
              <a:alphaModFix/>
            </a:blip>
            <a:stretch>
              <a:fillRect b="0" l="0" r="0" t="0"/>
            </a:stretch>
          </a:blipFill>
          <a:ln>
            <a:noFill/>
          </a:ln>
        </p:spPr>
      </p:sp>
      <p:sp>
        <p:nvSpPr>
          <p:cNvPr id="824" name="Google Shape;824;p34"/>
          <p:cNvSpPr/>
          <p:nvPr/>
        </p:nvSpPr>
        <p:spPr>
          <a:xfrm>
            <a:off x="9675544" y="9763125"/>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5">
              <a:alphaModFix/>
            </a:blip>
            <a:stretch>
              <a:fillRect b="0" l="0" r="0" t="0"/>
            </a:stretch>
          </a:blipFill>
          <a:ln>
            <a:noFill/>
          </a:ln>
        </p:spPr>
      </p:sp>
      <p:sp>
        <p:nvSpPr>
          <p:cNvPr id="825" name="Google Shape;825;p34"/>
          <p:cNvSpPr/>
          <p:nvPr/>
        </p:nvSpPr>
        <p:spPr>
          <a:xfrm>
            <a:off x="17259300" y="9080035"/>
            <a:ext cx="1976562" cy="1907382"/>
          </a:xfrm>
          <a:custGeom>
            <a:rect b="b" l="l" r="r" t="t"/>
            <a:pathLst>
              <a:path extrusionOk="0" h="1907382" w="1976562">
                <a:moveTo>
                  <a:pt x="0" y="0"/>
                </a:moveTo>
                <a:lnTo>
                  <a:pt x="1976562" y="0"/>
                </a:lnTo>
                <a:lnTo>
                  <a:pt x="1976562" y="1907382"/>
                </a:lnTo>
                <a:lnTo>
                  <a:pt x="0" y="1907382"/>
                </a:lnTo>
                <a:lnTo>
                  <a:pt x="0" y="0"/>
                </a:lnTo>
                <a:close/>
              </a:path>
            </a:pathLst>
          </a:custGeom>
          <a:blipFill rotWithShape="1">
            <a:blip r:embed="rId6">
              <a:alphaModFix/>
            </a:blip>
            <a:stretch>
              <a:fillRect b="0" l="0" r="0" t="0"/>
            </a:stretch>
          </a:blipFill>
          <a:ln>
            <a:noFill/>
          </a:ln>
        </p:spPr>
      </p:sp>
      <p:sp>
        <p:nvSpPr>
          <p:cNvPr id="826" name="Google Shape;826;p34"/>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7">
              <a:alphaModFix/>
            </a:blip>
            <a:stretch>
              <a:fillRect b="0" l="0" r="0" t="0"/>
            </a:stretch>
          </a:blipFill>
          <a:ln>
            <a:noFill/>
          </a:ln>
        </p:spPr>
      </p:sp>
      <p:sp>
        <p:nvSpPr>
          <p:cNvPr id="827" name="Google Shape;827;p34"/>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8">
              <a:alphaModFix/>
            </a:blip>
            <a:stretch>
              <a:fillRect b="0" l="0" r="0" t="0"/>
            </a:stretch>
          </a:blipFill>
          <a:ln>
            <a:noFill/>
          </a:ln>
        </p:spPr>
      </p:sp>
      <p:sp>
        <p:nvSpPr>
          <p:cNvPr id="828" name="Google Shape;828;p34"/>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9">
              <a:alphaModFix/>
            </a:blip>
            <a:stretch>
              <a:fillRect b="0" l="0" r="0" t="0"/>
            </a:stretch>
          </a:blipFill>
          <a:ln>
            <a:noFill/>
          </a:ln>
        </p:spPr>
      </p:sp>
      <p:sp>
        <p:nvSpPr>
          <p:cNvPr id="829" name="Google Shape;829;p34"/>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0">
              <a:alphaModFix/>
            </a:blip>
            <a:stretch>
              <a:fillRect b="0" l="0" r="0" t="0"/>
            </a:stretch>
          </a:blipFill>
          <a:ln>
            <a:noFill/>
          </a:ln>
        </p:spPr>
      </p:sp>
      <p:sp>
        <p:nvSpPr>
          <p:cNvPr id="830" name="Google Shape;830;p34"/>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graphicFrame>
        <p:nvGraphicFramePr>
          <p:cNvPr id="831" name="Google Shape;831;p34"/>
          <p:cNvGraphicFramePr/>
          <p:nvPr/>
        </p:nvGraphicFramePr>
        <p:xfrm>
          <a:off x="804530" y="1509384"/>
          <a:ext cx="3000000" cy="3000000"/>
        </p:xfrm>
        <a:graphic>
          <a:graphicData uri="http://schemas.openxmlformats.org/drawingml/2006/table">
            <a:tbl>
              <a:tblPr bandRow="1" firstRow="1">
                <a:noFill/>
                <a:tableStyleId>{2F7D1E82-95BC-4540-9650-930AB3F9FEBC}</a:tableStyleId>
              </a:tblPr>
              <a:tblGrid>
                <a:gridCol w="3581400"/>
                <a:gridCol w="12839700"/>
              </a:tblGrid>
              <a:tr h="875675">
                <a:tc>
                  <a:txBody>
                    <a:bodyPr/>
                    <a:lstStyle/>
                    <a:p>
                      <a:pPr indent="0" lvl="0" marL="0" marR="0" rtl="0" algn="ctr">
                        <a:spcBef>
                          <a:spcPts val="0"/>
                        </a:spcBef>
                        <a:spcAft>
                          <a:spcPts val="0"/>
                        </a:spcAft>
                        <a:buNone/>
                      </a:pPr>
                      <a:r>
                        <a:rPr lang="en-US" sz="4800"/>
                        <a:t>Profil</a:t>
                      </a:r>
                      <a:r>
                        <a:rPr lang="en-US" sz="4800"/>
                        <a:t> Lulusan</a:t>
                      </a:r>
                      <a:endParaRPr sz="4800"/>
                    </a:p>
                  </a:txBody>
                  <a:tcPr marT="45725" marB="45725" marR="91450" marL="91450"/>
                </a:tc>
                <a:tc>
                  <a:txBody>
                    <a:bodyPr/>
                    <a:lstStyle/>
                    <a:p>
                      <a:pPr indent="0" lvl="0" marL="0" marR="0" rtl="0" algn="ctr">
                        <a:spcBef>
                          <a:spcPts val="0"/>
                        </a:spcBef>
                        <a:spcAft>
                          <a:spcPts val="0"/>
                        </a:spcAft>
                        <a:buNone/>
                      </a:pPr>
                      <a:r>
                        <a:rPr lang="en-US" sz="5400"/>
                        <a:t>Peran</a:t>
                      </a:r>
                      <a:r>
                        <a:rPr lang="en-US" sz="5400"/>
                        <a:t> Pola Pikir Bertumbuh</a:t>
                      </a:r>
                      <a:endParaRPr sz="5400"/>
                    </a:p>
                  </a:txBody>
                  <a:tcPr marT="45725" marB="45725" marR="91450" marL="91450"/>
                </a:tc>
              </a:tr>
              <a:tr h="875675">
                <a:tc>
                  <a:txBody>
                    <a:bodyPr/>
                    <a:lstStyle/>
                    <a:p>
                      <a:pPr indent="0" lvl="0" marL="0" marR="0" rtl="0" algn="ctr">
                        <a:spcBef>
                          <a:spcPts val="0"/>
                        </a:spcBef>
                        <a:spcAft>
                          <a:spcPts val="0"/>
                        </a:spcAft>
                        <a:buNone/>
                      </a:pPr>
                      <a:r>
                        <a:rPr lang="en-US" sz="3600"/>
                        <a:t>Kreativitas</a:t>
                      </a:r>
                      <a:endParaRPr sz="3600"/>
                    </a:p>
                  </a:txBody>
                  <a:tcPr marT="45725" marB="45725" marR="91450" marL="91450"/>
                </a:tc>
                <a:tc>
                  <a:txBody>
                    <a:bodyPr/>
                    <a:lstStyle/>
                    <a:p>
                      <a:pPr indent="0" lvl="0" marL="0" marR="0" rtl="0" algn="l">
                        <a:spcBef>
                          <a:spcPts val="0"/>
                        </a:spcBef>
                        <a:spcAft>
                          <a:spcPts val="0"/>
                        </a:spcAft>
                        <a:buNone/>
                      </a:pPr>
                      <a:r>
                        <a:rPr lang="en-US" sz="3000"/>
                        <a:t>Dalam mengembangkan ide yang kreatif, unik dan baru akan selalu berhadapan dengan berbagai tantangan dan kesulitan yang membutuhkan PPB agar bisa terus mencoba.</a:t>
                      </a:r>
                      <a:endParaRPr sz="3000"/>
                    </a:p>
                  </a:txBody>
                  <a:tcPr marT="45725" marB="45725" marR="91450" marL="91450"/>
                </a:tc>
              </a:tr>
              <a:tr h="875675">
                <a:tc>
                  <a:txBody>
                    <a:bodyPr/>
                    <a:lstStyle/>
                    <a:p>
                      <a:pPr indent="0" lvl="0" marL="0" marR="0" rtl="0" algn="ctr">
                        <a:spcBef>
                          <a:spcPts val="0"/>
                        </a:spcBef>
                        <a:spcAft>
                          <a:spcPts val="0"/>
                        </a:spcAft>
                        <a:buNone/>
                      </a:pPr>
                      <a:r>
                        <a:rPr lang="en-US" sz="3600"/>
                        <a:t>Penalaran</a:t>
                      </a:r>
                      <a:r>
                        <a:rPr lang="en-US" sz="3600"/>
                        <a:t> Kritis</a:t>
                      </a:r>
                      <a:endParaRPr sz="3600"/>
                    </a:p>
                  </a:txBody>
                  <a:tcPr marT="45725" marB="45725" marR="91450" marL="91450"/>
                </a:tc>
                <a:tc>
                  <a:txBody>
                    <a:bodyPr/>
                    <a:lstStyle/>
                    <a:p>
                      <a:pPr indent="0" lvl="0" marL="0" marR="0" rtl="0" algn="l">
                        <a:spcBef>
                          <a:spcPts val="0"/>
                        </a:spcBef>
                        <a:spcAft>
                          <a:spcPts val="0"/>
                        </a:spcAft>
                        <a:buNone/>
                      </a:pPr>
                      <a:r>
                        <a:rPr lang="en-US" sz="3000"/>
                        <a:t>Seperti halnya dengan kreativitas, agar mampu berpikir kritis maka PPB sangat dibutuhkan sebab mengevaluasi dan menganalisis berbagai ide yang ada merupakan sebuah proses yang butuh kesabaran dan kegigihan.</a:t>
                      </a:r>
                      <a:endParaRPr sz="3000"/>
                    </a:p>
                  </a:txBody>
                  <a:tcPr marT="45725" marB="45725" marR="91450" marL="91450"/>
                </a:tc>
              </a:tr>
              <a:tr h="875675">
                <a:tc>
                  <a:txBody>
                    <a:bodyPr/>
                    <a:lstStyle/>
                    <a:p>
                      <a:pPr indent="0" lvl="0" marL="0" marR="0" rtl="0" algn="ctr">
                        <a:spcBef>
                          <a:spcPts val="0"/>
                        </a:spcBef>
                        <a:spcAft>
                          <a:spcPts val="0"/>
                        </a:spcAft>
                        <a:buNone/>
                      </a:pPr>
                      <a:r>
                        <a:rPr lang="en-US" sz="3600"/>
                        <a:t>Komunikasi</a:t>
                      </a:r>
                      <a:endParaRPr sz="3600"/>
                    </a:p>
                  </a:txBody>
                  <a:tcPr marT="45725" marB="45725" marR="91450" marL="91450"/>
                </a:tc>
                <a:tc>
                  <a:txBody>
                    <a:bodyPr/>
                    <a:lstStyle/>
                    <a:p>
                      <a:pPr indent="0" lvl="0" marL="0" marR="0" rtl="0" algn="l">
                        <a:spcBef>
                          <a:spcPts val="0"/>
                        </a:spcBef>
                        <a:spcAft>
                          <a:spcPts val="0"/>
                        </a:spcAft>
                        <a:buNone/>
                      </a:pPr>
                      <a:r>
                        <a:rPr lang="en-US" sz="2800">
                          <a:solidFill>
                            <a:schemeClr val="dk1"/>
                          </a:solidFill>
                          <a:latin typeface="Calibri"/>
                          <a:ea typeface="Calibri"/>
                          <a:cs typeface="Calibri"/>
                          <a:sym typeface="Calibri"/>
                        </a:rPr>
                        <a:t>Agar mampu</a:t>
                      </a:r>
                      <a:r>
                        <a:rPr lang="en-US" sz="2800">
                          <a:solidFill>
                            <a:schemeClr val="dk1"/>
                          </a:solidFill>
                          <a:latin typeface="Calibri"/>
                          <a:ea typeface="Calibri"/>
                          <a:cs typeface="Calibri"/>
                          <a:sym typeface="Calibri"/>
                        </a:rPr>
                        <a:t> </a:t>
                      </a:r>
                      <a:r>
                        <a:rPr lang="en-US" sz="2800">
                          <a:solidFill>
                            <a:schemeClr val="dk1"/>
                          </a:solidFill>
                          <a:latin typeface="Calibri"/>
                          <a:ea typeface="Calibri"/>
                          <a:cs typeface="Calibri"/>
                          <a:sym typeface="Calibri"/>
                        </a:rPr>
                        <a:t>berinteraksi dengan orang lain, berbagi serta mempertahankan pendapat, menyampaikan sudut pandang yang beragam membutuhkan PPB sehingga proses komunikasi berjalan dengan efektif sebab didasari oleh keyakinan oleh kedua pihak.</a:t>
                      </a:r>
                      <a:endParaRPr sz="2800"/>
                    </a:p>
                  </a:txBody>
                  <a:tcPr marT="45725" marB="45725" marR="91450" marL="91450"/>
                </a:tc>
              </a:tr>
              <a:tr h="875675">
                <a:tc>
                  <a:txBody>
                    <a:bodyPr/>
                    <a:lstStyle/>
                    <a:p>
                      <a:pPr indent="0" lvl="0" marL="0" marR="0" rtl="0" algn="ctr">
                        <a:spcBef>
                          <a:spcPts val="0"/>
                        </a:spcBef>
                        <a:spcAft>
                          <a:spcPts val="0"/>
                        </a:spcAft>
                        <a:buNone/>
                      </a:pPr>
                      <a:r>
                        <a:rPr lang="en-US" sz="3600"/>
                        <a:t>Kolaborasi</a:t>
                      </a:r>
                      <a:endParaRPr sz="3600"/>
                    </a:p>
                  </a:txBody>
                  <a:tcPr marT="45725" marB="45725" marR="91450" marL="91450"/>
                </a:tc>
                <a:tc>
                  <a:txBody>
                    <a:bodyPr/>
                    <a:lstStyle/>
                    <a:p>
                      <a:pPr indent="0" lvl="0" marL="0" marR="0" rtl="0" algn="l">
                        <a:spcBef>
                          <a:spcPts val="0"/>
                        </a:spcBef>
                        <a:spcAft>
                          <a:spcPts val="0"/>
                        </a:spcAft>
                        <a:buNone/>
                      </a:pPr>
                      <a:r>
                        <a:rPr lang="en-US" sz="2800"/>
                        <a:t>Seperti halnya dengan komunikasi, agar mampu berkolaborasi</a:t>
                      </a:r>
                      <a:r>
                        <a:rPr lang="en-US" sz="2800"/>
                        <a:t> maka PPB dapat berperan dalam membentuk hubungan yang baik dan kuat dalam sebuah tim.</a:t>
                      </a:r>
                      <a:endParaRPr sz="2800"/>
                    </a:p>
                  </a:txBody>
                  <a:tcPr marT="45725" marB="45725" marR="91450" marL="91450"/>
                </a:tc>
              </a:tr>
              <a:tr h="875675">
                <a:tc>
                  <a:txBody>
                    <a:bodyPr/>
                    <a:lstStyle/>
                    <a:p>
                      <a:pPr indent="0" lvl="0" marL="0" marR="0" rtl="0" algn="ctr">
                        <a:spcBef>
                          <a:spcPts val="0"/>
                        </a:spcBef>
                        <a:spcAft>
                          <a:spcPts val="0"/>
                        </a:spcAft>
                        <a:buNone/>
                      </a:pPr>
                      <a:r>
                        <a:rPr lang="en-US" sz="3600"/>
                        <a:t>Kemandirian</a:t>
                      </a:r>
                      <a:endParaRPr sz="3600"/>
                    </a:p>
                  </a:txBody>
                  <a:tcPr marT="45725" marB="45725" marR="91450" marL="91450"/>
                </a:tc>
                <a:tc>
                  <a:txBody>
                    <a:bodyPr/>
                    <a:lstStyle/>
                    <a:p>
                      <a:pPr indent="0" lvl="0" marL="0" marR="0" rtl="0" algn="l">
                        <a:spcBef>
                          <a:spcPts val="0"/>
                        </a:spcBef>
                        <a:spcAft>
                          <a:spcPts val="0"/>
                        </a:spcAft>
                        <a:buNone/>
                      </a:pPr>
                      <a:r>
                        <a:rPr lang="en-US" sz="2800"/>
                        <a:t>Mandiri adalah salah satu ciri dari PPB sebab butuh keyakinan diri yang tinggi bahwa segala sesuatunya bisa dikuasai lewat proses belajar dan berusaha.</a:t>
                      </a:r>
                      <a:endParaRPr sz="2800"/>
                    </a:p>
                  </a:txBody>
                  <a:tcPr marT="45725" marB="45725" marR="91450" marL="91450"/>
                </a:tc>
              </a:tr>
            </a:tbl>
          </a:graphicData>
        </a:graphic>
      </p:graphicFrame>
      <p:sp>
        <p:nvSpPr>
          <p:cNvPr id="832" name="Google Shape;832;p34"/>
          <p:cNvSpPr/>
          <p:nvPr/>
        </p:nvSpPr>
        <p:spPr>
          <a:xfrm>
            <a:off x="12568205" y="145800"/>
            <a:ext cx="5719800" cy="32832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20000"/>
              </a:lnSpc>
              <a:spcBef>
                <a:spcPts val="0"/>
              </a:spcBef>
              <a:spcAft>
                <a:spcPts val="0"/>
              </a:spcAft>
              <a:buNone/>
            </a:pPr>
            <a:r>
              <a:rPr lang="en-US" sz="1800">
                <a:solidFill>
                  <a:srgbClr val="334155"/>
                </a:solidFill>
                <a:latin typeface="Inter"/>
                <a:ea typeface="Inter"/>
                <a:cs typeface="Inter"/>
                <a:sym typeface="Inter"/>
              </a:rPr>
              <a:t>Tambahkan 8 Profil Lulusan</a:t>
            </a:r>
            <a:endParaRPr sz="1800">
              <a:solidFill>
                <a:srgbClr val="334155"/>
              </a:solidFill>
              <a:latin typeface="Inter"/>
              <a:ea typeface="Inter"/>
              <a:cs typeface="Inter"/>
              <a:sym typeface="Inter"/>
            </a:endParaRPr>
          </a:p>
          <a:p>
            <a:pPr indent="-342900" lvl="0" marL="457200" rtl="0" algn="l">
              <a:lnSpc>
                <a:spcPct val="120000"/>
              </a:lnSpc>
              <a:spcBef>
                <a:spcPts val="0"/>
              </a:spcBef>
              <a:spcAft>
                <a:spcPts val="0"/>
              </a:spcAft>
              <a:buClr>
                <a:srgbClr val="334155"/>
              </a:buClr>
              <a:buSzPts val="1800"/>
              <a:buFont typeface="Inter"/>
              <a:buAutoNum type="arabicPeriod"/>
            </a:pPr>
            <a:r>
              <a:rPr lang="en-US" sz="1800">
                <a:solidFill>
                  <a:srgbClr val="334155"/>
                </a:solidFill>
                <a:latin typeface="Inter"/>
                <a:ea typeface="Inter"/>
                <a:cs typeface="Inter"/>
                <a:sym typeface="Inter"/>
              </a:rPr>
              <a:t>keimanan dan ketakwaan terhadap Tuhan YME</a:t>
            </a:r>
            <a:endParaRPr sz="1800">
              <a:solidFill>
                <a:srgbClr val="334155"/>
              </a:solidFill>
              <a:latin typeface="Inter"/>
              <a:ea typeface="Inter"/>
              <a:cs typeface="Inter"/>
              <a:sym typeface="Inter"/>
            </a:endParaRPr>
          </a:p>
          <a:p>
            <a:pPr indent="-342900" lvl="0" marL="457200" rtl="0" algn="l">
              <a:lnSpc>
                <a:spcPct val="120000"/>
              </a:lnSpc>
              <a:spcBef>
                <a:spcPts val="0"/>
              </a:spcBef>
              <a:spcAft>
                <a:spcPts val="0"/>
              </a:spcAft>
              <a:buClr>
                <a:srgbClr val="334155"/>
              </a:buClr>
              <a:buSzPts val="1800"/>
              <a:buFont typeface="Inter"/>
              <a:buAutoNum type="arabicPeriod"/>
            </a:pPr>
            <a:r>
              <a:rPr lang="en-US" sz="1800">
                <a:solidFill>
                  <a:srgbClr val="334155"/>
                </a:solidFill>
                <a:latin typeface="Inter"/>
                <a:ea typeface="Inter"/>
                <a:cs typeface="Inter"/>
                <a:sym typeface="Inter"/>
              </a:rPr>
              <a:t>Kewargaan</a:t>
            </a:r>
            <a:endParaRPr sz="1800">
              <a:solidFill>
                <a:srgbClr val="334155"/>
              </a:solidFill>
              <a:latin typeface="Inter"/>
              <a:ea typeface="Inter"/>
              <a:cs typeface="Inter"/>
              <a:sym typeface="Inter"/>
            </a:endParaRPr>
          </a:p>
          <a:p>
            <a:pPr indent="-342900" lvl="0" marL="457200" rtl="0" algn="l">
              <a:lnSpc>
                <a:spcPct val="120000"/>
              </a:lnSpc>
              <a:spcBef>
                <a:spcPts val="0"/>
              </a:spcBef>
              <a:spcAft>
                <a:spcPts val="0"/>
              </a:spcAft>
              <a:buClr>
                <a:srgbClr val="334155"/>
              </a:buClr>
              <a:buSzPts val="1800"/>
              <a:buFont typeface="Inter"/>
              <a:buAutoNum type="arabicPeriod"/>
            </a:pPr>
            <a:r>
              <a:rPr lang="en-US" sz="1800">
                <a:solidFill>
                  <a:srgbClr val="334155"/>
                </a:solidFill>
                <a:latin typeface="Inter"/>
                <a:ea typeface="Inter"/>
                <a:cs typeface="Inter"/>
                <a:sym typeface="Inter"/>
              </a:rPr>
              <a:t>kreativitas</a:t>
            </a:r>
            <a:endParaRPr sz="1800">
              <a:solidFill>
                <a:srgbClr val="334155"/>
              </a:solidFill>
              <a:latin typeface="Inter"/>
              <a:ea typeface="Inter"/>
              <a:cs typeface="Inter"/>
              <a:sym typeface="Inter"/>
            </a:endParaRPr>
          </a:p>
          <a:p>
            <a:pPr indent="-342900" lvl="0" marL="457200" rtl="0" algn="l">
              <a:lnSpc>
                <a:spcPct val="120000"/>
              </a:lnSpc>
              <a:spcBef>
                <a:spcPts val="0"/>
              </a:spcBef>
              <a:spcAft>
                <a:spcPts val="0"/>
              </a:spcAft>
              <a:buClr>
                <a:srgbClr val="334155"/>
              </a:buClr>
              <a:buSzPts val="1800"/>
              <a:buFont typeface="Inter"/>
              <a:buAutoNum type="arabicPeriod"/>
            </a:pPr>
            <a:r>
              <a:rPr lang="en-US" sz="1800">
                <a:solidFill>
                  <a:srgbClr val="334155"/>
                </a:solidFill>
                <a:latin typeface="Inter"/>
                <a:ea typeface="Inter"/>
                <a:cs typeface="Inter"/>
                <a:sym typeface="Inter"/>
              </a:rPr>
              <a:t>penalaran kritis</a:t>
            </a:r>
            <a:endParaRPr sz="1800">
              <a:solidFill>
                <a:srgbClr val="334155"/>
              </a:solidFill>
              <a:latin typeface="Inter"/>
              <a:ea typeface="Inter"/>
              <a:cs typeface="Inter"/>
              <a:sym typeface="Inter"/>
            </a:endParaRPr>
          </a:p>
          <a:p>
            <a:pPr indent="-342900" lvl="0" marL="457200" rtl="0" algn="l">
              <a:lnSpc>
                <a:spcPct val="120000"/>
              </a:lnSpc>
              <a:spcBef>
                <a:spcPts val="0"/>
              </a:spcBef>
              <a:spcAft>
                <a:spcPts val="0"/>
              </a:spcAft>
              <a:buClr>
                <a:srgbClr val="334155"/>
              </a:buClr>
              <a:buSzPts val="1800"/>
              <a:buFont typeface="Inter"/>
              <a:buAutoNum type="arabicPeriod"/>
            </a:pPr>
            <a:r>
              <a:rPr lang="en-US" sz="1800">
                <a:solidFill>
                  <a:srgbClr val="334155"/>
                </a:solidFill>
                <a:latin typeface="Inter"/>
                <a:ea typeface="Inter"/>
                <a:cs typeface="Inter"/>
                <a:sym typeface="Inter"/>
              </a:rPr>
              <a:t>kolaborasi</a:t>
            </a:r>
            <a:endParaRPr sz="1800">
              <a:solidFill>
                <a:srgbClr val="334155"/>
              </a:solidFill>
              <a:latin typeface="Inter"/>
              <a:ea typeface="Inter"/>
              <a:cs typeface="Inter"/>
              <a:sym typeface="Inter"/>
            </a:endParaRPr>
          </a:p>
          <a:p>
            <a:pPr indent="-342900" lvl="0" marL="457200" rtl="0" algn="l">
              <a:lnSpc>
                <a:spcPct val="120000"/>
              </a:lnSpc>
              <a:spcBef>
                <a:spcPts val="0"/>
              </a:spcBef>
              <a:spcAft>
                <a:spcPts val="0"/>
              </a:spcAft>
              <a:buClr>
                <a:srgbClr val="334155"/>
              </a:buClr>
              <a:buSzPts val="1800"/>
              <a:buFont typeface="Inter"/>
              <a:buAutoNum type="arabicPeriod"/>
            </a:pPr>
            <a:r>
              <a:rPr lang="en-US" sz="1800">
                <a:solidFill>
                  <a:srgbClr val="334155"/>
                </a:solidFill>
                <a:latin typeface="Inter"/>
                <a:ea typeface="Inter"/>
                <a:cs typeface="Inter"/>
                <a:sym typeface="Inter"/>
              </a:rPr>
              <a:t>kemandirian</a:t>
            </a:r>
            <a:endParaRPr sz="1800">
              <a:solidFill>
                <a:srgbClr val="334155"/>
              </a:solidFill>
              <a:latin typeface="Inter"/>
              <a:ea typeface="Inter"/>
              <a:cs typeface="Inter"/>
              <a:sym typeface="Inter"/>
            </a:endParaRPr>
          </a:p>
          <a:p>
            <a:pPr indent="-342900" lvl="0" marL="457200" rtl="0" algn="l">
              <a:lnSpc>
                <a:spcPct val="120000"/>
              </a:lnSpc>
              <a:spcBef>
                <a:spcPts val="0"/>
              </a:spcBef>
              <a:spcAft>
                <a:spcPts val="0"/>
              </a:spcAft>
              <a:buClr>
                <a:srgbClr val="334155"/>
              </a:buClr>
              <a:buSzPts val="1800"/>
              <a:buFont typeface="Inter"/>
              <a:buAutoNum type="arabicPeriod"/>
            </a:pPr>
            <a:r>
              <a:rPr lang="en-US" sz="1800">
                <a:solidFill>
                  <a:srgbClr val="334155"/>
                </a:solidFill>
                <a:latin typeface="Inter"/>
                <a:ea typeface="Inter"/>
                <a:cs typeface="Inter"/>
                <a:sym typeface="Inter"/>
              </a:rPr>
              <a:t>kesehatan</a:t>
            </a:r>
            <a:endParaRPr sz="1800">
              <a:solidFill>
                <a:srgbClr val="334155"/>
              </a:solidFill>
              <a:latin typeface="Inter"/>
              <a:ea typeface="Inter"/>
              <a:cs typeface="Inter"/>
              <a:sym typeface="Inter"/>
            </a:endParaRPr>
          </a:p>
          <a:p>
            <a:pPr indent="-342900" lvl="0" marL="457200" rtl="0" algn="l">
              <a:lnSpc>
                <a:spcPct val="120000"/>
              </a:lnSpc>
              <a:spcBef>
                <a:spcPts val="0"/>
              </a:spcBef>
              <a:spcAft>
                <a:spcPts val="0"/>
              </a:spcAft>
              <a:buClr>
                <a:srgbClr val="334155"/>
              </a:buClr>
              <a:buSzPts val="1800"/>
              <a:buFont typeface="Inter"/>
              <a:buAutoNum type="arabicPeriod"/>
            </a:pPr>
            <a:r>
              <a:rPr lang="en-US" sz="1800">
                <a:solidFill>
                  <a:srgbClr val="334155"/>
                </a:solidFill>
                <a:latin typeface="Inter"/>
                <a:ea typeface="Inter"/>
                <a:cs typeface="Inter"/>
                <a:sym typeface="Inter"/>
              </a:rPr>
              <a:t>komunikasi</a:t>
            </a:r>
            <a:endParaRPr sz="18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pic>
        <p:nvPicPr>
          <p:cNvPr descr=" " id="838" name="Google Shape;838;p35"/>
          <p:cNvPicPr preferRelativeResize="0"/>
          <p:nvPr/>
        </p:nvPicPr>
        <p:blipFill rotWithShape="1">
          <a:blip r:embed="rId3">
            <a:alphaModFix/>
          </a:blip>
          <a:srcRect b="0" l="0" r="0" t="0"/>
          <a:stretch/>
        </p:blipFill>
        <p:spPr>
          <a:xfrm>
            <a:off x="0" y="0"/>
            <a:ext cx="18288019" cy="10285723"/>
          </a:xfrm>
          <a:prstGeom prst="rect">
            <a:avLst/>
          </a:prstGeom>
          <a:noFill/>
          <a:ln>
            <a:noFill/>
          </a:ln>
        </p:spPr>
      </p:pic>
      <p:sp>
        <p:nvSpPr>
          <p:cNvPr id="839" name="Google Shape;839;p35"/>
          <p:cNvSpPr/>
          <p:nvPr/>
        </p:nvSpPr>
        <p:spPr>
          <a:xfrm>
            <a:off x="0" y="0"/>
            <a:ext cx="18288000" cy="102870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0" name="Google Shape;840;p35"/>
          <p:cNvSpPr/>
          <p:nvPr/>
        </p:nvSpPr>
        <p:spPr>
          <a:xfrm>
            <a:off x="1219201" y="4043363"/>
            <a:ext cx="8763000" cy="22002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41" name="Google Shape;841;p35"/>
          <p:cNvSpPr/>
          <p:nvPr/>
        </p:nvSpPr>
        <p:spPr>
          <a:xfrm>
            <a:off x="1219201" y="4043363"/>
            <a:ext cx="9004200" cy="111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DD3FC"/>
              </a:buClr>
              <a:buSzPts val="5600"/>
              <a:buFont typeface="Inter SemiBold"/>
              <a:buNone/>
            </a:pPr>
            <a:r>
              <a:rPr b="1" i="0" lang="en-US" sz="5600" u="none" cap="none" strike="noStrike">
                <a:solidFill>
                  <a:srgbClr val="7DD3FC"/>
                </a:solidFill>
                <a:latin typeface="Inter SemiBold"/>
                <a:ea typeface="Inter SemiBold"/>
                <a:cs typeface="Inter SemiBold"/>
                <a:sym typeface="Inter SemiBold"/>
              </a:rPr>
              <a:t>03</a:t>
            </a:r>
            <a:endParaRPr b="0" i="0" sz="5600" u="none" cap="none" strike="noStrike">
              <a:solidFill>
                <a:schemeClr val="dk1"/>
              </a:solidFill>
              <a:latin typeface="Calibri"/>
              <a:ea typeface="Calibri"/>
              <a:cs typeface="Calibri"/>
              <a:sym typeface="Calibri"/>
            </a:endParaRPr>
          </a:p>
        </p:txBody>
      </p:sp>
      <p:sp>
        <p:nvSpPr>
          <p:cNvPr id="842" name="Google Shape;842;p35"/>
          <p:cNvSpPr/>
          <p:nvPr/>
        </p:nvSpPr>
        <p:spPr>
          <a:xfrm>
            <a:off x="1219200" y="4995874"/>
            <a:ext cx="16632300" cy="2509825"/>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FFFFFF"/>
              </a:buClr>
              <a:buSzPts val="9000"/>
              <a:buFont typeface="Inter SemiBold"/>
              <a:buNone/>
            </a:pPr>
            <a:r>
              <a:rPr b="1" i="0" lang="en-US" sz="8000" u="none" cap="none" strike="noStrike">
                <a:solidFill>
                  <a:srgbClr val="FFFFFF"/>
                </a:solidFill>
                <a:latin typeface="Inter SemiBold"/>
                <a:ea typeface="Inter SemiBold"/>
                <a:cs typeface="Inter SemiBold"/>
                <a:sym typeface="Inter SemiBold"/>
              </a:rPr>
              <a:t>Peran Pola Pikir Bertumbuh dalam </a:t>
            </a:r>
            <a:r>
              <a:rPr b="1" i="0" lang="en-US" sz="8000" u="none" cap="none" strike="noStrike">
                <a:solidFill>
                  <a:srgbClr val="FFFF00"/>
                </a:solidFill>
                <a:latin typeface="Inter SemiBold"/>
                <a:ea typeface="Inter SemiBold"/>
                <a:cs typeface="Inter SemiBold"/>
                <a:sym typeface="Inter SemiBold"/>
              </a:rPr>
              <a:t>Kreativitas</a:t>
            </a:r>
            <a:endParaRPr b="0" i="0" sz="8000" u="none" cap="none" strike="noStrike">
              <a:solidFill>
                <a:srgbClr val="FFFF00"/>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3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848" name="Google Shape;848;p36"/>
          <p:cNvSpPr/>
          <p:nvPr/>
        </p:nvSpPr>
        <p:spPr>
          <a:xfrm rot="-172174">
            <a:off x="-5383652" y="8287808"/>
            <a:ext cx="7841541" cy="7841541"/>
          </a:xfrm>
          <a:custGeom>
            <a:rect b="b" l="l" r="r" t="t"/>
            <a:pathLst>
              <a:path extrusionOk="0" h="7851337" w="7851337">
                <a:moveTo>
                  <a:pt x="0" y="0"/>
                </a:moveTo>
                <a:lnTo>
                  <a:pt x="7851337" y="0"/>
                </a:lnTo>
                <a:lnTo>
                  <a:pt x="7851337" y="7851337"/>
                </a:lnTo>
                <a:lnTo>
                  <a:pt x="0" y="7851337"/>
                </a:lnTo>
                <a:lnTo>
                  <a:pt x="0" y="0"/>
                </a:lnTo>
                <a:close/>
              </a:path>
            </a:pathLst>
          </a:custGeom>
          <a:blipFill rotWithShape="1">
            <a:blip r:embed="rId4">
              <a:alphaModFix/>
            </a:blip>
            <a:stretch>
              <a:fillRect b="0" l="0" r="0" t="0"/>
            </a:stretch>
          </a:blipFill>
          <a:ln>
            <a:noFill/>
          </a:ln>
        </p:spPr>
      </p:sp>
      <p:sp>
        <p:nvSpPr>
          <p:cNvPr id="849" name="Google Shape;849;p36"/>
          <p:cNvSpPr/>
          <p:nvPr/>
        </p:nvSpPr>
        <p:spPr>
          <a:xfrm rot="4881772">
            <a:off x="15670131" y="8540932"/>
            <a:ext cx="8766706" cy="8766706"/>
          </a:xfrm>
          <a:custGeom>
            <a:rect b="b" l="l" r="r" t="t"/>
            <a:pathLst>
              <a:path extrusionOk="0" h="8776998" w="8776998">
                <a:moveTo>
                  <a:pt x="0" y="0"/>
                </a:moveTo>
                <a:lnTo>
                  <a:pt x="8776998" y="0"/>
                </a:lnTo>
                <a:lnTo>
                  <a:pt x="8776998" y="8776998"/>
                </a:lnTo>
                <a:lnTo>
                  <a:pt x="0" y="8776998"/>
                </a:lnTo>
                <a:lnTo>
                  <a:pt x="0" y="0"/>
                </a:lnTo>
                <a:close/>
              </a:path>
            </a:pathLst>
          </a:custGeom>
          <a:blipFill rotWithShape="1">
            <a:blip r:embed="rId4">
              <a:alphaModFix/>
            </a:blip>
            <a:stretch>
              <a:fillRect b="0" l="0" r="0" t="0"/>
            </a:stretch>
          </a:blipFill>
          <a:ln>
            <a:noFill/>
          </a:ln>
        </p:spPr>
      </p:sp>
      <p:sp>
        <p:nvSpPr>
          <p:cNvPr id="850" name="Google Shape;850;p36"/>
          <p:cNvSpPr/>
          <p:nvPr/>
        </p:nvSpPr>
        <p:spPr>
          <a:xfrm>
            <a:off x="7141078" y="8492213"/>
            <a:ext cx="2531002" cy="3081890"/>
          </a:xfrm>
          <a:custGeom>
            <a:rect b="b" l="l" r="r" t="t"/>
            <a:pathLst>
              <a:path extrusionOk="0" h="3081890" w="2531002">
                <a:moveTo>
                  <a:pt x="0" y="0"/>
                </a:moveTo>
                <a:lnTo>
                  <a:pt x="2531002" y="0"/>
                </a:lnTo>
                <a:lnTo>
                  <a:pt x="2531002" y="3081890"/>
                </a:lnTo>
                <a:lnTo>
                  <a:pt x="0" y="3081890"/>
                </a:lnTo>
                <a:lnTo>
                  <a:pt x="0" y="0"/>
                </a:lnTo>
                <a:close/>
              </a:path>
            </a:pathLst>
          </a:custGeom>
          <a:blipFill rotWithShape="1">
            <a:blip r:embed="rId5">
              <a:alphaModFix/>
            </a:blip>
            <a:stretch>
              <a:fillRect b="0" l="0" r="0" t="0"/>
            </a:stretch>
          </a:blipFill>
          <a:ln>
            <a:noFill/>
          </a:ln>
        </p:spPr>
      </p:sp>
      <p:sp>
        <p:nvSpPr>
          <p:cNvPr id="851" name="Google Shape;851;p36"/>
          <p:cNvSpPr/>
          <p:nvPr/>
        </p:nvSpPr>
        <p:spPr>
          <a:xfrm rot="10800000">
            <a:off x="16854077" y="0"/>
            <a:ext cx="1433923" cy="1433923"/>
          </a:xfrm>
          <a:custGeom>
            <a:rect b="b" l="l" r="r" t="t"/>
            <a:pathLst>
              <a:path extrusionOk="0" h="1433923" w="1433923">
                <a:moveTo>
                  <a:pt x="1433923" y="1433923"/>
                </a:moveTo>
                <a:lnTo>
                  <a:pt x="0" y="1433923"/>
                </a:lnTo>
                <a:lnTo>
                  <a:pt x="0" y="0"/>
                </a:lnTo>
                <a:lnTo>
                  <a:pt x="1433923" y="0"/>
                </a:lnTo>
                <a:lnTo>
                  <a:pt x="1433923" y="1433923"/>
                </a:lnTo>
                <a:close/>
              </a:path>
            </a:pathLst>
          </a:custGeom>
          <a:blipFill rotWithShape="1">
            <a:blip r:embed="rId6">
              <a:alphaModFix/>
            </a:blip>
            <a:stretch>
              <a:fillRect b="0" l="0" r="0" t="0"/>
            </a:stretch>
          </a:blipFill>
          <a:ln>
            <a:noFill/>
          </a:ln>
        </p:spPr>
      </p:sp>
      <p:sp>
        <p:nvSpPr>
          <p:cNvPr id="852" name="Google Shape;852;p36"/>
          <p:cNvSpPr/>
          <p:nvPr/>
        </p:nvSpPr>
        <p:spPr>
          <a:xfrm>
            <a:off x="13739919" y="1233600"/>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7">
              <a:alphaModFix/>
            </a:blip>
            <a:stretch>
              <a:fillRect b="0" l="0" r="0" t="0"/>
            </a:stretch>
          </a:blipFill>
          <a:ln>
            <a:noFill/>
          </a:ln>
        </p:spPr>
      </p:sp>
      <p:sp>
        <p:nvSpPr>
          <p:cNvPr id="853" name="Google Shape;853;p36"/>
          <p:cNvSpPr/>
          <p:nvPr/>
        </p:nvSpPr>
        <p:spPr>
          <a:xfrm>
            <a:off x="0" y="0"/>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8">
              <a:alphaModFix/>
            </a:blip>
            <a:stretch>
              <a:fillRect b="0" l="0" r="0" t="0"/>
            </a:stretch>
          </a:blipFill>
          <a:ln>
            <a:noFill/>
          </a:ln>
        </p:spPr>
      </p:sp>
      <p:sp>
        <p:nvSpPr>
          <p:cNvPr id="854" name="Google Shape;854;p36"/>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855" name="Google Shape;855;p36"/>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856" name="Google Shape;856;p36"/>
          <p:cNvSpPr txBox="1"/>
          <p:nvPr/>
        </p:nvSpPr>
        <p:spPr>
          <a:xfrm>
            <a:off x="1689757" y="502400"/>
            <a:ext cx="7287600" cy="849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E557F"/>
              </a:buClr>
              <a:buSzPts val="2300"/>
              <a:buFont typeface="Poppins"/>
              <a:buNone/>
            </a:pPr>
            <a:r>
              <a:rPr b="1" i="0" lang="en-US" sz="2300" u="none" cap="none" strike="noStrike">
                <a:solidFill>
                  <a:srgbClr val="0E557F"/>
                </a:solidFill>
                <a:latin typeface="Poppins"/>
                <a:ea typeface="Poppins"/>
                <a:cs typeface="Poppins"/>
                <a:sym typeface="Poppins"/>
              </a:rPr>
              <a:t>Kementerian Pendidikan</a:t>
            </a:r>
            <a:endParaRPr b="0" i="0" sz="1800" u="none" cap="none" strike="noStrike">
              <a:solidFill>
                <a:schemeClr val="dk1"/>
              </a:solidFill>
              <a:latin typeface="Calibri"/>
              <a:ea typeface="Calibri"/>
              <a:cs typeface="Calibri"/>
              <a:sym typeface="Calibri"/>
            </a:endParaRPr>
          </a:p>
          <a:p>
            <a:pPr indent="0" lvl="0" marL="0" marR="0" rtl="0" algn="l">
              <a:lnSpc>
                <a:spcPct val="140000"/>
              </a:lnSpc>
              <a:spcBef>
                <a:spcPts val="0"/>
              </a:spcBef>
              <a:spcAft>
                <a:spcPts val="0"/>
              </a:spcAft>
              <a:buClr>
                <a:srgbClr val="0E557F"/>
              </a:buClr>
              <a:buSzPts val="2300"/>
              <a:buFont typeface="Poppins"/>
              <a:buNone/>
            </a:pPr>
            <a:r>
              <a:rPr b="1" i="0" lang="en-US" sz="2300" u="none" cap="none" strike="noStrike">
                <a:solidFill>
                  <a:srgbClr val="0E557F"/>
                </a:solidFill>
                <a:latin typeface="Poppins"/>
                <a:ea typeface="Poppins"/>
                <a:cs typeface="Poppins"/>
                <a:sym typeface="Poppins"/>
              </a:rPr>
              <a:t> Dasar dan Menengah</a:t>
            </a:r>
            <a:endParaRPr b="0" i="0" sz="1800" u="none" cap="none" strike="noStrike">
              <a:solidFill>
                <a:schemeClr val="dk1"/>
              </a:solidFill>
              <a:latin typeface="Calibri"/>
              <a:ea typeface="Calibri"/>
              <a:cs typeface="Calibri"/>
              <a:sym typeface="Calibri"/>
            </a:endParaRPr>
          </a:p>
        </p:txBody>
      </p:sp>
      <p:sp>
        <p:nvSpPr>
          <p:cNvPr id="857" name="Google Shape;857;p36"/>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858" name="Google Shape;858;p36"/>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859" name="Google Shape;859;p36"/>
          <p:cNvSpPr/>
          <p:nvPr/>
        </p:nvSpPr>
        <p:spPr>
          <a:xfrm>
            <a:off x="1219201" y="2933700"/>
            <a:ext cx="15849600" cy="69342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0" name="Google Shape;860;p36"/>
          <p:cNvSpPr/>
          <p:nvPr/>
        </p:nvSpPr>
        <p:spPr>
          <a:xfrm>
            <a:off x="1219201" y="7029450"/>
            <a:ext cx="15849600" cy="28386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 " id="861" name="Google Shape;861;p36"/>
          <p:cNvPicPr preferRelativeResize="0"/>
          <p:nvPr/>
        </p:nvPicPr>
        <p:blipFill rotWithShape="1">
          <a:blip r:embed="rId13">
            <a:alphaModFix/>
          </a:blip>
          <a:srcRect b="0" l="0" r="0" t="0"/>
          <a:stretch/>
        </p:blipFill>
        <p:spPr>
          <a:xfrm>
            <a:off x="1371602" y="7181850"/>
            <a:ext cx="457200" cy="457143"/>
          </a:xfrm>
          <a:prstGeom prst="rect">
            <a:avLst/>
          </a:prstGeom>
          <a:noFill/>
          <a:ln>
            <a:noFill/>
          </a:ln>
        </p:spPr>
      </p:pic>
      <p:pic>
        <p:nvPicPr>
          <p:cNvPr id="862" name="Google Shape;862;p36"/>
          <p:cNvPicPr preferRelativeResize="0"/>
          <p:nvPr/>
        </p:nvPicPr>
        <p:blipFill rotWithShape="1">
          <a:blip r:embed="rId14">
            <a:alphaModFix/>
          </a:blip>
          <a:srcRect b="0" l="0" r="0" t="0"/>
          <a:stretch/>
        </p:blipFill>
        <p:spPr>
          <a:xfrm>
            <a:off x="1225296" y="2148840"/>
            <a:ext cx="6803136" cy="6803136"/>
          </a:xfrm>
          <a:prstGeom prst="rect">
            <a:avLst/>
          </a:prstGeom>
          <a:noFill/>
          <a:ln>
            <a:noFill/>
          </a:ln>
        </p:spPr>
      </p:pic>
      <p:sp>
        <p:nvSpPr>
          <p:cNvPr id="863" name="Google Shape;863;p36"/>
          <p:cNvSpPr/>
          <p:nvPr/>
        </p:nvSpPr>
        <p:spPr>
          <a:xfrm>
            <a:off x="1219201" y="914400"/>
            <a:ext cx="15849600" cy="8763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4" name="Google Shape;864;p36"/>
          <p:cNvSpPr/>
          <p:nvPr/>
        </p:nvSpPr>
        <p:spPr>
          <a:xfrm>
            <a:off x="8496308" y="2171700"/>
            <a:ext cx="8572500" cy="74010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 " id="865" name="Google Shape;865;p36"/>
          <p:cNvPicPr preferRelativeResize="0"/>
          <p:nvPr/>
        </p:nvPicPr>
        <p:blipFill rotWithShape="1">
          <a:blip r:embed="rId15">
            <a:alphaModFix/>
          </a:blip>
          <a:srcRect b="0" l="0" r="0" t="0"/>
          <a:stretch/>
        </p:blipFill>
        <p:spPr>
          <a:xfrm>
            <a:off x="8496308" y="2171700"/>
            <a:ext cx="8572509" cy="1485716"/>
          </a:xfrm>
          <a:prstGeom prst="rect">
            <a:avLst/>
          </a:prstGeom>
          <a:noFill/>
          <a:ln>
            <a:noFill/>
          </a:ln>
        </p:spPr>
      </p:pic>
      <p:sp>
        <p:nvSpPr>
          <p:cNvPr id="866" name="Google Shape;866;p36"/>
          <p:cNvSpPr/>
          <p:nvPr/>
        </p:nvSpPr>
        <p:spPr>
          <a:xfrm>
            <a:off x="8496308" y="2171700"/>
            <a:ext cx="333300" cy="333300"/>
          </a:xfrm>
          <a:prstGeom prst="roundRect">
            <a:avLst>
              <a:gd fmla="val 2499429" name="adj"/>
            </a:avLst>
          </a:prstGeom>
          <a:solidFill>
            <a:srgbClr val="0EA5E9"/>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7" name="Google Shape;867;p36"/>
          <p:cNvSpPr/>
          <p:nvPr/>
        </p:nvSpPr>
        <p:spPr>
          <a:xfrm>
            <a:off x="8496300" y="2176450"/>
            <a:ext cx="333600" cy="33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Inter"/>
              <a:buNone/>
            </a:pPr>
            <a:r>
              <a:rPr b="1" i="0" lang="en-US" sz="1800" u="none" cap="none" strike="noStrike">
                <a:solidFill>
                  <a:srgbClr val="FFFFFF"/>
                </a:solidFill>
                <a:latin typeface="Inter"/>
                <a:ea typeface="Inter"/>
                <a:cs typeface="Inter"/>
                <a:sym typeface="Inter"/>
              </a:rPr>
              <a:t>1</a:t>
            </a:r>
            <a:endParaRPr b="0" i="0" sz="1800" u="none" cap="none" strike="noStrike">
              <a:solidFill>
                <a:srgbClr val="000000"/>
              </a:solidFill>
              <a:latin typeface="Calibri"/>
              <a:ea typeface="Calibri"/>
              <a:cs typeface="Calibri"/>
              <a:sym typeface="Calibri"/>
            </a:endParaRPr>
          </a:p>
        </p:txBody>
      </p:sp>
      <p:sp>
        <p:nvSpPr>
          <p:cNvPr id="868" name="Google Shape;868;p36"/>
          <p:cNvSpPr/>
          <p:nvPr/>
        </p:nvSpPr>
        <p:spPr>
          <a:xfrm>
            <a:off x="8982083" y="2171700"/>
            <a:ext cx="8086800" cy="13335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36"/>
          <p:cNvSpPr/>
          <p:nvPr/>
        </p:nvSpPr>
        <p:spPr>
          <a:xfrm>
            <a:off x="8982083" y="2171700"/>
            <a:ext cx="8166000" cy="412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72A"/>
              </a:buClr>
              <a:buSzPts val="1800"/>
              <a:buFont typeface="Inter SemiBold"/>
              <a:buNone/>
            </a:pPr>
            <a:r>
              <a:rPr b="1" i="0" lang="en-US" sz="1800" u="none" cap="none" strike="noStrike">
                <a:solidFill>
                  <a:srgbClr val="0F172A"/>
                </a:solidFill>
                <a:latin typeface="Inter SemiBold"/>
                <a:ea typeface="Inter SemiBold"/>
                <a:cs typeface="Inter SemiBold"/>
                <a:sym typeface="Inter SemiBold"/>
              </a:rPr>
              <a:t>Keimanan dan Ketakwaan terhadap Tuhan YME</a:t>
            </a:r>
            <a:endParaRPr b="0" i="0" sz="1800" u="none" cap="none" strike="noStrike">
              <a:solidFill>
                <a:srgbClr val="000000"/>
              </a:solidFill>
              <a:latin typeface="Calibri"/>
              <a:ea typeface="Calibri"/>
              <a:cs typeface="Calibri"/>
              <a:sym typeface="Calibri"/>
            </a:endParaRPr>
          </a:p>
        </p:txBody>
      </p:sp>
      <p:sp>
        <p:nvSpPr>
          <p:cNvPr id="870" name="Google Shape;870;p36"/>
          <p:cNvSpPr/>
          <p:nvPr/>
        </p:nvSpPr>
        <p:spPr>
          <a:xfrm>
            <a:off x="8982083" y="2505075"/>
            <a:ext cx="8166000" cy="10794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0" i="0" lang="en-US" sz="1800" u="none" cap="none" strike="noStrike">
                <a:solidFill>
                  <a:srgbClr val="334155"/>
                </a:solidFill>
                <a:latin typeface="Inter"/>
                <a:ea typeface="Inter"/>
                <a:cs typeface="Inter"/>
                <a:sym typeface="Inter"/>
              </a:rPr>
              <a:t>Individu yang memiliki keyakinan teguh akan keberadaan Tuhan YME dan menghayati serta mengamalkan nilai-nilai spiritual dalam kehidupan sehari-hari.</a:t>
            </a:r>
            <a:endParaRPr b="0" i="0" sz="1800" u="none" cap="none" strike="noStrike">
              <a:solidFill>
                <a:srgbClr val="000000"/>
              </a:solidFill>
              <a:latin typeface="Calibri"/>
              <a:ea typeface="Calibri"/>
              <a:cs typeface="Calibri"/>
              <a:sym typeface="Calibri"/>
            </a:endParaRPr>
          </a:p>
        </p:txBody>
      </p:sp>
      <p:pic>
        <p:nvPicPr>
          <p:cNvPr descr=" " id="871" name="Google Shape;871;p36"/>
          <p:cNvPicPr preferRelativeResize="0"/>
          <p:nvPr/>
        </p:nvPicPr>
        <p:blipFill rotWithShape="1">
          <a:blip r:embed="rId16">
            <a:alphaModFix/>
          </a:blip>
          <a:srcRect b="0" l="0" r="0" t="0"/>
          <a:stretch/>
        </p:blipFill>
        <p:spPr>
          <a:xfrm>
            <a:off x="8496308" y="3657600"/>
            <a:ext cx="8572509" cy="2638097"/>
          </a:xfrm>
          <a:prstGeom prst="rect">
            <a:avLst/>
          </a:prstGeom>
          <a:noFill/>
          <a:ln>
            <a:noFill/>
          </a:ln>
        </p:spPr>
      </p:pic>
      <p:sp>
        <p:nvSpPr>
          <p:cNvPr id="872" name="Google Shape;872;p36"/>
          <p:cNvSpPr/>
          <p:nvPr/>
        </p:nvSpPr>
        <p:spPr>
          <a:xfrm>
            <a:off x="8496308" y="3810000"/>
            <a:ext cx="333300" cy="333300"/>
          </a:xfrm>
          <a:prstGeom prst="roundRect">
            <a:avLst>
              <a:gd fmla="val 2499429" name="adj"/>
            </a:avLst>
          </a:prstGeom>
          <a:solidFill>
            <a:srgbClr val="0EA5E9"/>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3" name="Google Shape;873;p36"/>
          <p:cNvSpPr/>
          <p:nvPr/>
        </p:nvSpPr>
        <p:spPr>
          <a:xfrm>
            <a:off x="8496300" y="3814750"/>
            <a:ext cx="319200" cy="3336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Inter"/>
              <a:buNone/>
            </a:pPr>
            <a:r>
              <a:rPr b="1" i="0" lang="en-US" sz="1800" u="none" cap="none" strike="noStrike">
                <a:solidFill>
                  <a:srgbClr val="FFFFFF"/>
                </a:solidFill>
                <a:latin typeface="Inter"/>
                <a:ea typeface="Inter"/>
                <a:cs typeface="Inter"/>
                <a:sym typeface="Inter"/>
              </a:rPr>
              <a:t>2</a:t>
            </a:r>
            <a:endParaRPr b="0" i="0" sz="1800" u="none" cap="none" strike="noStrike">
              <a:solidFill>
                <a:srgbClr val="000000"/>
              </a:solidFill>
              <a:latin typeface="Calibri"/>
              <a:ea typeface="Calibri"/>
              <a:cs typeface="Calibri"/>
              <a:sym typeface="Calibri"/>
            </a:endParaRPr>
          </a:p>
        </p:txBody>
      </p:sp>
      <p:sp>
        <p:nvSpPr>
          <p:cNvPr id="874" name="Google Shape;874;p36"/>
          <p:cNvSpPr/>
          <p:nvPr/>
        </p:nvSpPr>
        <p:spPr>
          <a:xfrm>
            <a:off x="8982083" y="3810000"/>
            <a:ext cx="8086800" cy="23337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5" name="Google Shape;875;p36"/>
          <p:cNvSpPr/>
          <p:nvPr/>
        </p:nvSpPr>
        <p:spPr>
          <a:xfrm>
            <a:off x="8982083" y="3810000"/>
            <a:ext cx="8166000" cy="412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72A"/>
              </a:buClr>
              <a:buSzPts val="1800"/>
              <a:buFont typeface="Inter SemiBold"/>
              <a:buNone/>
            </a:pPr>
            <a:r>
              <a:rPr b="1" i="0" lang="en-US" sz="1800" u="none" cap="none" strike="noStrike">
                <a:solidFill>
                  <a:srgbClr val="0F172A"/>
                </a:solidFill>
                <a:latin typeface="Inter SemiBold"/>
                <a:ea typeface="Inter SemiBold"/>
                <a:cs typeface="Inter SemiBold"/>
                <a:sym typeface="Inter SemiBold"/>
              </a:rPr>
              <a:t>Kewargaan</a:t>
            </a:r>
            <a:endParaRPr b="0" i="0" sz="1800" u="none" cap="none" strike="noStrike">
              <a:solidFill>
                <a:srgbClr val="000000"/>
              </a:solidFill>
              <a:latin typeface="Calibri"/>
              <a:ea typeface="Calibri"/>
              <a:cs typeface="Calibri"/>
              <a:sym typeface="Calibri"/>
            </a:endParaRPr>
          </a:p>
        </p:txBody>
      </p:sp>
      <p:sp>
        <p:nvSpPr>
          <p:cNvPr id="876" name="Google Shape;876;p36"/>
          <p:cNvSpPr/>
          <p:nvPr/>
        </p:nvSpPr>
        <p:spPr>
          <a:xfrm>
            <a:off x="8982083" y="4143375"/>
            <a:ext cx="8166000" cy="20796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0" i="0" lang="en-US" sz="1800" u="none" cap="none" strike="noStrike">
                <a:solidFill>
                  <a:srgbClr val="334155"/>
                </a:solidFill>
                <a:latin typeface="Inter"/>
                <a:ea typeface="Inter"/>
                <a:cs typeface="Inter"/>
                <a:sym typeface="Inter"/>
              </a:rPr>
              <a:t>Individu yang memiliki rasa cinta tanah air serta menghargai keberagaman budaya, mentaati aturan dan norma sosial dalam kehidupan bermasyarakat, memiliki kepedulian dan tanggung jawab sosial, serta berkomitmen untuk menyelesaikan masalah nyata yang berkaitan dengan keberlanjutan kehidupan, lingkungan, dan harmoni antarbangsa dalam konteks kebhinekaan global.</a:t>
            </a:r>
            <a:endParaRPr b="0" i="0" sz="1800" u="none" cap="none" strike="noStrike">
              <a:solidFill>
                <a:srgbClr val="000000"/>
              </a:solidFill>
              <a:latin typeface="Calibri"/>
              <a:ea typeface="Calibri"/>
              <a:cs typeface="Calibri"/>
              <a:sym typeface="Calibri"/>
            </a:endParaRPr>
          </a:p>
        </p:txBody>
      </p:sp>
      <p:pic>
        <p:nvPicPr>
          <p:cNvPr descr=" " id="877" name="Google Shape;877;p36"/>
          <p:cNvPicPr preferRelativeResize="0"/>
          <p:nvPr/>
        </p:nvPicPr>
        <p:blipFill rotWithShape="1">
          <a:blip r:embed="rId17">
            <a:alphaModFix/>
          </a:blip>
          <a:srcRect b="0" l="0" r="0" t="0"/>
          <a:stretch/>
        </p:blipFill>
        <p:spPr>
          <a:xfrm>
            <a:off x="8496308" y="6296025"/>
            <a:ext cx="8572509" cy="1638097"/>
          </a:xfrm>
          <a:prstGeom prst="rect">
            <a:avLst/>
          </a:prstGeom>
          <a:noFill/>
          <a:ln>
            <a:noFill/>
          </a:ln>
        </p:spPr>
      </p:pic>
      <p:sp>
        <p:nvSpPr>
          <p:cNvPr id="878" name="Google Shape;878;p36"/>
          <p:cNvSpPr/>
          <p:nvPr/>
        </p:nvSpPr>
        <p:spPr>
          <a:xfrm>
            <a:off x="8496308" y="6448425"/>
            <a:ext cx="333300" cy="333300"/>
          </a:xfrm>
          <a:prstGeom prst="roundRect">
            <a:avLst>
              <a:gd fmla="val 2499429" name="adj"/>
            </a:avLst>
          </a:prstGeom>
          <a:solidFill>
            <a:srgbClr val="0EA5E9"/>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79" name="Google Shape;879;p36"/>
          <p:cNvSpPr/>
          <p:nvPr/>
        </p:nvSpPr>
        <p:spPr>
          <a:xfrm>
            <a:off x="8496200" y="6453200"/>
            <a:ext cx="319200" cy="33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Inter"/>
              <a:buNone/>
            </a:pPr>
            <a:r>
              <a:rPr b="1" i="0" lang="en-US" sz="1800" u="none" cap="none" strike="noStrike">
                <a:solidFill>
                  <a:srgbClr val="FFFFFF"/>
                </a:solidFill>
                <a:latin typeface="Inter"/>
                <a:ea typeface="Inter"/>
                <a:cs typeface="Inter"/>
                <a:sym typeface="Inter"/>
              </a:rPr>
              <a:t>3</a:t>
            </a:r>
            <a:endParaRPr b="0" i="0" sz="1800" u="none" cap="none" strike="noStrike">
              <a:solidFill>
                <a:srgbClr val="000000"/>
              </a:solidFill>
              <a:latin typeface="Calibri"/>
              <a:ea typeface="Calibri"/>
              <a:cs typeface="Calibri"/>
              <a:sym typeface="Calibri"/>
            </a:endParaRPr>
          </a:p>
        </p:txBody>
      </p:sp>
      <p:sp>
        <p:nvSpPr>
          <p:cNvPr id="880" name="Google Shape;880;p36"/>
          <p:cNvSpPr/>
          <p:nvPr/>
        </p:nvSpPr>
        <p:spPr>
          <a:xfrm>
            <a:off x="8982083" y="6448425"/>
            <a:ext cx="8086800" cy="13335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1" name="Google Shape;881;p36"/>
          <p:cNvSpPr/>
          <p:nvPr/>
        </p:nvSpPr>
        <p:spPr>
          <a:xfrm>
            <a:off x="8982083" y="6448425"/>
            <a:ext cx="8166000" cy="412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72A"/>
              </a:buClr>
              <a:buSzPts val="1800"/>
              <a:buFont typeface="Inter SemiBold"/>
              <a:buNone/>
            </a:pPr>
            <a:r>
              <a:rPr b="1" i="0" lang="en-US" sz="1800" u="none" cap="none" strike="noStrike">
                <a:solidFill>
                  <a:srgbClr val="0F172A"/>
                </a:solidFill>
                <a:latin typeface="Inter SemiBold"/>
                <a:ea typeface="Inter SemiBold"/>
                <a:cs typeface="Inter SemiBold"/>
                <a:sym typeface="Inter SemiBold"/>
              </a:rPr>
              <a:t>Penalaran Kritis</a:t>
            </a:r>
            <a:endParaRPr b="0" i="0" sz="1800" u="none" cap="none" strike="noStrike">
              <a:solidFill>
                <a:srgbClr val="000000"/>
              </a:solidFill>
              <a:latin typeface="Calibri"/>
              <a:ea typeface="Calibri"/>
              <a:cs typeface="Calibri"/>
              <a:sym typeface="Calibri"/>
            </a:endParaRPr>
          </a:p>
        </p:txBody>
      </p:sp>
      <p:sp>
        <p:nvSpPr>
          <p:cNvPr id="882" name="Google Shape;882;p36"/>
          <p:cNvSpPr/>
          <p:nvPr/>
        </p:nvSpPr>
        <p:spPr>
          <a:xfrm>
            <a:off x="8982083" y="6781800"/>
            <a:ext cx="8166000" cy="10794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0" i="0" lang="en-US" sz="1800" u="none" cap="none" strike="noStrike">
                <a:solidFill>
                  <a:srgbClr val="334155"/>
                </a:solidFill>
                <a:latin typeface="Inter"/>
                <a:ea typeface="Inter"/>
                <a:cs typeface="Inter"/>
                <a:sym typeface="Inter"/>
              </a:rPr>
              <a:t>Individu yang mampu berpikir secara logis, analitis, dan reflektif dalam memahami, mengevaluasi, serta memproses informasi untuk menyelesaikan masalah.</a:t>
            </a:r>
            <a:endParaRPr b="0" i="0" sz="1800" u="none" cap="none" strike="noStrike">
              <a:solidFill>
                <a:srgbClr val="000000"/>
              </a:solidFill>
              <a:latin typeface="Calibri"/>
              <a:ea typeface="Calibri"/>
              <a:cs typeface="Calibri"/>
              <a:sym typeface="Calibri"/>
            </a:endParaRPr>
          </a:p>
        </p:txBody>
      </p:sp>
      <p:pic>
        <p:nvPicPr>
          <p:cNvPr descr=" " id="883" name="Google Shape;883;p36"/>
          <p:cNvPicPr preferRelativeResize="0"/>
          <p:nvPr/>
        </p:nvPicPr>
        <p:blipFill rotWithShape="1">
          <a:blip r:embed="rId18">
            <a:alphaModFix/>
          </a:blip>
          <a:srcRect b="0" l="0" r="0" t="0"/>
          <a:stretch/>
        </p:blipFill>
        <p:spPr>
          <a:xfrm>
            <a:off x="8496308" y="7934325"/>
            <a:ext cx="8572509" cy="1638097"/>
          </a:xfrm>
          <a:prstGeom prst="rect">
            <a:avLst/>
          </a:prstGeom>
          <a:noFill/>
          <a:ln>
            <a:noFill/>
          </a:ln>
        </p:spPr>
      </p:pic>
      <p:sp>
        <p:nvSpPr>
          <p:cNvPr id="884" name="Google Shape;884;p36"/>
          <p:cNvSpPr/>
          <p:nvPr/>
        </p:nvSpPr>
        <p:spPr>
          <a:xfrm>
            <a:off x="8496308" y="8086725"/>
            <a:ext cx="333300" cy="333300"/>
          </a:xfrm>
          <a:prstGeom prst="roundRect">
            <a:avLst>
              <a:gd fmla="val 2499429" name="adj"/>
            </a:avLst>
          </a:prstGeom>
          <a:solidFill>
            <a:srgbClr val="0EA5E9"/>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p36"/>
          <p:cNvSpPr/>
          <p:nvPr/>
        </p:nvSpPr>
        <p:spPr>
          <a:xfrm>
            <a:off x="8501050" y="8091500"/>
            <a:ext cx="319200" cy="33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Inter"/>
              <a:buNone/>
            </a:pPr>
            <a:r>
              <a:rPr b="1" i="0" lang="en-US" sz="1800" u="none" cap="none" strike="noStrike">
                <a:solidFill>
                  <a:srgbClr val="FFFFFF"/>
                </a:solidFill>
                <a:latin typeface="Inter"/>
                <a:ea typeface="Inter"/>
                <a:cs typeface="Inter"/>
                <a:sym typeface="Inter"/>
              </a:rPr>
              <a:t>4</a:t>
            </a:r>
            <a:endParaRPr b="0" i="0" sz="1800" u="none" cap="none" strike="noStrike">
              <a:solidFill>
                <a:srgbClr val="000000"/>
              </a:solidFill>
              <a:latin typeface="Calibri"/>
              <a:ea typeface="Calibri"/>
              <a:cs typeface="Calibri"/>
              <a:sym typeface="Calibri"/>
            </a:endParaRPr>
          </a:p>
        </p:txBody>
      </p:sp>
      <p:sp>
        <p:nvSpPr>
          <p:cNvPr id="886" name="Google Shape;886;p36"/>
          <p:cNvSpPr/>
          <p:nvPr/>
        </p:nvSpPr>
        <p:spPr>
          <a:xfrm>
            <a:off x="8982083" y="8086725"/>
            <a:ext cx="8086800" cy="13335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7" name="Google Shape;887;p36"/>
          <p:cNvSpPr/>
          <p:nvPr/>
        </p:nvSpPr>
        <p:spPr>
          <a:xfrm>
            <a:off x="8982083" y="8086725"/>
            <a:ext cx="8166000" cy="412800"/>
          </a:xfrm>
          <a:prstGeom prst="rect">
            <a:avLst/>
          </a:prstGeom>
          <a:noFill/>
          <a:ln>
            <a:noFill/>
          </a:ln>
        </p:spPr>
        <p:txBody>
          <a:bodyPr anchorCtr="0" anchor="t" bIns="0" lIns="0" spcFirstLastPara="1" rIns="0" wrap="square" tIns="0">
            <a:noAutofit/>
          </a:bodyPr>
          <a:lstStyle/>
          <a:p>
            <a:pPr indent="0" lvl="0" marL="0" marR="0" rtl="0" algn="l">
              <a:lnSpc>
                <a:spcPct val="140000"/>
              </a:lnSpc>
              <a:spcBef>
                <a:spcPts val="0"/>
              </a:spcBef>
              <a:spcAft>
                <a:spcPts val="0"/>
              </a:spcAft>
              <a:buClr>
                <a:srgbClr val="0F172A"/>
              </a:buClr>
              <a:buSzPts val="1800"/>
              <a:buFont typeface="Inter SemiBold"/>
              <a:buNone/>
            </a:pPr>
            <a:r>
              <a:rPr b="1" i="0" lang="en-US" sz="1800" u="none" cap="none" strike="noStrike">
                <a:solidFill>
                  <a:srgbClr val="0F172A"/>
                </a:solidFill>
                <a:latin typeface="Inter SemiBold"/>
                <a:ea typeface="Inter SemiBold"/>
                <a:cs typeface="Inter SemiBold"/>
                <a:sym typeface="Inter SemiBold"/>
              </a:rPr>
              <a:t>Kreativitas</a:t>
            </a:r>
            <a:endParaRPr b="0" i="0" sz="1800" u="none" cap="none" strike="noStrike">
              <a:solidFill>
                <a:srgbClr val="000000"/>
              </a:solidFill>
              <a:latin typeface="Calibri"/>
              <a:ea typeface="Calibri"/>
              <a:cs typeface="Calibri"/>
              <a:sym typeface="Calibri"/>
            </a:endParaRPr>
          </a:p>
        </p:txBody>
      </p:sp>
      <p:sp>
        <p:nvSpPr>
          <p:cNvPr id="888" name="Google Shape;888;p36"/>
          <p:cNvSpPr/>
          <p:nvPr/>
        </p:nvSpPr>
        <p:spPr>
          <a:xfrm>
            <a:off x="8982083" y="8420100"/>
            <a:ext cx="8166000" cy="1079400"/>
          </a:xfrm>
          <a:prstGeom prst="rect">
            <a:avLst/>
          </a:prstGeom>
          <a:noFill/>
          <a:ln>
            <a:noFill/>
          </a:ln>
        </p:spPr>
        <p:txBody>
          <a:bodyPr anchorCtr="0" anchor="t" bIns="0" lIns="0" spcFirstLastPara="1" rIns="0" wrap="square" tIns="0">
            <a:noAutofit/>
          </a:bodyPr>
          <a:lstStyle/>
          <a:p>
            <a:pPr indent="0" lvl="0" marL="0" marR="0" rtl="0" algn="l">
              <a:lnSpc>
                <a:spcPct val="120000"/>
              </a:lnSpc>
              <a:spcBef>
                <a:spcPts val="0"/>
              </a:spcBef>
              <a:spcAft>
                <a:spcPts val="0"/>
              </a:spcAft>
              <a:buClr>
                <a:srgbClr val="334155"/>
              </a:buClr>
              <a:buSzPts val="1800"/>
              <a:buFont typeface="Inter"/>
              <a:buNone/>
            </a:pPr>
            <a:r>
              <a:rPr b="1" i="0" lang="en-US" sz="1800" u="none" cap="none" strike="noStrike">
                <a:solidFill>
                  <a:srgbClr val="FF0000"/>
                </a:solidFill>
                <a:latin typeface="Inter"/>
                <a:ea typeface="Inter"/>
                <a:cs typeface="Inter"/>
                <a:sym typeface="Inter"/>
              </a:rPr>
              <a:t>Individu yang mampu berpikir secara inovatif, fleksibel, dan orisinal dalam mengolah ide atau informasi untuk menciptakan solusi yang unik dan bermanfaat.</a:t>
            </a:r>
            <a:endParaRPr b="1" i="0" sz="1800" u="none" cap="none" strike="noStrike">
              <a:solidFill>
                <a:srgbClr val="FF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3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894" name="Google Shape;894;p37"/>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895" name="Google Shape;895;p37"/>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896" name="Google Shape;896;p37"/>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897" name="Google Shape;897;p37"/>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898" name="Google Shape;898;p37"/>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899" name="Google Shape;899;p37"/>
          <p:cNvGrpSpPr/>
          <p:nvPr/>
        </p:nvGrpSpPr>
        <p:grpSpPr>
          <a:xfrm>
            <a:off x="0" y="1761171"/>
            <a:ext cx="6693288" cy="1463714"/>
            <a:chOff x="0" y="-95250"/>
            <a:chExt cx="1762841" cy="385505"/>
          </a:xfrm>
        </p:grpSpPr>
        <p:sp>
          <p:nvSpPr>
            <p:cNvPr id="900" name="Google Shape;900;p37"/>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37"/>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02" name="Google Shape;902;p37"/>
          <p:cNvSpPr txBox="1"/>
          <p:nvPr/>
        </p:nvSpPr>
        <p:spPr>
          <a:xfrm>
            <a:off x="914400" y="2181225"/>
            <a:ext cx="5312229"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Kreativitas</a:t>
            </a:r>
            <a:endParaRPr b="1" i="0" sz="6599" u="none" cap="none" strike="noStrike">
              <a:solidFill>
                <a:srgbClr val="FFFFFF"/>
              </a:solidFill>
              <a:latin typeface="Poppins"/>
              <a:ea typeface="Poppins"/>
              <a:cs typeface="Poppins"/>
              <a:sym typeface="Poppins"/>
            </a:endParaRPr>
          </a:p>
        </p:txBody>
      </p:sp>
      <p:sp>
        <p:nvSpPr>
          <p:cNvPr id="903" name="Google Shape;903;p37"/>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904" name="Google Shape;904;p37"/>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905" name="Google Shape;905;p37"/>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906" name="Google Shape;906;p37"/>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907" name="Google Shape;907;p37"/>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908" name="Google Shape;908;p37"/>
          <p:cNvSpPr txBox="1"/>
          <p:nvPr/>
        </p:nvSpPr>
        <p:spPr>
          <a:xfrm>
            <a:off x="1116645" y="3238500"/>
            <a:ext cx="10770555" cy="6155531"/>
          </a:xfrm>
          <a:prstGeom prst="rect">
            <a:avLst/>
          </a:prstGeom>
          <a:noFill/>
          <a:ln>
            <a:noFill/>
          </a:ln>
        </p:spPr>
        <p:txBody>
          <a:bodyPr anchorCtr="0" anchor="t" bIns="0" lIns="0" spcFirstLastPara="1" rIns="0" wrap="square" tIns="0">
            <a:spAutoFit/>
          </a:bodyPr>
          <a:lstStyle/>
          <a:p>
            <a:pPr indent="0" lvl="0" marL="0" marR="0" rtl="0" algn="l">
              <a:lnSpc>
                <a:spcPct val="198333"/>
              </a:lnSpc>
              <a:spcBef>
                <a:spcPts val="0"/>
              </a:spcBef>
              <a:spcAft>
                <a:spcPts val="0"/>
              </a:spcAft>
              <a:buNone/>
            </a:pPr>
            <a:r>
              <a:rPr b="0" i="0" lang="en-US" sz="2400" u="none" cap="none" strike="noStrike">
                <a:solidFill>
                  <a:srgbClr val="000000"/>
                </a:solidFill>
                <a:latin typeface="Arial"/>
                <a:ea typeface="Arial"/>
                <a:cs typeface="Arial"/>
                <a:sym typeface="Arial"/>
              </a:rPr>
              <a:t>Pembelajaran Mendalam merupakan kombinasi dari 3 komponen yaitu :</a:t>
            </a:r>
            <a:endParaRPr/>
          </a:p>
          <a:p>
            <a:pPr indent="-457200" lvl="0" marL="457200" marR="0" rtl="0" algn="l">
              <a:lnSpc>
                <a:spcPct val="198333"/>
              </a:lnSpc>
              <a:spcBef>
                <a:spcPts val="0"/>
              </a:spcBef>
              <a:spcAft>
                <a:spcPts val="0"/>
              </a:spcAft>
              <a:buClr>
                <a:srgbClr val="000000"/>
              </a:buClr>
              <a:buSzPts val="2400"/>
              <a:buFont typeface="Noto Sans Symbols"/>
              <a:buChar char="▪"/>
            </a:pPr>
            <a:r>
              <a:rPr b="1" i="0" lang="en-US" sz="2400" u="none" cap="none" strike="noStrike">
                <a:solidFill>
                  <a:srgbClr val="000000"/>
                </a:solidFill>
                <a:latin typeface="Arial"/>
                <a:ea typeface="Arial"/>
                <a:cs typeface="Arial"/>
                <a:sym typeface="Arial"/>
              </a:rPr>
              <a:t>Penguasaan</a:t>
            </a:r>
            <a:r>
              <a:rPr b="0" i="0" lang="en-US" sz="2400" u="none" cap="none" strike="noStrike">
                <a:solidFill>
                  <a:srgbClr val="000000"/>
                </a:solidFill>
                <a:latin typeface="Arial"/>
                <a:ea typeface="Arial"/>
                <a:cs typeface="Arial"/>
                <a:sym typeface="Arial"/>
              </a:rPr>
              <a:t> (</a:t>
            </a:r>
            <a:r>
              <a:rPr b="0" i="1" lang="en-US" sz="2400" u="none" cap="none" strike="noStrike">
                <a:solidFill>
                  <a:srgbClr val="000000"/>
                </a:solidFill>
                <a:latin typeface="Arial"/>
                <a:ea typeface="Arial"/>
                <a:cs typeface="Arial"/>
                <a:sym typeface="Arial"/>
              </a:rPr>
              <a:t>mastery</a:t>
            </a:r>
            <a:r>
              <a:rPr b="0" i="0" lang="en-US" sz="2400" u="none" cap="none" strike="noStrike">
                <a:solidFill>
                  <a:srgbClr val="000000"/>
                </a:solidFill>
                <a:latin typeface="Arial"/>
                <a:ea typeface="Arial"/>
                <a:cs typeface="Arial"/>
                <a:sym typeface="Arial"/>
              </a:rPr>
              <a:t>) : </a:t>
            </a:r>
            <a:r>
              <a:rPr b="0" i="0" lang="en-US" sz="2400" u="none" cap="none" strike="noStrike">
                <a:solidFill>
                  <a:schemeClr val="dk1"/>
                </a:solidFill>
                <a:latin typeface="Calibri"/>
                <a:ea typeface="Calibri"/>
                <a:cs typeface="Calibri"/>
                <a:sym typeface="Calibri"/>
              </a:rPr>
              <a:t>mengembangkan pengetahuan dan ketrampilan dalam area yang dipelajari,</a:t>
            </a:r>
            <a:endParaRPr b="0" i="0" sz="2400" u="none" cap="none" strike="noStrike">
              <a:solidFill>
                <a:srgbClr val="000000"/>
              </a:solidFill>
              <a:latin typeface="Arial"/>
              <a:ea typeface="Arial"/>
              <a:cs typeface="Arial"/>
              <a:sym typeface="Arial"/>
            </a:endParaRPr>
          </a:p>
          <a:p>
            <a:pPr indent="-457200" lvl="0" marL="457200" marR="0" rtl="0" algn="l">
              <a:lnSpc>
                <a:spcPct val="198333"/>
              </a:lnSpc>
              <a:spcBef>
                <a:spcPts val="0"/>
              </a:spcBef>
              <a:spcAft>
                <a:spcPts val="0"/>
              </a:spcAft>
              <a:buClr>
                <a:srgbClr val="000000"/>
              </a:buClr>
              <a:buSzPts val="2400"/>
              <a:buFont typeface="Noto Sans Symbols"/>
              <a:buChar char="▪"/>
            </a:pPr>
            <a:r>
              <a:rPr b="1" i="0" lang="en-US" sz="2400" u="none" cap="none" strike="noStrike">
                <a:solidFill>
                  <a:srgbClr val="000000"/>
                </a:solidFill>
                <a:latin typeface="Arial"/>
                <a:ea typeface="Arial"/>
                <a:cs typeface="Arial"/>
                <a:sym typeface="Arial"/>
              </a:rPr>
              <a:t>Identitas</a:t>
            </a:r>
            <a:r>
              <a:rPr b="0" i="0" lang="en-US" sz="2400" u="none" cap="none" strike="noStrike">
                <a:solidFill>
                  <a:srgbClr val="000000"/>
                </a:solidFill>
                <a:latin typeface="Arial"/>
                <a:ea typeface="Arial"/>
                <a:cs typeface="Arial"/>
                <a:sym typeface="Arial"/>
              </a:rPr>
              <a:t> (</a:t>
            </a:r>
            <a:r>
              <a:rPr b="0" i="1" lang="en-US" sz="2400" u="none" cap="none" strike="noStrike">
                <a:solidFill>
                  <a:srgbClr val="000000"/>
                </a:solidFill>
                <a:latin typeface="Arial"/>
                <a:ea typeface="Arial"/>
                <a:cs typeface="Arial"/>
                <a:sym typeface="Arial"/>
              </a:rPr>
              <a:t>identity</a:t>
            </a:r>
            <a:r>
              <a:rPr b="0" i="0" lang="en-US" sz="2400" u="none" cap="none" strike="noStrike">
                <a:solidFill>
                  <a:srgbClr val="000000"/>
                </a:solidFill>
                <a:latin typeface="Arial"/>
                <a:ea typeface="Arial"/>
                <a:cs typeface="Arial"/>
                <a:sym typeface="Arial"/>
              </a:rPr>
              <a:t>) : </a:t>
            </a:r>
            <a:r>
              <a:rPr b="0" i="0" lang="en-US" sz="2400" u="none" cap="none" strike="noStrike">
                <a:solidFill>
                  <a:schemeClr val="dk1"/>
                </a:solidFill>
                <a:latin typeface="Calibri"/>
                <a:ea typeface="Calibri"/>
                <a:cs typeface="Calibri"/>
                <a:sym typeface="Calibri"/>
              </a:rPr>
              <a:t>merupakan proses untuk menjadi lebih bermakna dalam berpikir tentang diri sendiri yang melakukan tugas itu dan mampu berpindah dari konsep tentang diri sendiri dari : </a:t>
            </a:r>
            <a:r>
              <a:rPr b="1" i="0" lang="en-US" sz="2400" u="none" cap="none" strike="noStrike">
                <a:solidFill>
                  <a:schemeClr val="dk1"/>
                </a:solidFill>
                <a:latin typeface="Calibri"/>
                <a:ea typeface="Calibri"/>
                <a:cs typeface="Calibri"/>
                <a:sym typeface="Calibri"/>
              </a:rPr>
              <a:t>Saya seseorang yang sedang belajar</a:t>
            </a:r>
            <a:r>
              <a:rPr b="0" i="0" lang="en-US" sz="2400" u="none" cap="none" strike="noStrike">
                <a:solidFill>
                  <a:schemeClr val="dk1"/>
                </a:solidFill>
                <a:latin typeface="Calibri"/>
                <a:ea typeface="Calibri"/>
                <a:cs typeface="Calibri"/>
                <a:sym typeface="Calibri"/>
              </a:rPr>
              <a:t> menjadi </a:t>
            </a:r>
            <a:r>
              <a:rPr b="1" i="0" lang="en-US" sz="2400" u="none" cap="none" strike="noStrike">
                <a:solidFill>
                  <a:schemeClr val="dk1"/>
                </a:solidFill>
                <a:latin typeface="Calibri"/>
                <a:ea typeface="Calibri"/>
                <a:cs typeface="Calibri"/>
                <a:sym typeface="Calibri"/>
              </a:rPr>
              <a:t>Saya adalah seorang pembelajar</a:t>
            </a:r>
            <a:endParaRPr b="0" i="0" sz="2400" u="none" cap="none" strike="noStrike">
              <a:solidFill>
                <a:srgbClr val="000000"/>
              </a:solidFill>
              <a:latin typeface="Arial"/>
              <a:ea typeface="Arial"/>
              <a:cs typeface="Arial"/>
              <a:sym typeface="Arial"/>
            </a:endParaRPr>
          </a:p>
          <a:p>
            <a:pPr indent="-457200" lvl="0" marL="457200" marR="0" rtl="0" algn="l">
              <a:lnSpc>
                <a:spcPct val="170000"/>
              </a:lnSpc>
              <a:spcBef>
                <a:spcPts val="0"/>
              </a:spcBef>
              <a:spcAft>
                <a:spcPts val="0"/>
              </a:spcAft>
              <a:buClr>
                <a:srgbClr val="000000"/>
              </a:buClr>
              <a:buSzPts val="2400"/>
              <a:buFont typeface="Noto Sans Symbols"/>
              <a:buChar char="▪"/>
            </a:pPr>
            <a:r>
              <a:rPr b="1" i="0" lang="en-US" sz="2400" u="none" cap="none" strike="noStrike">
                <a:solidFill>
                  <a:srgbClr val="000000"/>
                </a:solidFill>
                <a:latin typeface="Arial"/>
                <a:ea typeface="Arial"/>
                <a:cs typeface="Arial"/>
                <a:sym typeface="Arial"/>
              </a:rPr>
              <a:t>Kreativitas</a:t>
            </a:r>
            <a:r>
              <a:rPr b="0" i="0" lang="en-US" sz="2400" u="none" cap="none" strike="noStrike">
                <a:solidFill>
                  <a:srgbClr val="000000"/>
                </a:solidFill>
                <a:latin typeface="Arial"/>
                <a:ea typeface="Arial"/>
                <a:cs typeface="Arial"/>
                <a:sym typeface="Arial"/>
              </a:rPr>
              <a:t> (</a:t>
            </a:r>
            <a:r>
              <a:rPr b="0" i="1" lang="en-US" sz="2400" u="none" cap="none" strike="noStrike">
                <a:solidFill>
                  <a:srgbClr val="000000"/>
                </a:solidFill>
                <a:latin typeface="Arial"/>
                <a:ea typeface="Arial"/>
                <a:cs typeface="Arial"/>
                <a:sym typeface="Arial"/>
              </a:rPr>
              <a:t>creativity</a:t>
            </a:r>
            <a:r>
              <a:rPr b="0" i="0" lang="en-US" sz="2400" u="none" cap="none" strike="noStrike">
                <a:solidFill>
                  <a:srgbClr val="000000"/>
                </a:solidFill>
                <a:latin typeface="Arial"/>
                <a:ea typeface="Arial"/>
                <a:cs typeface="Arial"/>
                <a:sym typeface="Arial"/>
              </a:rPr>
              <a:t>) : </a:t>
            </a:r>
            <a:r>
              <a:rPr b="0" i="0" lang="en-US" sz="2800" u="none" cap="none" strike="noStrike">
                <a:solidFill>
                  <a:schemeClr val="dk1"/>
                </a:solidFill>
                <a:latin typeface="Calibri"/>
                <a:ea typeface="Calibri"/>
                <a:cs typeface="Calibri"/>
                <a:sym typeface="Calibri"/>
              </a:rPr>
              <a:t>bukan sekedar mendengar atau memahami sebuah pengetahuan tapi harus mampu untuk “menciptakan” sesuatu dari pengetahuan itu</a:t>
            </a:r>
            <a:endParaRPr b="0" i="0" sz="3600" u="none" cap="none" strike="noStrike">
              <a:solidFill>
                <a:srgbClr val="000000"/>
              </a:solidFill>
              <a:latin typeface="Arial"/>
              <a:ea typeface="Arial"/>
              <a:cs typeface="Arial"/>
              <a:sym typeface="Arial"/>
            </a:endParaRPr>
          </a:p>
        </p:txBody>
      </p:sp>
      <p:pic>
        <p:nvPicPr>
          <p:cNvPr descr="In Search of Deeper Learning: The Quest to Remake the American High School:  9780674988392: Mehta, Jal, Fine, Sarah: Books - Amazon.com" id="909" name="Google Shape;909;p37"/>
          <p:cNvPicPr preferRelativeResize="0"/>
          <p:nvPr/>
        </p:nvPicPr>
        <p:blipFill rotWithShape="1">
          <a:blip r:embed="rId13">
            <a:alphaModFix/>
          </a:blip>
          <a:srcRect b="0" l="0" r="0" t="0"/>
          <a:stretch/>
        </p:blipFill>
        <p:spPr>
          <a:xfrm>
            <a:off x="12458443" y="2181225"/>
            <a:ext cx="5067557" cy="765491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3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915" name="Google Shape;915;p38"/>
          <p:cNvSpPr/>
          <p:nvPr/>
        </p:nvSpPr>
        <p:spPr>
          <a:xfrm rot="-173638">
            <a:off x="-5000827" y="7828603"/>
            <a:ext cx="7851337" cy="7851337"/>
          </a:xfrm>
          <a:custGeom>
            <a:rect b="b" l="l" r="r" t="t"/>
            <a:pathLst>
              <a:path extrusionOk="0" h="7851337" w="7851337">
                <a:moveTo>
                  <a:pt x="0" y="0"/>
                </a:moveTo>
                <a:lnTo>
                  <a:pt x="7851337" y="0"/>
                </a:lnTo>
                <a:lnTo>
                  <a:pt x="7851337" y="7851337"/>
                </a:lnTo>
                <a:lnTo>
                  <a:pt x="0" y="7851337"/>
                </a:lnTo>
                <a:lnTo>
                  <a:pt x="0" y="0"/>
                </a:lnTo>
                <a:close/>
              </a:path>
            </a:pathLst>
          </a:custGeom>
          <a:blipFill rotWithShape="1">
            <a:blip r:embed="rId4">
              <a:alphaModFix/>
            </a:blip>
            <a:stretch>
              <a:fillRect b="0" l="0" r="0" t="0"/>
            </a:stretch>
          </a:blipFill>
          <a:ln>
            <a:noFill/>
          </a:ln>
        </p:spPr>
      </p:sp>
      <p:sp>
        <p:nvSpPr>
          <p:cNvPr id="916" name="Google Shape;916;p38"/>
          <p:cNvSpPr/>
          <p:nvPr/>
        </p:nvSpPr>
        <p:spPr>
          <a:xfrm rot="4880040">
            <a:off x="15663189" y="8543500"/>
            <a:ext cx="8776998" cy="8776998"/>
          </a:xfrm>
          <a:custGeom>
            <a:rect b="b" l="l" r="r" t="t"/>
            <a:pathLst>
              <a:path extrusionOk="0" h="8776998" w="8776998">
                <a:moveTo>
                  <a:pt x="0" y="0"/>
                </a:moveTo>
                <a:lnTo>
                  <a:pt x="8776998" y="0"/>
                </a:lnTo>
                <a:lnTo>
                  <a:pt x="8776998" y="8776998"/>
                </a:lnTo>
                <a:lnTo>
                  <a:pt x="0" y="8776998"/>
                </a:lnTo>
                <a:lnTo>
                  <a:pt x="0" y="0"/>
                </a:lnTo>
                <a:close/>
              </a:path>
            </a:pathLst>
          </a:custGeom>
          <a:blipFill rotWithShape="1">
            <a:blip r:embed="rId4">
              <a:alphaModFix/>
            </a:blip>
            <a:stretch>
              <a:fillRect b="0" l="0" r="0" t="0"/>
            </a:stretch>
          </a:blipFill>
          <a:ln>
            <a:noFill/>
          </a:ln>
        </p:spPr>
      </p:sp>
      <p:sp>
        <p:nvSpPr>
          <p:cNvPr id="917" name="Google Shape;917;p38"/>
          <p:cNvSpPr/>
          <p:nvPr/>
        </p:nvSpPr>
        <p:spPr>
          <a:xfrm>
            <a:off x="8284078" y="8492213"/>
            <a:ext cx="2531002" cy="3081890"/>
          </a:xfrm>
          <a:custGeom>
            <a:rect b="b" l="l" r="r" t="t"/>
            <a:pathLst>
              <a:path extrusionOk="0" h="3081890" w="2531002">
                <a:moveTo>
                  <a:pt x="0" y="0"/>
                </a:moveTo>
                <a:lnTo>
                  <a:pt x="2531002" y="0"/>
                </a:lnTo>
                <a:lnTo>
                  <a:pt x="2531002" y="3081890"/>
                </a:lnTo>
                <a:lnTo>
                  <a:pt x="0" y="3081890"/>
                </a:lnTo>
                <a:lnTo>
                  <a:pt x="0" y="0"/>
                </a:lnTo>
                <a:close/>
              </a:path>
            </a:pathLst>
          </a:custGeom>
          <a:blipFill rotWithShape="1">
            <a:blip r:embed="rId5">
              <a:alphaModFix/>
            </a:blip>
            <a:stretch>
              <a:fillRect b="0" l="0" r="0" t="0"/>
            </a:stretch>
          </a:blipFill>
          <a:ln>
            <a:noFill/>
          </a:ln>
        </p:spPr>
      </p:sp>
      <p:sp>
        <p:nvSpPr>
          <p:cNvPr id="918" name="Google Shape;918;p38"/>
          <p:cNvSpPr/>
          <p:nvPr/>
        </p:nvSpPr>
        <p:spPr>
          <a:xfrm rot="10800000">
            <a:off x="16854077" y="0"/>
            <a:ext cx="1433923" cy="1433923"/>
          </a:xfrm>
          <a:custGeom>
            <a:rect b="b" l="l" r="r" t="t"/>
            <a:pathLst>
              <a:path extrusionOk="0" h="1433923" w="1433923">
                <a:moveTo>
                  <a:pt x="1433923" y="1433923"/>
                </a:moveTo>
                <a:lnTo>
                  <a:pt x="0" y="1433923"/>
                </a:lnTo>
                <a:lnTo>
                  <a:pt x="0" y="0"/>
                </a:lnTo>
                <a:lnTo>
                  <a:pt x="1433923" y="0"/>
                </a:lnTo>
                <a:lnTo>
                  <a:pt x="1433923" y="1433923"/>
                </a:lnTo>
                <a:close/>
              </a:path>
            </a:pathLst>
          </a:custGeom>
          <a:blipFill rotWithShape="1">
            <a:blip r:embed="rId6">
              <a:alphaModFix/>
            </a:blip>
            <a:stretch>
              <a:fillRect b="0" l="0" r="0" t="0"/>
            </a:stretch>
          </a:blipFill>
          <a:ln>
            <a:noFill/>
          </a:ln>
        </p:spPr>
      </p:sp>
      <p:sp>
        <p:nvSpPr>
          <p:cNvPr id="919" name="Google Shape;919;p38"/>
          <p:cNvSpPr/>
          <p:nvPr/>
        </p:nvSpPr>
        <p:spPr>
          <a:xfrm>
            <a:off x="13739919" y="1767000"/>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7">
              <a:alphaModFix/>
            </a:blip>
            <a:stretch>
              <a:fillRect b="0" l="0" r="0" t="0"/>
            </a:stretch>
          </a:blipFill>
          <a:ln>
            <a:noFill/>
          </a:ln>
        </p:spPr>
      </p:sp>
      <p:sp>
        <p:nvSpPr>
          <p:cNvPr id="920" name="Google Shape;920;p38"/>
          <p:cNvSpPr/>
          <p:nvPr/>
        </p:nvSpPr>
        <p:spPr>
          <a:xfrm>
            <a:off x="0" y="0"/>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8">
              <a:alphaModFix/>
            </a:blip>
            <a:stretch>
              <a:fillRect b="0" l="0" r="0" t="0"/>
            </a:stretch>
          </a:blipFill>
          <a:ln>
            <a:noFill/>
          </a:ln>
        </p:spPr>
      </p:sp>
      <p:sp>
        <p:nvSpPr>
          <p:cNvPr id="921" name="Google Shape;921;p38"/>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922" name="Google Shape;922;p38"/>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923" name="Google Shape;923;p38"/>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924" name="Google Shape;924;p38"/>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925" name="Google Shape;925;p38"/>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pSp>
        <p:nvGrpSpPr>
          <p:cNvPr id="926" name="Google Shape;926;p38"/>
          <p:cNvGrpSpPr/>
          <p:nvPr/>
        </p:nvGrpSpPr>
        <p:grpSpPr>
          <a:xfrm>
            <a:off x="2596474" y="2978938"/>
            <a:ext cx="13035337" cy="6438947"/>
            <a:chOff x="1972770" y="-411962"/>
            <a:chExt cx="13035337" cy="6438947"/>
          </a:xfrm>
        </p:grpSpPr>
        <p:sp>
          <p:nvSpPr>
            <p:cNvPr id="927" name="Google Shape;927;p38"/>
            <p:cNvSpPr/>
            <p:nvPr/>
          </p:nvSpPr>
          <p:spPr>
            <a:xfrm>
              <a:off x="1972770" y="1459879"/>
              <a:ext cx="3401174" cy="2805257"/>
            </a:xfrm>
            <a:prstGeom prst="roundRect">
              <a:avLst>
                <a:gd fmla="val 10000" name="adj"/>
              </a:avLst>
            </a:prstGeom>
            <a:solidFill>
              <a:schemeClr val="lt1">
                <a:alpha val="89803"/>
              </a:schemeClr>
            </a:solidFill>
            <a:ln cap="flat" cmpd="sng" w="25400">
              <a:solidFill>
                <a:srgbClr val="49ACC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8"/>
            <p:cNvSpPr txBox="1"/>
            <p:nvPr/>
          </p:nvSpPr>
          <p:spPr>
            <a:xfrm>
              <a:off x="2037327" y="1524436"/>
              <a:ext cx="3272060" cy="2075017"/>
            </a:xfrm>
            <a:prstGeom prst="rect">
              <a:avLst/>
            </a:prstGeom>
            <a:noFill/>
            <a:ln>
              <a:noFill/>
            </a:ln>
          </p:spPr>
          <p:txBody>
            <a:bodyPr anchorCtr="0" anchor="t" bIns="66675" lIns="66675" spcFirstLastPara="1" rIns="66675" wrap="square" tIns="66675">
              <a:noAutofit/>
            </a:bodyPr>
            <a:lstStyle/>
            <a:p>
              <a:pPr indent="-285750" lvl="1" marL="285750" marR="0" rtl="0" algn="l">
                <a:lnSpc>
                  <a:spcPct val="90000"/>
                </a:lnSpc>
                <a:spcBef>
                  <a:spcPts val="0"/>
                </a:spcBef>
                <a:spcAft>
                  <a:spcPts val="0"/>
                </a:spcAft>
                <a:buClr>
                  <a:schemeClr val="dk1"/>
                </a:buClr>
                <a:buSzPts val="3500"/>
                <a:buFont typeface="Calibri"/>
                <a:buChar char="•"/>
              </a:pPr>
              <a:r>
                <a:rPr b="0" i="0" lang="en-US" sz="3500" u="none" cap="none" strike="noStrike">
                  <a:solidFill>
                    <a:schemeClr val="dk1"/>
                  </a:solidFill>
                  <a:latin typeface="Calibri"/>
                  <a:ea typeface="Calibri"/>
                  <a:cs typeface="Calibri"/>
                  <a:sym typeface="Calibri"/>
                </a:rPr>
                <a:t>Melakukan hal yang sama secara berulang</a:t>
              </a:r>
              <a:endParaRPr/>
            </a:p>
          </p:txBody>
        </p:sp>
        <p:sp>
          <p:nvSpPr>
            <p:cNvPr id="929" name="Google Shape;929;p38"/>
            <p:cNvSpPr/>
            <p:nvPr/>
          </p:nvSpPr>
          <p:spPr>
            <a:xfrm>
              <a:off x="3797737" y="1817676"/>
              <a:ext cx="4209309" cy="4209309"/>
            </a:xfrm>
            <a:custGeom>
              <a:rect b="b" l="l" r="r" t="t"/>
              <a:pathLst>
                <a:path extrusionOk="0" h="120000" w="120000">
                  <a:moveTo>
                    <a:pt x="10773" y="87956"/>
                  </a:moveTo>
                  <a:lnTo>
                    <a:pt x="15193" y="85445"/>
                  </a:lnTo>
                  <a:lnTo>
                    <a:pt x="15193" y="85445"/>
                  </a:lnTo>
                  <a:cubicBezTo>
                    <a:pt x="23609" y="100266"/>
                    <a:pt x="38809" y="109966"/>
                    <a:pt x="55796" y="111356"/>
                  </a:cubicBezTo>
                  <a:cubicBezTo>
                    <a:pt x="72782" y="112747"/>
                    <a:pt x="89357" y="105648"/>
                    <a:pt x="100072" y="92394"/>
                  </a:cubicBezTo>
                  <a:lnTo>
                    <a:pt x="97154" y="90737"/>
                  </a:lnTo>
                  <a:lnTo>
                    <a:pt x="107017" y="86701"/>
                  </a:lnTo>
                  <a:lnTo>
                    <a:pt x="107467" y="96594"/>
                  </a:lnTo>
                  <a:lnTo>
                    <a:pt x="104546" y="94935"/>
                  </a:lnTo>
                  <a:cubicBezTo>
                    <a:pt x="92900" y="109786"/>
                    <a:pt x="74619" y="117856"/>
                    <a:pt x="55798" y="116455"/>
                  </a:cubicBezTo>
                  <a:cubicBezTo>
                    <a:pt x="36978" y="115054"/>
                    <a:pt x="20093" y="104367"/>
                    <a:pt x="10773" y="87956"/>
                  </a:cubicBezTo>
                  <a:close/>
                </a:path>
              </a:pathLst>
            </a:custGeom>
            <a:solidFill>
              <a:srgbClr val="49ACC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8"/>
            <p:cNvSpPr/>
            <p:nvPr/>
          </p:nvSpPr>
          <p:spPr>
            <a:xfrm>
              <a:off x="2728587" y="3664010"/>
              <a:ext cx="3023266" cy="1202253"/>
            </a:xfrm>
            <a:prstGeom prst="roundRect">
              <a:avLst>
                <a:gd fmla="val 10000" name="adj"/>
              </a:avLst>
            </a:prstGeom>
            <a:solidFill>
              <a:srgbClr val="49ACC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8"/>
            <p:cNvSpPr txBox="1"/>
            <p:nvPr/>
          </p:nvSpPr>
          <p:spPr>
            <a:xfrm>
              <a:off x="2763800" y="3699223"/>
              <a:ext cx="2952840" cy="1131827"/>
            </a:xfrm>
            <a:prstGeom prst="rect">
              <a:avLst/>
            </a:prstGeom>
            <a:noFill/>
            <a:ln>
              <a:noFill/>
            </a:ln>
          </p:spPr>
          <p:txBody>
            <a:bodyPr anchorCtr="0" anchor="ctr" bIns="66025" lIns="99050" spcFirstLastPara="1" rIns="99050" wrap="square" tIns="66025">
              <a:noAutofit/>
            </a:bodyPr>
            <a:lstStyle/>
            <a:p>
              <a:pPr indent="0" lvl="0" marL="0" marR="0" rtl="0" algn="ctr">
                <a:lnSpc>
                  <a:spcPct val="90000"/>
                </a:lnSpc>
                <a:spcBef>
                  <a:spcPts val="0"/>
                </a:spcBef>
                <a:spcAft>
                  <a:spcPts val="0"/>
                </a:spcAft>
                <a:buNone/>
              </a:pPr>
              <a:r>
                <a:rPr b="0" i="0" lang="en-US" sz="5200" u="none" cap="none" strike="noStrike">
                  <a:solidFill>
                    <a:schemeClr val="lt1"/>
                  </a:solidFill>
                  <a:latin typeface="Calibri"/>
                  <a:ea typeface="Calibri"/>
                  <a:cs typeface="Calibri"/>
                  <a:sym typeface="Calibri"/>
                </a:rPr>
                <a:t>Iterasi</a:t>
              </a:r>
              <a:endParaRPr/>
            </a:p>
          </p:txBody>
        </p:sp>
        <p:sp>
          <p:nvSpPr>
            <p:cNvPr id="932" name="Google Shape;932;p38"/>
            <p:cNvSpPr/>
            <p:nvPr/>
          </p:nvSpPr>
          <p:spPr>
            <a:xfrm>
              <a:off x="6600897" y="1459879"/>
              <a:ext cx="3401174" cy="2805257"/>
            </a:xfrm>
            <a:prstGeom prst="roundRect">
              <a:avLst>
                <a:gd fmla="val 10000" name="adj"/>
              </a:avLst>
            </a:prstGeom>
            <a:solidFill>
              <a:schemeClr val="lt1">
                <a:alpha val="89803"/>
              </a:schemeClr>
            </a:solidFill>
            <a:ln cap="flat" cmpd="sng" w="25400">
              <a:solidFill>
                <a:srgbClr val="5FDF4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8"/>
            <p:cNvSpPr txBox="1"/>
            <p:nvPr/>
          </p:nvSpPr>
          <p:spPr>
            <a:xfrm>
              <a:off x="6665454" y="2125562"/>
              <a:ext cx="3272060" cy="2075017"/>
            </a:xfrm>
            <a:prstGeom prst="rect">
              <a:avLst/>
            </a:prstGeom>
            <a:noFill/>
            <a:ln>
              <a:noFill/>
            </a:ln>
          </p:spPr>
          <p:txBody>
            <a:bodyPr anchorCtr="0" anchor="t" bIns="66675" lIns="66675" spcFirstLastPara="1" rIns="66675" wrap="square" tIns="66675">
              <a:noAutofit/>
            </a:bodyPr>
            <a:lstStyle/>
            <a:p>
              <a:pPr indent="-285750" lvl="1" marL="285750" marR="0" rtl="0" algn="l">
                <a:lnSpc>
                  <a:spcPct val="90000"/>
                </a:lnSpc>
                <a:spcBef>
                  <a:spcPts val="0"/>
                </a:spcBef>
                <a:spcAft>
                  <a:spcPts val="0"/>
                </a:spcAft>
                <a:buClr>
                  <a:schemeClr val="dk1"/>
                </a:buClr>
                <a:buSzPts val="3500"/>
                <a:buFont typeface="Calibri"/>
                <a:buChar char="•"/>
              </a:pPr>
              <a:r>
                <a:rPr b="0" i="0" lang="en-US" sz="3500" u="none" cap="none" strike="noStrike">
                  <a:solidFill>
                    <a:schemeClr val="dk1"/>
                  </a:solidFill>
                  <a:latin typeface="Calibri"/>
                  <a:ea typeface="Calibri"/>
                  <a:cs typeface="Calibri"/>
                  <a:sym typeface="Calibri"/>
                </a:rPr>
                <a:t>Memikirkan hal-hal baru yang lebih baik</a:t>
              </a:r>
              <a:endParaRPr/>
            </a:p>
          </p:txBody>
        </p:sp>
        <p:sp>
          <p:nvSpPr>
            <p:cNvPr id="934" name="Google Shape;934;p38"/>
            <p:cNvSpPr/>
            <p:nvPr/>
          </p:nvSpPr>
          <p:spPr>
            <a:xfrm>
              <a:off x="8397520" y="-411962"/>
              <a:ext cx="4643904" cy="4643904"/>
            </a:xfrm>
            <a:custGeom>
              <a:rect b="b" l="l" r="r" t="t"/>
              <a:pathLst>
                <a:path extrusionOk="0" h="120000" w="120000">
                  <a:moveTo>
                    <a:pt x="10497" y="31888"/>
                  </a:moveTo>
                  <a:lnTo>
                    <a:pt x="10497" y="31888"/>
                  </a:lnTo>
                  <a:cubicBezTo>
                    <a:pt x="19941" y="15257"/>
                    <a:pt x="37106" y="4480"/>
                    <a:pt x="56188" y="3199"/>
                  </a:cubicBezTo>
                  <a:cubicBezTo>
                    <a:pt x="75271" y="1919"/>
                    <a:pt x="93721" y="10305"/>
                    <a:pt x="105303" y="25525"/>
                  </a:cubicBezTo>
                  <a:lnTo>
                    <a:pt x="107955" y="24019"/>
                  </a:lnTo>
                  <a:lnTo>
                    <a:pt x="107500" y="33025"/>
                  </a:lnTo>
                  <a:lnTo>
                    <a:pt x="98607" y="29328"/>
                  </a:lnTo>
                  <a:lnTo>
                    <a:pt x="101258" y="27823"/>
                  </a:lnTo>
                  <a:cubicBezTo>
                    <a:pt x="90515" y="14049"/>
                    <a:pt x="73608" y="6544"/>
                    <a:pt x="56187" y="7817"/>
                  </a:cubicBezTo>
                  <a:cubicBezTo>
                    <a:pt x="38765" y="9090"/>
                    <a:pt x="23129" y="18973"/>
                    <a:pt x="14503" y="34163"/>
                  </a:cubicBezTo>
                  <a:close/>
                </a:path>
              </a:pathLst>
            </a:custGeom>
            <a:solidFill>
              <a:srgbClr val="F6944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8"/>
            <p:cNvSpPr/>
            <p:nvPr/>
          </p:nvSpPr>
          <p:spPr>
            <a:xfrm>
              <a:off x="7356714" y="858752"/>
              <a:ext cx="3023266" cy="1202253"/>
            </a:xfrm>
            <a:prstGeom prst="roundRect">
              <a:avLst>
                <a:gd fmla="val 10000" name="adj"/>
              </a:avLst>
            </a:prstGeom>
            <a:solidFill>
              <a:srgbClr val="5FDF4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8"/>
            <p:cNvSpPr txBox="1"/>
            <p:nvPr/>
          </p:nvSpPr>
          <p:spPr>
            <a:xfrm>
              <a:off x="7391927" y="893965"/>
              <a:ext cx="2952840" cy="1131827"/>
            </a:xfrm>
            <a:prstGeom prst="rect">
              <a:avLst/>
            </a:prstGeom>
            <a:noFill/>
            <a:ln>
              <a:noFill/>
            </a:ln>
          </p:spPr>
          <p:txBody>
            <a:bodyPr anchorCtr="0" anchor="ctr" bIns="66025" lIns="99050" spcFirstLastPara="1" rIns="99050" wrap="square" tIns="66025">
              <a:noAutofit/>
            </a:bodyPr>
            <a:lstStyle/>
            <a:p>
              <a:pPr indent="0" lvl="0" marL="0" marR="0" rtl="0" algn="ctr">
                <a:lnSpc>
                  <a:spcPct val="90000"/>
                </a:lnSpc>
                <a:spcBef>
                  <a:spcPts val="0"/>
                </a:spcBef>
                <a:spcAft>
                  <a:spcPts val="0"/>
                </a:spcAft>
                <a:buNone/>
              </a:pPr>
              <a:r>
                <a:rPr b="0" i="0" lang="en-US" sz="5200" u="none" cap="none" strike="noStrike">
                  <a:solidFill>
                    <a:schemeClr val="lt1"/>
                  </a:solidFill>
                  <a:latin typeface="Calibri"/>
                  <a:ea typeface="Calibri"/>
                  <a:cs typeface="Calibri"/>
                  <a:sym typeface="Calibri"/>
                </a:rPr>
                <a:t>Kreatifitas</a:t>
              </a:r>
              <a:endParaRPr/>
            </a:p>
          </p:txBody>
        </p:sp>
        <p:sp>
          <p:nvSpPr>
            <p:cNvPr id="937" name="Google Shape;937;p38"/>
            <p:cNvSpPr/>
            <p:nvPr/>
          </p:nvSpPr>
          <p:spPr>
            <a:xfrm>
              <a:off x="11229024" y="1459879"/>
              <a:ext cx="3401174" cy="2805257"/>
            </a:xfrm>
            <a:prstGeom prst="roundRect">
              <a:avLst>
                <a:gd fmla="val 10000" name="adj"/>
              </a:avLst>
            </a:prstGeom>
            <a:solidFill>
              <a:schemeClr val="lt1">
                <a:alpha val="89803"/>
              </a:schemeClr>
            </a:solidFill>
            <a:ln cap="flat" cmpd="sng" w="25400">
              <a:solidFill>
                <a:srgbClr val="F69444"/>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8"/>
            <p:cNvSpPr txBox="1"/>
            <p:nvPr/>
          </p:nvSpPr>
          <p:spPr>
            <a:xfrm>
              <a:off x="11293581" y="1524436"/>
              <a:ext cx="3272060" cy="2075017"/>
            </a:xfrm>
            <a:prstGeom prst="rect">
              <a:avLst/>
            </a:prstGeom>
            <a:noFill/>
            <a:ln>
              <a:noFill/>
            </a:ln>
          </p:spPr>
          <p:txBody>
            <a:bodyPr anchorCtr="0" anchor="t" bIns="66675" lIns="66675" spcFirstLastPara="1" rIns="66675" wrap="square" tIns="66675">
              <a:noAutofit/>
            </a:bodyPr>
            <a:lstStyle/>
            <a:p>
              <a:pPr indent="-285750" lvl="1" marL="285750" marR="0" rtl="0" algn="l">
                <a:lnSpc>
                  <a:spcPct val="90000"/>
                </a:lnSpc>
                <a:spcBef>
                  <a:spcPts val="0"/>
                </a:spcBef>
                <a:spcAft>
                  <a:spcPts val="0"/>
                </a:spcAft>
                <a:buClr>
                  <a:schemeClr val="dk1"/>
                </a:buClr>
                <a:buSzPts val="3500"/>
                <a:buFont typeface="Calibri"/>
                <a:buChar char="•"/>
              </a:pPr>
              <a:r>
                <a:rPr b="0" i="0" lang="en-US" sz="3500" u="none" cap="none" strike="noStrike">
                  <a:solidFill>
                    <a:schemeClr val="dk1"/>
                  </a:solidFill>
                  <a:latin typeface="Calibri"/>
                  <a:ea typeface="Calibri"/>
                  <a:cs typeface="Calibri"/>
                  <a:sym typeface="Calibri"/>
                </a:rPr>
                <a:t>Melakukan hal yang baru dan lebih baik</a:t>
              </a:r>
              <a:endParaRPr/>
            </a:p>
          </p:txBody>
        </p:sp>
        <p:sp>
          <p:nvSpPr>
            <p:cNvPr id="939" name="Google Shape;939;p38"/>
            <p:cNvSpPr/>
            <p:nvPr/>
          </p:nvSpPr>
          <p:spPr>
            <a:xfrm>
              <a:off x="11984841" y="3664010"/>
              <a:ext cx="3023266" cy="1202253"/>
            </a:xfrm>
            <a:prstGeom prst="roundRect">
              <a:avLst>
                <a:gd fmla="val 10000" name="adj"/>
              </a:avLst>
            </a:prstGeom>
            <a:solidFill>
              <a:srgbClr val="F6944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8"/>
            <p:cNvSpPr txBox="1"/>
            <p:nvPr/>
          </p:nvSpPr>
          <p:spPr>
            <a:xfrm>
              <a:off x="12020054" y="3699223"/>
              <a:ext cx="2952840" cy="1131827"/>
            </a:xfrm>
            <a:prstGeom prst="rect">
              <a:avLst/>
            </a:prstGeom>
            <a:noFill/>
            <a:ln>
              <a:noFill/>
            </a:ln>
          </p:spPr>
          <p:txBody>
            <a:bodyPr anchorCtr="0" anchor="ctr" bIns="66025" lIns="99050" spcFirstLastPara="1" rIns="99050" wrap="square" tIns="66025">
              <a:noAutofit/>
            </a:bodyPr>
            <a:lstStyle/>
            <a:p>
              <a:pPr indent="0" lvl="0" marL="0" marR="0" rtl="0" algn="ctr">
                <a:lnSpc>
                  <a:spcPct val="90000"/>
                </a:lnSpc>
                <a:spcBef>
                  <a:spcPts val="0"/>
                </a:spcBef>
                <a:spcAft>
                  <a:spcPts val="0"/>
                </a:spcAft>
                <a:buNone/>
              </a:pPr>
              <a:r>
                <a:rPr b="0" i="0" lang="en-US" sz="5200" u="none" cap="none" strike="noStrike">
                  <a:solidFill>
                    <a:schemeClr val="lt1"/>
                  </a:solidFill>
                  <a:latin typeface="Calibri"/>
                  <a:ea typeface="Calibri"/>
                  <a:cs typeface="Calibri"/>
                  <a:sym typeface="Calibri"/>
                </a:rPr>
                <a:t>Inovasi</a:t>
              </a:r>
              <a:endParaRPr/>
            </a:p>
          </p:txBody>
        </p:sp>
      </p:grpSp>
      <p:grpSp>
        <p:nvGrpSpPr>
          <p:cNvPr id="941" name="Google Shape;941;p38"/>
          <p:cNvGrpSpPr/>
          <p:nvPr/>
        </p:nvGrpSpPr>
        <p:grpSpPr>
          <a:xfrm>
            <a:off x="0" y="1761171"/>
            <a:ext cx="7467600" cy="1463714"/>
            <a:chOff x="0" y="-95250"/>
            <a:chExt cx="1762841" cy="385505"/>
          </a:xfrm>
        </p:grpSpPr>
        <p:sp>
          <p:nvSpPr>
            <p:cNvPr id="942" name="Google Shape;942;p38"/>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8"/>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44" name="Google Shape;944;p38"/>
          <p:cNvSpPr txBox="1"/>
          <p:nvPr/>
        </p:nvSpPr>
        <p:spPr>
          <a:xfrm>
            <a:off x="914400" y="2149202"/>
            <a:ext cx="58674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SIKLUS I – K - I</a:t>
            </a:r>
            <a:endParaRPr b="1" i="0" sz="6599" u="none" cap="none" strike="noStrike">
              <a:solidFill>
                <a:srgbClr val="FFFFFF"/>
              </a:solidFill>
              <a:latin typeface="Poppins"/>
              <a:ea typeface="Poppins"/>
              <a:cs typeface="Poppins"/>
              <a:sym typeface="Poppi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8" name="Shape 948"/>
        <p:cNvGrpSpPr/>
        <p:nvPr/>
      </p:nvGrpSpPr>
      <p:grpSpPr>
        <a:xfrm>
          <a:off x="0" y="0"/>
          <a:ext cx="0" cy="0"/>
          <a:chOff x="0" y="0"/>
          <a:chExt cx="0" cy="0"/>
        </a:xfrm>
      </p:grpSpPr>
      <p:sp>
        <p:nvSpPr>
          <p:cNvPr id="949" name="Google Shape;949;p3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950" name="Google Shape;950;p39"/>
          <p:cNvSpPr/>
          <p:nvPr/>
        </p:nvSpPr>
        <p:spPr>
          <a:xfrm rot="-173638">
            <a:off x="-5000827" y="7828603"/>
            <a:ext cx="7851337" cy="7851337"/>
          </a:xfrm>
          <a:custGeom>
            <a:rect b="b" l="l" r="r" t="t"/>
            <a:pathLst>
              <a:path extrusionOk="0" h="7851337" w="7851337">
                <a:moveTo>
                  <a:pt x="0" y="0"/>
                </a:moveTo>
                <a:lnTo>
                  <a:pt x="7851337" y="0"/>
                </a:lnTo>
                <a:lnTo>
                  <a:pt x="7851337" y="7851337"/>
                </a:lnTo>
                <a:lnTo>
                  <a:pt x="0" y="7851337"/>
                </a:lnTo>
                <a:lnTo>
                  <a:pt x="0" y="0"/>
                </a:lnTo>
                <a:close/>
              </a:path>
            </a:pathLst>
          </a:custGeom>
          <a:blipFill rotWithShape="1">
            <a:blip r:embed="rId4">
              <a:alphaModFix/>
            </a:blip>
            <a:stretch>
              <a:fillRect b="0" l="0" r="0" t="0"/>
            </a:stretch>
          </a:blipFill>
          <a:ln>
            <a:noFill/>
          </a:ln>
        </p:spPr>
      </p:sp>
      <p:sp>
        <p:nvSpPr>
          <p:cNvPr id="951" name="Google Shape;951;p39"/>
          <p:cNvSpPr/>
          <p:nvPr/>
        </p:nvSpPr>
        <p:spPr>
          <a:xfrm rot="4880040">
            <a:off x="15663189" y="8543500"/>
            <a:ext cx="8776998" cy="8776998"/>
          </a:xfrm>
          <a:custGeom>
            <a:rect b="b" l="l" r="r" t="t"/>
            <a:pathLst>
              <a:path extrusionOk="0" h="8776998" w="8776998">
                <a:moveTo>
                  <a:pt x="0" y="0"/>
                </a:moveTo>
                <a:lnTo>
                  <a:pt x="8776998" y="0"/>
                </a:lnTo>
                <a:lnTo>
                  <a:pt x="8776998" y="8776998"/>
                </a:lnTo>
                <a:lnTo>
                  <a:pt x="0" y="8776998"/>
                </a:lnTo>
                <a:lnTo>
                  <a:pt x="0" y="0"/>
                </a:lnTo>
                <a:close/>
              </a:path>
            </a:pathLst>
          </a:custGeom>
          <a:blipFill rotWithShape="1">
            <a:blip r:embed="rId4">
              <a:alphaModFix/>
            </a:blip>
            <a:stretch>
              <a:fillRect b="0" l="0" r="0" t="0"/>
            </a:stretch>
          </a:blipFill>
          <a:ln>
            <a:noFill/>
          </a:ln>
        </p:spPr>
      </p:sp>
      <p:sp>
        <p:nvSpPr>
          <p:cNvPr id="952" name="Google Shape;952;p39"/>
          <p:cNvSpPr/>
          <p:nvPr/>
        </p:nvSpPr>
        <p:spPr>
          <a:xfrm>
            <a:off x="8284078" y="8492213"/>
            <a:ext cx="2531002" cy="3081890"/>
          </a:xfrm>
          <a:custGeom>
            <a:rect b="b" l="l" r="r" t="t"/>
            <a:pathLst>
              <a:path extrusionOk="0" h="3081890" w="2531002">
                <a:moveTo>
                  <a:pt x="0" y="0"/>
                </a:moveTo>
                <a:lnTo>
                  <a:pt x="2531002" y="0"/>
                </a:lnTo>
                <a:lnTo>
                  <a:pt x="2531002" y="3081890"/>
                </a:lnTo>
                <a:lnTo>
                  <a:pt x="0" y="3081890"/>
                </a:lnTo>
                <a:lnTo>
                  <a:pt x="0" y="0"/>
                </a:lnTo>
                <a:close/>
              </a:path>
            </a:pathLst>
          </a:custGeom>
          <a:blipFill rotWithShape="1">
            <a:blip r:embed="rId5">
              <a:alphaModFix/>
            </a:blip>
            <a:stretch>
              <a:fillRect b="0" l="0" r="0" t="0"/>
            </a:stretch>
          </a:blipFill>
          <a:ln>
            <a:noFill/>
          </a:ln>
        </p:spPr>
      </p:sp>
      <p:sp>
        <p:nvSpPr>
          <p:cNvPr id="953" name="Google Shape;953;p39"/>
          <p:cNvSpPr/>
          <p:nvPr/>
        </p:nvSpPr>
        <p:spPr>
          <a:xfrm rot="10800000">
            <a:off x="16854077" y="0"/>
            <a:ext cx="1433923" cy="1433923"/>
          </a:xfrm>
          <a:custGeom>
            <a:rect b="b" l="l" r="r" t="t"/>
            <a:pathLst>
              <a:path extrusionOk="0" h="1433923" w="1433923">
                <a:moveTo>
                  <a:pt x="1433923" y="1433923"/>
                </a:moveTo>
                <a:lnTo>
                  <a:pt x="0" y="1433923"/>
                </a:lnTo>
                <a:lnTo>
                  <a:pt x="0" y="0"/>
                </a:lnTo>
                <a:lnTo>
                  <a:pt x="1433923" y="0"/>
                </a:lnTo>
                <a:lnTo>
                  <a:pt x="1433923" y="1433923"/>
                </a:lnTo>
                <a:close/>
              </a:path>
            </a:pathLst>
          </a:custGeom>
          <a:blipFill rotWithShape="1">
            <a:blip r:embed="rId6">
              <a:alphaModFix/>
            </a:blip>
            <a:stretch>
              <a:fillRect b="0" l="0" r="0" t="0"/>
            </a:stretch>
          </a:blipFill>
          <a:ln>
            <a:noFill/>
          </a:ln>
        </p:spPr>
      </p:sp>
      <p:sp>
        <p:nvSpPr>
          <p:cNvPr id="954" name="Google Shape;954;p39"/>
          <p:cNvSpPr/>
          <p:nvPr/>
        </p:nvSpPr>
        <p:spPr>
          <a:xfrm>
            <a:off x="13739919" y="1767000"/>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7">
              <a:alphaModFix/>
            </a:blip>
            <a:stretch>
              <a:fillRect b="0" l="0" r="0" t="0"/>
            </a:stretch>
          </a:blipFill>
          <a:ln>
            <a:noFill/>
          </a:ln>
        </p:spPr>
      </p:sp>
      <p:sp>
        <p:nvSpPr>
          <p:cNvPr id="955" name="Google Shape;955;p39"/>
          <p:cNvSpPr/>
          <p:nvPr/>
        </p:nvSpPr>
        <p:spPr>
          <a:xfrm>
            <a:off x="0" y="0"/>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8">
              <a:alphaModFix/>
            </a:blip>
            <a:stretch>
              <a:fillRect b="0" l="0" r="0" t="0"/>
            </a:stretch>
          </a:blipFill>
          <a:ln>
            <a:noFill/>
          </a:ln>
        </p:spPr>
      </p:sp>
      <p:sp>
        <p:nvSpPr>
          <p:cNvPr id="956" name="Google Shape;956;p39"/>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957" name="Google Shape;957;p39"/>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958" name="Google Shape;958;p39"/>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959" name="Google Shape;959;p39"/>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960" name="Google Shape;960;p39"/>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pSp>
        <p:nvGrpSpPr>
          <p:cNvPr id="961" name="Google Shape;961;p39"/>
          <p:cNvGrpSpPr/>
          <p:nvPr/>
        </p:nvGrpSpPr>
        <p:grpSpPr>
          <a:xfrm>
            <a:off x="45187" y="1110139"/>
            <a:ext cx="7467600" cy="1463714"/>
            <a:chOff x="0" y="-95250"/>
            <a:chExt cx="1762841" cy="385505"/>
          </a:xfrm>
        </p:grpSpPr>
        <p:sp>
          <p:nvSpPr>
            <p:cNvPr id="962" name="Google Shape;962;p39"/>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39"/>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64" name="Google Shape;964;p39"/>
          <p:cNvSpPr txBox="1"/>
          <p:nvPr/>
        </p:nvSpPr>
        <p:spPr>
          <a:xfrm>
            <a:off x="160377" y="1459565"/>
            <a:ext cx="7172727"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Zona Kehidupan</a:t>
            </a:r>
            <a:endParaRPr b="1" i="0" sz="6599" u="none" cap="none" strike="noStrike">
              <a:solidFill>
                <a:srgbClr val="FFFFFF"/>
              </a:solidFill>
              <a:latin typeface="Poppins"/>
              <a:ea typeface="Poppins"/>
              <a:cs typeface="Poppins"/>
              <a:sym typeface="Poppins"/>
            </a:endParaRPr>
          </a:p>
        </p:txBody>
      </p:sp>
      <p:pic>
        <p:nvPicPr>
          <p:cNvPr id="965" name="Google Shape;965;p39"/>
          <p:cNvPicPr preferRelativeResize="0"/>
          <p:nvPr/>
        </p:nvPicPr>
        <p:blipFill rotWithShape="1">
          <a:blip r:embed="rId13">
            <a:alphaModFix/>
          </a:blip>
          <a:srcRect b="0" l="0" r="0" t="0"/>
          <a:stretch/>
        </p:blipFill>
        <p:spPr>
          <a:xfrm>
            <a:off x="2743201" y="1604462"/>
            <a:ext cx="15163799" cy="868253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4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971" name="Google Shape;971;p40"/>
          <p:cNvSpPr/>
          <p:nvPr/>
        </p:nvSpPr>
        <p:spPr>
          <a:xfrm rot="-173638">
            <a:off x="-5000827" y="7828603"/>
            <a:ext cx="7851337" cy="7851337"/>
          </a:xfrm>
          <a:custGeom>
            <a:rect b="b" l="l" r="r" t="t"/>
            <a:pathLst>
              <a:path extrusionOk="0" h="7851337" w="7851337">
                <a:moveTo>
                  <a:pt x="0" y="0"/>
                </a:moveTo>
                <a:lnTo>
                  <a:pt x="7851337" y="0"/>
                </a:lnTo>
                <a:lnTo>
                  <a:pt x="7851337" y="7851337"/>
                </a:lnTo>
                <a:lnTo>
                  <a:pt x="0" y="7851337"/>
                </a:lnTo>
                <a:lnTo>
                  <a:pt x="0" y="0"/>
                </a:lnTo>
                <a:close/>
              </a:path>
            </a:pathLst>
          </a:custGeom>
          <a:blipFill rotWithShape="1">
            <a:blip r:embed="rId4">
              <a:alphaModFix/>
            </a:blip>
            <a:stretch>
              <a:fillRect b="0" l="0" r="0" t="0"/>
            </a:stretch>
          </a:blipFill>
          <a:ln>
            <a:noFill/>
          </a:ln>
        </p:spPr>
      </p:sp>
      <p:sp>
        <p:nvSpPr>
          <p:cNvPr id="972" name="Google Shape;972;p40"/>
          <p:cNvSpPr/>
          <p:nvPr/>
        </p:nvSpPr>
        <p:spPr>
          <a:xfrm rot="4880040">
            <a:off x="15663189" y="8543500"/>
            <a:ext cx="8776998" cy="8776998"/>
          </a:xfrm>
          <a:custGeom>
            <a:rect b="b" l="l" r="r" t="t"/>
            <a:pathLst>
              <a:path extrusionOk="0" h="8776998" w="8776998">
                <a:moveTo>
                  <a:pt x="0" y="0"/>
                </a:moveTo>
                <a:lnTo>
                  <a:pt x="8776998" y="0"/>
                </a:lnTo>
                <a:lnTo>
                  <a:pt x="8776998" y="8776998"/>
                </a:lnTo>
                <a:lnTo>
                  <a:pt x="0" y="8776998"/>
                </a:lnTo>
                <a:lnTo>
                  <a:pt x="0" y="0"/>
                </a:lnTo>
                <a:close/>
              </a:path>
            </a:pathLst>
          </a:custGeom>
          <a:blipFill rotWithShape="1">
            <a:blip r:embed="rId4">
              <a:alphaModFix/>
            </a:blip>
            <a:stretch>
              <a:fillRect b="0" l="0" r="0" t="0"/>
            </a:stretch>
          </a:blipFill>
          <a:ln>
            <a:noFill/>
          </a:ln>
        </p:spPr>
      </p:sp>
      <p:sp>
        <p:nvSpPr>
          <p:cNvPr id="973" name="Google Shape;973;p40"/>
          <p:cNvSpPr/>
          <p:nvPr/>
        </p:nvSpPr>
        <p:spPr>
          <a:xfrm>
            <a:off x="8284078" y="8492213"/>
            <a:ext cx="2531002" cy="3081890"/>
          </a:xfrm>
          <a:custGeom>
            <a:rect b="b" l="l" r="r" t="t"/>
            <a:pathLst>
              <a:path extrusionOk="0" h="3081890" w="2531002">
                <a:moveTo>
                  <a:pt x="0" y="0"/>
                </a:moveTo>
                <a:lnTo>
                  <a:pt x="2531002" y="0"/>
                </a:lnTo>
                <a:lnTo>
                  <a:pt x="2531002" y="3081890"/>
                </a:lnTo>
                <a:lnTo>
                  <a:pt x="0" y="3081890"/>
                </a:lnTo>
                <a:lnTo>
                  <a:pt x="0" y="0"/>
                </a:lnTo>
                <a:close/>
              </a:path>
            </a:pathLst>
          </a:custGeom>
          <a:blipFill rotWithShape="1">
            <a:blip r:embed="rId5">
              <a:alphaModFix/>
            </a:blip>
            <a:stretch>
              <a:fillRect b="0" l="0" r="0" t="0"/>
            </a:stretch>
          </a:blipFill>
          <a:ln>
            <a:noFill/>
          </a:ln>
        </p:spPr>
      </p:sp>
      <p:sp>
        <p:nvSpPr>
          <p:cNvPr id="974" name="Google Shape;974;p40"/>
          <p:cNvSpPr/>
          <p:nvPr/>
        </p:nvSpPr>
        <p:spPr>
          <a:xfrm rot="10800000">
            <a:off x="16854077" y="0"/>
            <a:ext cx="1433923" cy="1433923"/>
          </a:xfrm>
          <a:custGeom>
            <a:rect b="b" l="l" r="r" t="t"/>
            <a:pathLst>
              <a:path extrusionOk="0" h="1433923" w="1433923">
                <a:moveTo>
                  <a:pt x="1433923" y="1433923"/>
                </a:moveTo>
                <a:lnTo>
                  <a:pt x="0" y="1433923"/>
                </a:lnTo>
                <a:lnTo>
                  <a:pt x="0" y="0"/>
                </a:lnTo>
                <a:lnTo>
                  <a:pt x="1433923" y="0"/>
                </a:lnTo>
                <a:lnTo>
                  <a:pt x="1433923" y="1433923"/>
                </a:lnTo>
                <a:close/>
              </a:path>
            </a:pathLst>
          </a:custGeom>
          <a:blipFill rotWithShape="1">
            <a:blip r:embed="rId6">
              <a:alphaModFix/>
            </a:blip>
            <a:stretch>
              <a:fillRect b="0" l="0" r="0" t="0"/>
            </a:stretch>
          </a:blipFill>
          <a:ln>
            <a:noFill/>
          </a:ln>
        </p:spPr>
      </p:sp>
      <p:sp>
        <p:nvSpPr>
          <p:cNvPr id="975" name="Google Shape;975;p40"/>
          <p:cNvSpPr/>
          <p:nvPr/>
        </p:nvSpPr>
        <p:spPr>
          <a:xfrm>
            <a:off x="13739919" y="1767000"/>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7">
              <a:alphaModFix/>
            </a:blip>
            <a:stretch>
              <a:fillRect b="0" l="0" r="0" t="0"/>
            </a:stretch>
          </a:blipFill>
          <a:ln>
            <a:noFill/>
          </a:ln>
        </p:spPr>
      </p:sp>
      <p:sp>
        <p:nvSpPr>
          <p:cNvPr id="976" name="Google Shape;976;p40"/>
          <p:cNvSpPr/>
          <p:nvPr/>
        </p:nvSpPr>
        <p:spPr>
          <a:xfrm>
            <a:off x="0" y="0"/>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8">
              <a:alphaModFix/>
            </a:blip>
            <a:stretch>
              <a:fillRect b="0" l="0" r="0" t="0"/>
            </a:stretch>
          </a:blipFill>
          <a:ln>
            <a:noFill/>
          </a:ln>
        </p:spPr>
      </p:sp>
      <p:sp>
        <p:nvSpPr>
          <p:cNvPr id="977" name="Google Shape;977;p40"/>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978" name="Google Shape;978;p40"/>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979" name="Google Shape;979;p40"/>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980" name="Google Shape;980;p40"/>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981" name="Google Shape;981;p40"/>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grpSp>
        <p:nvGrpSpPr>
          <p:cNvPr id="982" name="Google Shape;982;p40"/>
          <p:cNvGrpSpPr/>
          <p:nvPr/>
        </p:nvGrpSpPr>
        <p:grpSpPr>
          <a:xfrm>
            <a:off x="45186" y="1110139"/>
            <a:ext cx="13366016" cy="1463714"/>
            <a:chOff x="0" y="-95250"/>
            <a:chExt cx="1825277" cy="385505"/>
          </a:xfrm>
        </p:grpSpPr>
        <p:sp>
          <p:nvSpPr>
            <p:cNvPr id="983" name="Google Shape;983;p40"/>
            <p:cNvSpPr/>
            <p:nvPr/>
          </p:nvSpPr>
          <p:spPr>
            <a:xfrm>
              <a:off x="0" y="0"/>
              <a:ext cx="1825277"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0"/>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85" name="Google Shape;985;p40"/>
          <p:cNvSpPr txBox="1"/>
          <p:nvPr/>
        </p:nvSpPr>
        <p:spPr>
          <a:xfrm>
            <a:off x="541377" y="1539602"/>
            <a:ext cx="12412623"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Alat Berpikir Kreatif : </a:t>
            </a:r>
            <a:r>
              <a:rPr b="1" i="0" lang="en-US" sz="6599" u="none" cap="none" strike="noStrike">
                <a:solidFill>
                  <a:srgbClr val="FFFF00"/>
                </a:solidFill>
                <a:latin typeface="Poppins"/>
                <a:ea typeface="Poppins"/>
                <a:cs typeface="Poppins"/>
                <a:sym typeface="Poppins"/>
              </a:rPr>
              <a:t>CREATE</a:t>
            </a:r>
            <a:endParaRPr b="1" i="0" sz="6599" u="none" cap="none" strike="noStrike">
              <a:solidFill>
                <a:srgbClr val="FFFF00"/>
              </a:solidFill>
              <a:latin typeface="Poppins"/>
              <a:ea typeface="Poppins"/>
              <a:cs typeface="Poppins"/>
              <a:sym typeface="Poppins"/>
            </a:endParaRPr>
          </a:p>
        </p:txBody>
      </p:sp>
      <p:pic>
        <p:nvPicPr>
          <p:cNvPr id="986" name="Google Shape;986;p40"/>
          <p:cNvPicPr preferRelativeResize="0"/>
          <p:nvPr/>
        </p:nvPicPr>
        <p:blipFill rotWithShape="1">
          <a:blip r:embed="rId13">
            <a:alphaModFix/>
          </a:blip>
          <a:srcRect b="7253" l="4000" r="3200" t="12958"/>
          <a:stretch/>
        </p:blipFill>
        <p:spPr>
          <a:xfrm>
            <a:off x="2057400" y="2552700"/>
            <a:ext cx="14682458" cy="7188858"/>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pic>
        <p:nvPicPr>
          <p:cNvPr descr=" " id="992" name="Google Shape;992;p41"/>
          <p:cNvPicPr preferRelativeResize="0"/>
          <p:nvPr/>
        </p:nvPicPr>
        <p:blipFill rotWithShape="1">
          <a:blip r:embed="rId3">
            <a:alphaModFix/>
          </a:blip>
          <a:srcRect b="0" l="0" r="0" t="0"/>
          <a:stretch/>
        </p:blipFill>
        <p:spPr>
          <a:xfrm>
            <a:off x="0" y="0"/>
            <a:ext cx="18288019" cy="10285723"/>
          </a:xfrm>
          <a:prstGeom prst="rect">
            <a:avLst/>
          </a:prstGeom>
          <a:noFill/>
          <a:ln>
            <a:noFill/>
          </a:ln>
        </p:spPr>
      </p:pic>
      <p:sp>
        <p:nvSpPr>
          <p:cNvPr id="993" name="Google Shape;993;p41"/>
          <p:cNvSpPr/>
          <p:nvPr/>
        </p:nvSpPr>
        <p:spPr>
          <a:xfrm>
            <a:off x="0" y="0"/>
            <a:ext cx="18288000" cy="102870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4" name="Google Shape;994;p41"/>
          <p:cNvSpPr/>
          <p:nvPr/>
        </p:nvSpPr>
        <p:spPr>
          <a:xfrm>
            <a:off x="1219201" y="4043363"/>
            <a:ext cx="8763000" cy="22002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5" name="Google Shape;995;p41"/>
          <p:cNvSpPr/>
          <p:nvPr/>
        </p:nvSpPr>
        <p:spPr>
          <a:xfrm>
            <a:off x="838181" y="4025044"/>
            <a:ext cx="9004200" cy="111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DD3FC"/>
              </a:buClr>
              <a:buSzPts val="5600"/>
              <a:buFont typeface="Inter SemiBold"/>
              <a:buNone/>
            </a:pPr>
            <a:r>
              <a:rPr b="1" i="0" lang="en-US" sz="5600" u="none" cap="none" strike="noStrike">
                <a:solidFill>
                  <a:srgbClr val="7DD3FC"/>
                </a:solidFill>
                <a:latin typeface="Inter SemiBold"/>
                <a:ea typeface="Inter SemiBold"/>
                <a:cs typeface="Inter SemiBold"/>
                <a:sym typeface="Inter SemiBold"/>
              </a:rPr>
              <a:t>04</a:t>
            </a:r>
            <a:endParaRPr b="0" i="0" sz="5600" u="none" cap="none" strike="noStrike">
              <a:solidFill>
                <a:schemeClr val="dk1"/>
              </a:solidFill>
              <a:latin typeface="Calibri"/>
              <a:ea typeface="Calibri"/>
              <a:cs typeface="Calibri"/>
              <a:sym typeface="Calibri"/>
            </a:endParaRPr>
          </a:p>
        </p:txBody>
      </p:sp>
      <p:sp>
        <p:nvSpPr>
          <p:cNvPr id="996" name="Google Shape;996;p41"/>
          <p:cNvSpPr/>
          <p:nvPr/>
        </p:nvSpPr>
        <p:spPr>
          <a:xfrm>
            <a:off x="838200" y="4995874"/>
            <a:ext cx="17013300" cy="2509825"/>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FFFFFF"/>
              </a:buClr>
              <a:buSzPts val="9000"/>
              <a:buFont typeface="Inter SemiBold"/>
              <a:buNone/>
            </a:pPr>
            <a:r>
              <a:rPr b="1" i="0" lang="en-US" sz="8000" u="none" cap="none" strike="noStrike">
                <a:solidFill>
                  <a:srgbClr val="FFFFFF"/>
                </a:solidFill>
                <a:latin typeface="Inter SemiBold"/>
                <a:ea typeface="Inter SemiBold"/>
                <a:cs typeface="Inter SemiBold"/>
                <a:sym typeface="Inter SemiBold"/>
              </a:rPr>
              <a:t>Peran Pola Pikir Bertumbuh dalam </a:t>
            </a:r>
            <a:r>
              <a:rPr b="1" i="0" lang="en-US" sz="8000" u="none" cap="none" strike="noStrike">
                <a:solidFill>
                  <a:srgbClr val="FFFF00"/>
                </a:solidFill>
                <a:latin typeface="Inter SemiBold"/>
                <a:ea typeface="Inter SemiBold"/>
                <a:cs typeface="Inter SemiBold"/>
                <a:sym typeface="Inter SemiBold"/>
              </a:rPr>
              <a:t>Pengetahuan Nilai &amp; Karakter</a:t>
            </a:r>
            <a:endParaRPr b="0" i="0" sz="8000" u="none" cap="none" strike="noStrike">
              <a:solidFill>
                <a:srgbClr val="FFFF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sp>
        <p:nvSpPr>
          <p:cNvPr id="1001" name="Google Shape;1001;p4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002" name="Google Shape;1002;p42"/>
          <p:cNvSpPr/>
          <p:nvPr/>
        </p:nvSpPr>
        <p:spPr>
          <a:xfrm rot="-172174">
            <a:off x="-5383652" y="8287808"/>
            <a:ext cx="7841541" cy="7841541"/>
          </a:xfrm>
          <a:custGeom>
            <a:rect b="b" l="l" r="r" t="t"/>
            <a:pathLst>
              <a:path extrusionOk="0" h="7851337" w="7851337">
                <a:moveTo>
                  <a:pt x="0" y="0"/>
                </a:moveTo>
                <a:lnTo>
                  <a:pt x="7851337" y="0"/>
                </a:lnTo>
                <a:lnTo>
                  <a:pt x="7851337" y="7851337"/>
                </a:lnTo>
                <a:lnTo>
                  <a:pt x="0" y="7851337"/>
                </a:lnTo>
                <a:lnTo>
                  <a:pt x="0" y="0"/>
                </a:lnTo>
                <a:close/>
              </a:path>
            </a:pathLst>
          </a:custGeom>
          <a:blipFill rotWithShape="1">
            <a:blip r:embed="rId4">
              <a:alphaModFix/>
            </a:blip>
            <a:stretch>
              <a:fillRect b="0" l="0" r="0" t="0"/>
            </a:stretch>
          </a:blipFill>
          <a:ln>
            <a:noFill/>
          </a:ln>
        </p:spPr>
      </p:sp>
      <p:sp>
        <p:nvSpPr>
          <p:cNvPr id="1003" name="Google Shape;1003;p42"/>
          <p:cNvSpPr/>
          <p:nvPr/>
        </p:nvSpPr>
        <p:spPr>
          <a:xfrm rot="4881772">
            <a:off x="15670131" y="8540932"/>
            <a:ext cx="8766706" cy="8766706"/>
          </a:xfrm>
          <a:custGeom>
            <a:rect b="b" l="l" r="r" t="t"/>
            <a:pathLst>
              <a:path extrusionOk="0" h="8776998" w="8776998">
                <a:moveTo>
                  <a:pt x="0" y="0"/>
                </a:moveTo>
                <a:lnTo>
                  <a:pt x="8776998" y="0"/>
                </a:lnTo>
                <a:lnTo>
                  <a:pt x="8776998" y="8776998"/>
                </a:lnTo>
                <a:lnTo>
                  <a:pt x="0" y="8776998"/>
                </a:lnTo>
                <a:lnTo>
                  <a:pt x="0" y="0"/>
                </a:lnTo>
                <a:close/>
              </a:path>
            </a:pathLst>
          </a:custGeom>
          <a:blipFill rotWithShape="1">
            <a:blip r:embed="rId4">
              <a:alphaModFix/>
            </a:blip>
            <a:stretch>
              <a:fillRect b="0" l="0" r="0" t="0"/>
            </a:stretch>
          </a:blipFill>
          <a:ln>
            <a:noFill/>
          </a:ln>
        </p:spPr>
      </p:sp>
      <p:sp>
        <p:nvSpPr>
          <p:cNvPr id="1004" name="Google Shape;1004;p42"/>
          <p:cNvSpPr/>
          <p:nvPr/>
        </p:nvSpPr>
        <p:spPr>
          <a:xfrm>
            <a:off x="7750678" y="8492213"/>
            <a:ext cx="2531002" cy="3081890"/>
          </a:xfrm>
          <a:custGeom>
            <a:rect b="b" l="l" r="r" t="t"/>
            <a:pathLst>
              <a:path extrusionOk="0" h="3081890" w="2531002">
                <a:moveTo>
                  <a:pt x="0" y="0"/>
                </a:moveTo>
                <a:lnTo>
                  <a:pt x="2531002" y="0"/>
                </a:lnTo>
                <a:lnTo>
                  <a:pt x="2531002" y="3081890"/>
                </a:lnTo>
                <a:lnTo>
                  <a:pt x="0" y="3081890"/>
                </a:lnTo>
                <a:lnTo>
                  <a:pt x="0" y="0"/>
                </a:lnTo>
                <a:close/>
              </a:path>
            </a:pathLst>
          </a:custGeom>
          <a:blipFill rotWithShape="1">
            <a:blip r:embed="rId5">
              <a:alphaModFix/>
            </a:blip>
            <a:stretch>
              <a:fillRect b="0" l="0" r="0" t="0"/>
            </a:stretch>
          </a:blipFill>
          <a:ln>
            <a:noFill/>
          </a:ln>
        </p:spPr>
      </p:sp>
      <p:sp>
        <p:nvSpPr>
          <p:cNvPr id="1005" name="Google Shape;1005;p42"/>
          <p:cNvSpPr/>
          <p:nvPr/>
        </p:nvSpPr>
        <p:spPr>
          <a:xfrm rot="10800000">
            <a:off x="16854077" y="0"/>
            <a:ext cx="1433923" cy="1433923"/>
          </a:xfrm>
          <a:custGeom>
            <a:rect b="b" l="l" r="r" t="t"/>
            <a:pathLst>
              <a:path extrusionOk="0" h="1433923" w="1433923">
                <a:moveTo>
                  <a:pt x="1433923" y="1433923"/>
                </a:moveTo>
                <a:lnTo>
                  <a:pt x="0" y="1433923"/>
                </a:lnTo>
                <a:lnTo>
                  <a:pt x="0" y="0"/>
                </a:lnTo>
                <a:lnTo>
                  <a:pt x="1433923" y="0"/>
                </a:lnTo>
                <a:lnTo>
                  <a:pt x="1433923" y="1433923"/>
                </a:lnTo>
                <a:close/>
              </a:path>
            </a:pathLst>
          </a:custGeom>
          <a:blipFill rotWithShape="1">
            <a:blip r:embed="rId6">
              <a:alphaModFix/>
            </a:blip>
            <a:stretch>
              <a:fillRect b="0" l="0" r="0" t="0"/>
            </a:stretch>
          </a:blipFill>
          <a:ln>
            <a:noFill/>
          </a:ln>
        </p:spPr>
      </p:sp>
      <p:sp>
        <p:nvSpPr>
          <p:cNvPr id="1006" name="Google Shape;1006;p42"/>
          <p:cNvSpPr/>
          <p:nvPr/>
        </p:nvSpPr>
        <p:spPr>
          <a:xfrm>
            <a:off x="13739919" y="1233600"/>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7">
              <a:alphaModFix/>
            </a:blip>
            <a:stretch>
              <a:fillRect b="0" l="0" r="0" t="0"/>
            </a:stretch>
          </a:blipFill>
          <a:ln>
            <a:noFill/>
          </a:ln>
        </p:spPr>
      </p:sp>
      <p:sp>
        <p:nvSpPr>
          <p:cNvPr id="1007" name="Google Shape;1007;p42"/>
          <p:cNvSpPr/>
          <p:nvPr/>
        </p:nvSpPr>
        <p:spPr>
          <a:xfrm>
            <a:off x="0" y="0"/>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8">
              <a:alphaModFix/>
            </a:blip>
            <a:stretch>
              <a:fillRect b="0" l="0" r="0" t="0"/>
            </a:stretch>
          </a:blipFill>
          <a:ln>
            <a:noFill/>
          </a:ln>
        </p:spPr>
      </p:sp>
      <p:sp>
        <p:nvSpPr>
          <p:cNvPr id="1008" name="Google Shape;1008;p42"/>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1009" name="Google Shape;1009;p42"/>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1010" name="Google Shape;1010;p42"/>
          <p:cNvSpPr txBox="1"/>
          <p:nvPr/>
        </p:nvSpPr>
        <p:spPr>
          <a:xfrm>
            <a:off x="1689757" y="502400"/>
            <a:ext cx="7287600" cy="849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E557F"/>
              </a:buClr>
              <a:buSzPts val="2300"/>
              <a:buFont typeface="Poppins"/>
              <a:buNone/>
            </a:pPr>
            <a:r>
              <a:rPr b="1" i="0" lang="en-US" sz="2300" u="none" cap="none" strike="noStrike">
                <a:solidFill>
                  <a:srgbClr val="0E557F"/>
                </a:solidFill>
                <a:latin typeface="Poppins"/>
                <a:ea typeface="Poppins"/>
                <a:cs typeface="Poppins"/>
                <a:sym typeface="Poppins"/>
              </a:rPr>
              <a:t>Kementerian Pendidikan</a:t>
            </a:r>
            <a:endParaRPr b="0" i="0" sz="1800" u="none" cap="none" strike="noStrike">
              <a:solidFill>
                <a:schemeClr val="dk1"/>
              </a:solidFill>
              <a:latin typeface="Calibri"/>
              <a:ea typeface="Calibri"/>
              <a:cs typeface="Calibri"/>
              <a:sym typeface="Calibri"/>
            </a:endParaRPr>
          </a:p>
          <a:p>
            <a:pPr indent="0" lvl="0" marL="0" marR="0" rtl="0" algn="l">
              <a:lnSpc>
                <a:spcPct val="140000"/>
              </a:lnSpc>
              <a:spcBef>
                <a:spcPts val="0"/>
              </a:spcBef>
              <a:spcAft>
                <a:spcPts val="0"/>
              </a:spcAft>
              <a:buClr>
                <a:srgbClr val="0E557F"/>
              </a:buClr>
              <a:buSzPts val="2300"/>
              <a:buFont typeface="Poppins"/>
              <a:buNone/>
            </a:pPr>
            <a:r>
              <a:rPr b="1" i="0" lang="en-US" sz="2300" u="none" cap="none" strike="noStrike">
                <a:solidFill>
                  <a:srgbClr val="0E557F"/>
                </a:solidFill>
                <a:latin typeface="Poppins"/>
                <a:ea typeface="Poppins"/>
                <a:cs typeface="Poppins"/>
                <a:sym typeface="Poppins"/>
              </a:rPr>
              <a:t> Dasar dan Menengah</a:t>
            </a:r>
            <a:endParaRPr b="0" i="0" sz="1800" u="none" cap="none" strike="noStrike">
              <a:solidFill>
                <a:schemeClr val="dk1"/>
              </a:solidFill>
              <a:latin typeface="Calibri"/>
              <a:ea typeface="Calibri"/>
              <a:cs typeface="Calibri"/>
              <a:sym typeface="Calibri"/>
            </a:endParaRPr>
          </a:p>
        </p:txBody>
      </p:sp>
      <p:sp>
        <p:nvSpPr>
          <p:cNvPr id="1011" name="Google Shape;1011;p42"/>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1012" name="Google Shape;1012;p42"/>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1013" name="Google Shape;1013;p42"/>
          <p:cNvSpPr/>
          <p:nvPr/>
        </p:nvSpPr>
        <p:spPr>
          <a:xfrm>
            <a:off x="1219201" y="7029450"/>
            <a:ext cx="15849600" cy="28386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 " id="1014" name="Google Shape;1014;p42"/>
          <p:cNvPicPr preferRelativeResize="0"/>
          <p:nvPr/>
        </p:nvPicPr>
        <p:blipFill rotWithShape="1">
          <a:blip r:embed="rId13">
            <a:alphaModFix/>
          </a:blip>
          <a:srcRect b="0" l="0" r="0" t="0"/>
          <a:stretch/>
        </p:blipFill>
        <p:spPr>
          <a:xfrm>
            <a:off x="1371602" y="7181850"/>
            <a:ext cx="457200" cy="457143"/>
          </a:xfrm>
          <a:prstGeom prst="rect">
            <a:avLst/>
          </a:prstGeom>
          <a:noFill/>
          <a:ln>
            <a:noFill/>
          </a:ln>
        </p:spPr>
      </p:pic>
      <p:sp>
        <p:nvSpPr>
          <p:cNvPr id="1015" name="Google Shape;1015;p42"/>
          <p:cNvSpPr/>
          <p:nvPr/>
        </p:nvSpPr>
        <p:spPr>
          <a:xfrm>
            <a:off x="1219201" y="914400"/>
            <a:ext cx="15849600" cy="8763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6" name="Google Shape;1016;p42"/>
          <p:cNvSpPr/>
          <p:nvPr/>
        </p:nvSpPr>
        <p:spPr>
          <a:xfrm>
            <a:off x="8982083" y="5781675"/>
            <a:ext cx="8086800" cy="13335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descr=" " id="1017" name="Google Shape;1017;p42"/>
          <p:cNvPicPr preferRelativeResize="0"/>
          <p:nvPr/>
        </p:nvPicPr>
        <p:blipFill rotWithShape="1">
          <a:blip r:embed="rId14">
            <a:alphaModFix/>
          </a:blip>
          <a:srcRect b="0" l="0" r="0" t="0"/>
          <a:stretch/>
        </p:blipFill>
        <p:spPr>
          <a:xfrm>
            <a:off x="8496308" y="7267575"/>
            <a:ext cx="8572509" cy="1971430"/>
          </a:xfrm>
          <a:prstGeom prst="rect">
            <a:avLst/>
          </a:prstGeom>
          <a:noFill/>
          <a:ln>
            <a:noFill/>
          </a:ln>
        </p:spPr>
      </p:pic>
      <p:pic>
        <p:nvPicPr>
          <p:cNvPr id="1018" name="Google Shape;1018;p42"/>
          <p:cNvPicPr preferRelativeResize="0"/>
          <p:nvPr/>
        </p:nvPicPr>
        <p:blipFill rotWithShape="1">
          <a:blip r:embed="rId15">
            <a:alphaModFix/>
          </a:blip>
          <a:srcRect b="0" l="0" r="0" t="0"/>
          <a:stretch/>
        </p:blipFill>
        <p:spPr>
          <a:xfrm>
            <a:off x="1234440" y="2148840"/>
            <a:ext cx="6803136" cy="6803136"/>
          </a:xfrm>
          <a:prstGeom prst="rect">
            <a:avLst/>
          </a:prstGeom>
          <a:noFill/>
          <a:ln>
            <a:noFill/>
          </a:ln>
        </p:spPr>
      </p:pic>
      <p:sp>
        <p:nvSpPr>
          <p:cNvPr id="1019" name="Google Shape;1019;p42"/>
          <p:cNvSpPr/>
          <p:nvPr/>
        </p:nvSpPr>
        <p:spPr>
          <a:xfrm>
            <a:off x="1219201" y="914400"/>
            <a:ext cx="15849600" cy="8763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0" name="Google Shape;1020;p42"/>
          <p:cNvSpPr/>
          <p:nvPr/>
        </p:nvSpPr>
        <p:spPr>
          <a:xfrm>
            <a:off x="8496308" y="6110863"/>
            <a:ext cx="381000" cy="4857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21" name="Google Shape;1021;p42"/>
          <p:cNvCxnSpPr>
            <a:stCxn id="1022" idx="1"/>
          </p:cNvCxnSpPr>
          <p:nvPr/>
        </p:nvCxnSpPr>
        <p:spPr>
          <a:xfrm flipH="1">
            <a:off x="5932943" y="4748153"/>
            <a:ext cx="2563200" cy="3109800"/>
          </a:xfrm>
          <a:prstGeom prst="bentConnector2">
            <a:avLst/>
          </a:prstGeom>
          <a:noFill/>
          <a:ln cap="flat" cmpd="sng" w="28575">
            <a:solidFill>
              <a:srgbClr val="075985"/>
            </a:solidFill>
            <a:prstDash val="dot"/>
            <a:round/>
            <a:headEnd len="sm" w="sm" type="none"/>
            <a:tailEnd len="med" w="med" type="oval"/>
          </a:ln>
        </p:spPr>
      </p:cxnSp>
      <p:cxnSp>
        <p:nvCxnSpPr>
          <p:cNvPr id="1023" name="Google Shape;1023;p42"/>
          <p:cNvCxnSpPr/>
          <p:nvPr/>
        </p:nvCxnSpPr>
        <p:spPr>
          <a:xfrm flipH="1">
            <a:off x="2031158" y="6261413"/>
            <a:ext cx="6465000" cy="600"/>
          </a:xfrm>
          <a:prstGeom prst="bentConnector3">
            <a:avLst>
              <a:gd fmla="val 50000" name="adj1"/>
            </a:avLst>
          </a:prstGeom>
          <a:noFill/>
          <a:ln cap="flat" cmpd="sng" w="28575">
            <a:solidFill>
              <a:srgbClr val="075985"/>
            </a:solidFill>
            <a:prstDash val="dot"/>
            <a:round/>
            <a:headEnd len="sm" w="sm" type="none"/>
            <a:tailEnd len="med" w="med" type="oval"/>
          </a:ln>
        </p:spPr>
      </p:cxnSp>
      <p:sp>
        <p:nvSpPr>
          <p:cNvPr id="1024" name="Google Shape;1024;p42"/>
          <p:cNvSpPr/>
          <p:nvPr/>
        </p:nvSpPr>
        <p:spPr>
          <a:xfrm>
            <a:off x="8496300" y="2649045"/>
            <a:ext cx="6383400" cy="9603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Clr>
                <a:srgbClr val="111827"/>
              </a:buClr>
              <a:buSzPts val="3600"/>
              <a:buFont typeface="Inter"/>
              <a:buNone/>
            </a:pPr>
            <a:r>
              <a:rPr b="0" i="0" lang="en-US" sz="2800" u="none" cap="none" strike="noStrike">
                <a:solidFill>
                  <a:srgbClr val="334155"/>
                </a:solidFill>
                <a:latin typeface="Inter"/>
                <a:ea typeface="Inter"/>
                <a:cs typeface="Inter"/>
                <a:sym typeface="Inter"/>
              </a:rPr>
              <a:t>Pengalaman belajar dilakukan secara bertahap untuk mencapai level PM</a:t>
            </a:r>
            <a:endParaRPr b="0" i="0" sz="2800" u="none" cap="none" strike="noStrike">
              <a:solidFill>
                <a:srgbClr val="334155"/>
              </a:solidFill>
              <a:latin typeface="Calibri"/>
              <a:ea typeface="Calibri"/>
              <a:cs typeface="Calibri"/>
              <a:sym typeface="Calibri"/>
            </a:endParaRPr>
          </a:p>
        </p:txBody>
      </p:sp>
      <p:grpSp>
        <p:nvGrpSpPr>
          <p:cNvPr id="1025" name="Google Shape;1025;p42"/>
          <p:cNvGrpSpPr/>
          <p:nvPr/>
        </p:nvGrpSpPr>
        <p:grpSpPr>
          <a:xfrm>
            <a:off x="8496143" y="4004453"/>
            <a:ext cx="5184635" cy="1491812"/>
            <a:chOff x="8496250" y="6811600"/>
            <a:chExt cx="5556951" cy="1491812"/>
          </a:xfrm>
        </p:grpSpPr>
        <p:sp>
          <p:nvSpPr>
            <p:cNvPr id="1026" name="Google Shape;1026;p42"/>
            <p:cNvSpPr/>
            <p:nvPr/>
          </p:nvSpPr>
          <p:spPr>
            <a:xfrm>
              <a:off x="8496301" y="6816012"/>
              <a:ext cx="5556900" cy="1487400"/>
            </a:xfrm>
            <a:prstGeom prst="roundRect">
              <a:avLst>
                <a:gd fmla="val 8952" name="adj"/>
              </a:avLst>
            </a:prstGeom>
            <a:solidFill>
              <a:srgbClr val="075985"/>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022" name="Google Shape;1022;p42"/>
            <p:cNvSpPr/>
            <p:nvPr/>
          </p:nvSpPr>
          <p:spPr>
            <a:xfrm>
              <a:off x="8496250" y="6811600"/>
              <a:ext cx="5556900" cy="1487400"/>
            </a:xfrm>
            <a:prstGeom prst="rect">
              <a:avLst/>
            </a:prstGeom>
            <a:noFill/>
            <a:ln>
              <a:noFill/>
            </a:ln>
          </p:spPr>
          <p:txBody>
            <a:bodyPr anchorCtr="0" anchor="t" bIns="182875" lIns="182875" spcFirstLastPara="1" rIns="182875" wrap="square" tIns="182875">
              <a:noAutofit/>
            </a:bodyPr>
            <a:lstStyle/>
            <a:p>
              <a:pPr indent="-228600" lvl="1" marL="228600" marR="0" rtl="0" algn="l">
                <a:lnSpc>
                  <a:spcPct val="100000"/>
                </a:lnSpc>
                <a:spcBef>
                  <a:spcPts val="0"/>
                </a:spcBef>
                <a:spcAft>
                  <a:spcPts val="0"/>
                </a:spcAft>
                <a:buClr>
                  <a:srgbClr val="FFFFFF"/>
                </a:buClr>
                <a:buSzPts val="2400"/>
                <a:buFont typeface="Inter"/>
                <a:buChar char="•"/>
              </a:pPr>
              <a:r>
                <a:rPr b="0" i="0" lang="en-US" sz="2400" u="none" cap="none" strike="noStrike">
                  <a:solidFill>
                    <a:srgbClr val="FFFFFF"/>
                  </a:solidFill>
                  <a:latin typeface="Inter"/>
                  <a:ea typeface="Inter"/>
                  <a:cs typeface="Inter"/>
                  <a:sym typeface="Inter"/>
                </a:rPr>
                <a:t>Pengetahuan Esensial</a:t>
              </a:r>
              <a:endParaRPr b="0" i="0" sz="2400" u="none" cap="none" strike="noStrike">
                <a:solidFill>
                  <a:srgbClr val="FFFFFF"/>
                </a:solidFill>
                <a:latin typeface="Calibri"/>
                <a:ea typeface="Calibri"/>
                <a:cs typeface="Calibri"/>
                <a:sym typeface="Calibri"/>
              </a:endParaRPr>
            </a:p>
            <a:p>
              <a:pPr indent="-228600" lvl="1" marL="228600" marR="0" rtl="0" algn="l">
                <a:lnSpc>
                  <a:spcPct val="100000"/>
                </a:lnSpc>
                <a:spcBef>
                  <a:spcPts val="0"/>
                </a:spcBef>
                <a:spcAft>
                  <a:spcPts val="0"/>
                </a:spcAft>
                <a:buClr>
                  <a:srgbClr val="FFFFFF"/>
                </a:buClr>
                <a:buSzPts val="2400"/>
                <a:buFont typeface="Inter"/>
                <a:buChar char="•"/>
              </a:pPr>
              <a:r>
                <a:rPr b="0" i="0" lang="en-US" sz="2400" u="none" cap="none" strike="noStrike">
                  <a:solidFill>
                    <a:srgbClr val="FFFFFF"/>
                  </a:solidFill>
                  <a:latin typeface="Inter"/>
                  <a:ea typeface="Inter"/>
                  <a:cs typeface="Inter"/>
                  <a:sym typeface="Inter"/>
                </a:rPr>
                <a:t>Pengetahuan Aplikatif</a:t>
              </a:r>
              <a:endParaRPr b="0" i="0" sz="2400" u="none" cap="none" strike="noStrike">
                <a:solidFill>
                  <a:srgbClr val="FFFFFF"/>
                </a:solidFill>
                <a:latin typeface="Calibri"/>
                <a:ea typeface="Calibri"/>
                <a:cs typeface="Calibri"/>
                <a:sym typeface="Calibri"/>
              </a:endParaRPr>
            </a:p>
            <a:p>
              <a:pPr indent="-228600" lvl="1" marL="228600" marR="0" rtl="0" algn="l">
                <a:lnSpc>
                  <a:spcPct val="100000"/>
                </a:lnSpc>
                <a:spcBef>
                  <a:spcPts val="0"/>
                </a:spcBef>
                <a:spcAft>
                  <a:spcPts val="0"/>
                </a:spcAft>
                <a:buClr>
                  <a:srgbClr val="FFFFFF"/>
                </a:buClr>
                <a:buSzPts val="2400"/>
                <a:buFont typeface="Inter"/>
                <a:buChar char="•"/>
              </a:pPr>
              <a:r>
                <a:rPr b="1" i="0" lang="en-US" sz="2400" u="none" cap="none" strike="noStrike">
                  <a:solidFill>
                    <a:srgbClr val="FFFF00"/>
                  </a:solidFill>
                  <a:latin typeface="Inter"/>
                  <a:ea typeface="Inter"/>
                  <a:cs typeface="Inter"/>
                  <a:sym typeface="Inter"/>
                </a:rPr>
                <a:t>Pengetahuan Nilai dan Karakter</a:t>
              </a:r>
              <a:endParaRPr b="1" i="0" sz="2400" u="none" cap="none" strike="noStrike">
                <a:solidFill>
                  <a:srgbClr val="FFFF00"/>
                </a:solidFill>
                <a:latin typeface="Calibri"/>
                <a:ea typeface="Calibri"/>
                <a:cs typeface="Calibri"/>
                <a:sym typeface="Calibri"/>
              </a:endParaRPr>
            </a:p>
          </p:txBody>
        </p:sp>
      </p:grpSp>
      <p:grpSp>
        <p:nvGrpSpPr>
          <p:cNvPr id="1027" name="Google Shape;1027;p42"/>
          <p:cNvGrpSpPr/>
          <p:nvPr/>
        </p:nvGrpSpPr>
        <p:grpSpPr>
          <a:xfrm>
            <a:off x="8496275" y="5891374"/>
            <a:ext cx="4169700" cy="740700"/>
            <a:chOff x="9590675" y="5018888"/>
            <a:chExt cx="4169700" cy="740700"/>
          </a:xfrm>
        </p:grpSpPr>
        <p:sp>
          <p:nvSpPr>
            <p:cNvPr id="1028" name="Google Shape;1028;p42"/>
            <p:cNvSpPr/>
            <p:nvPr/>
          </p:nvSpPr>
          <p:spPr>
            <a:xfrm>
              <a:off x="9590675" y="5018888"/>
              <a:ext cx="4169700" cy="740700"/>
            </a:xfrm>
            <a:prstGeom prst="roundRect">
              <a:avLst>
                <a:gd fmla="val 19800" name="adj"/>
              </a:avLst>
            </a:prstGeom>
            <a:solidFill>
              <a:srgbClr val="075985"/>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029" name="Google Shape;1029;p42"/>
            <p:cNvSpPr txBox="1"/>
            <p:nvPr/>
          </p:nvSpPr>
          <p:spPr>
            <a:xfrm>
              <a:off x="9590675" y="5019788"/>
              <a:ext cx="4169700" cy="738900"/>
            </a:xfrm>
            <a:prstGeom prst="rect">
              <a:avLst/>
            </a:prstGeom>
            <a:noFill/>
            <a:ln>
              <a:noFill/>
            </a:ln>
          </p:spPr>
          <p:txBody>
            <a:bodyPr anchorCtr="0" anchor="ctr" bIns="182875" lIns="182875" spcFirstLastPara="1" rIns="182875" wrap="square" tIns="182875">
              <a:spAutoFit/>
            </a:bodyPr>
            <a:lstStyle/>
            <a:p>
              <a:pPr indent="0" lvl="0" marL="0" marR="0" rtl="0" algn="l">
                <a:lnSpc>
                  <a:spcPct val="140000"/>
                </a:lnSpc>
                <a:spcBef>
                  <a:spcPts val="0"/>
                </a:spcBef>
                <a:spcAft>
                  <a:spcPts val="0"/>
                </a:spcAft>
                <a:buClr>
                  <a:srgbClr val="111827"/>
                </a:buClr>
                <a:buSzPts val="2400"/>
                <a:buFont typeface="Inter"/>
                <a:buNone/>
              </a:pPr>
              <a:r>
                <a:rPr b="0" i="0" lang="en-US" sz="2400" u="none" cap="none" strike="noStrike">
                  <a:solidFill>
                    <a:srgbClr val="FFFFFF"/>
                  </a:solidFill>
                  <a:latin typeface="Inter"/>
                  <a:ea typeface="Inter"/>
                  <a:cs typeface="Inter"/>
                  <a:sym typeface="Inter"/>
                </a:rPr>
                <a:t>Pendalaman Pengetahuan</a:t>
              </a:r>
              <a:endParaRPr b="0" i="0" sz="2400" u="none" cap="none" strike="noStrike">
                <a:solidFill>
                  <a:srgbClr val="FFFFFF"/>
                </a:solidFill>
                <a:latin typeface="Inter"/>
                <a:ea typeface="Inter"/>
                <a:cs typeface="Inter"/>
                <a:sym typeface="Inter"/>
              </a:endParaRPr>
            </a:p>
          </p:txBody>
        </p:sp>
      </p:grpSp>
      <p:grpSp>
        <p:nvGrpSpPr>
          <p:cNvPr id="1030" name="Google Shape;1030;p42"/>
          <p:cNvGrpSpPr/>
          <p:nvPr/>
        </p:nvGrpSpPr>
        <p:grpSpPr>
          <a:xfrm>
            <a:off x="8496300" y="7027183"/>
            <a:ext cx="2185500" cy="740700"/>
            <a:chOff x="10352450" y="7402238"/>
            <a:chExt cx="2185500" cy="740700"/>
          </a:xfrm>
        </p:grpSpPr>
        <p:sp>
          <p:nvSpPr>
            <p:cNvPr id="1031" name="Google Shape;1031;p42"/>
            <p:cNvSpPr/>
            <p:nvPr/>
          </p:nvSpPr>
          <p:spPr>
            <a:xfrm>
              <a:off x="10352450" y="7402238"/>
              <a:ext cx="2185500" cy="740700"/>
            </a:xfrm>
            <a:prstGeom prst="roundRect">
              <a:avLst>
                <a:gd fmla="val 19800" name="adj"/>
              </a:avLst>
            </a:prstGeom>
            <a:solidFill>
              <a:srgbClr val="075985"/>
            </a:solid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032" name="Google Shape;1032;p42"/>
            <p:cNvSpPr txBox="1"/>
            <p:nvPr/>
          </p:nvSpPr>
          <p:spPr>
            <a:xfrm>
              <a:off x="10352450" y="7403138"/>
              <a:ext cx="2185500" cy="738900"/>
            </a:xfrm>
            <a:prstGeom prst="rect">
              <a:avLst/>
            </a:prstGeom>
            <a:noFill/>
            <a:ln>
              <a:noFill/>
            </a:ln>
          </p:spPr>
          <p:txBody>
            <a:bodyPr anchorCtr="0" anchor="ctr" bIns="182875" lIns="182875" spcFirstLastPara="1" rIns="182875" wrap="square" tIns="182875">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FFFFFF"/>
                  </a:solidFill>
                  <a:latin typeface="Inter"/>
                  <a:ea typeface="Inter"/>
                  <a:cs typeface="Inter"/>
                  <a:sym typeface="Inter"/>
                </a:rPr>
                <a:t>Regulasi Diri</a:t>
              </a:r>
              <a:endParaRPr b="0" i="0" sz="3600" u="none" cap="none" strike="noStrike">
                <a:solidFill>
                  <a:srgbClr val="595959"/>
                </a:solidFill>
                <a:latin typeface="Arial"/>
                <a:ea typeface="Arial"/>
                <a:cs typeface="Arial"/>
                <a:sym typeface="Arial"/>
              </a:endParaRPr>
            </a:p>
          </p:txBody>
        </p:sp>
      </p:grpSp>
      <p:cxnSp>
        <p:nvCxnSpPr>
          <p:cNvPr id="1033" name="Google Shape;1033;p42"/>
          <p:cNvCxnSpPr>
            <a:stCxn id="1032" idx="1"/>
          </p:cNvCxnSpPr>
          <p:nvPr/>
        </p:nvCxnSpPr>
        <p:spPr>
          <a:xfrm rot="10800000">
            <a:off x="7060500" y="6572233"/>
            <a:ext cx="1435800" cy="825300"/>
          </a:xfrm>
          <a:prstGeom prst="bentConnector3">
            <a:avLst>
              <a:gd fmla="val 50000" name="adj1"/>
            </a:avLst>
          </a:prstGeom>
          <a:noFill/>
          <a:ln cap="flat" cmpd="sng" w="28575">
            <a:solidFill>
              <a:srgbClr val="075985"/>
            </a:solidFill>
            <a:prstDash val="dot"/>
            <a:round/>
            <a:headEnd len="sm" w="sm" type="none"/>
            <a:tailEnd len="med" w="med" type="oval"/>
          </a:ln>
        </p:spPr>
      </p:cxn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sp>
        <p:nvSpPr>
          <p:cNvPr id="1038" name="Google Shape;1038;p4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039" name="Google Shape;1039;p43"/>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1040" name="Google Shape;1040;p43"/>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1041" name="Google Shape;1041;p43"/>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1042" name="Google Shape;1042;p43"/>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1043" name="Google Shape;1043;p43"/>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1044" name="Google Shape;1044;p43"/>
          <p:cNvGrpSpPr/>
          <p:nvPr/>
        </p:nvGrpSpPr>
        <p:grpSpPr>
          <a:xfrm>
            <a:off x="0" y="1581448"/>
            <a:ext cx="11049000" cy="1463714"/>
            <a:chOff x="0" y="-95250"/>
            <a:chExt cx="1762841" cy="385505"/>
          </a:xfrm>
        </p:grpSpPr>
        <p:sp>
          <p:nvSpPr>
            <p:cNvPr id="1045" name="Google Shape;1045;p43"/>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43"/>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47" name="Google Shape;1047;p43"/>
          <p:cNvSpPr txBox="1"/>
          <p:nvPr/>
        </p:nvSpPr>
        <p:spPr>
          <a:xfrm>
            <a:off x="914400" y="2019300"/>
            <a:ext cx="89916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Komponen Karakter</a:t>
            </a:r>
            <a:endParaRPr b="1" i="0" sz="6599" u="none" cap="none" strike="noStrike">
              <a:solidFill>
                <a:srgbClr val="FFFFFF"/>
              </a:solidFill>
              <a:latin typeface="Poppins"/>
              <a:ea typeface="Poppins"/>
              <a:cs typeface="Poppins"/>
              <a:sym typeface="Poppins"/>
            </a:endParaRPr>
          </a:p>
        </p:txBody>
      </p:sp>
      <p:sp>
        <p:nvSpPr>
          <p:cNvPr id="1048" name="Google Shape;1048;p43"/>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1049" name="Google Shape;1049;p43"/>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1050" name="Google Shape;1050;p43"/>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1051" name="Google Shape;1051;p43"/>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1052" name="Google Shape;1052;p43"/>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pic>
        <p:nvPicPr>
          <p:cNvPr descr="C:\Users\aldo\Documents\MM Komponen Karakter.jpeg" id="1053" name="Google Shape;1053;p43"/>
          <p:cNvPicPr preferRelativeResize="0"/>
          <p:nvPr/>
        </p:nvPicPr>
        <p:blipFill rotWithShape="1">
          <a:blip r:embed="rId13">
            <a:alphaModFix/>
          </a:blip>
          <a:srcRect b="0" l="0" r="0" t="0"/>
          <a:stretch/>
        </p:blipFill>
        <p:spPr>
          <a:xfrm>
            <a:off x="1604194" y="3162300"/>
            <a:ext cx="15845605" cy="651605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4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059" name="Google Shape;1059;p44"/>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1060" name="Google Shape;1060;p44"/>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1061" name="Google Shape;1061;p44"/>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1062" name="Google Shape;1062;p44"/>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1063" name="Google Shape;1063;p44"/>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1064" name="Google Shape;1064;p44"/>
          <p:cNvGrpSpPr/>
          <p:nvPr/>
        </p:nvGrpSpPr>
        <p:grpSpPr>
          <a:xfrm>
            <a:off x="0" y="1761171"/>
            <a:ext cx="9448800" cy="1463714"/>
            <a:chOff x="0" y="-95250"/>
            <a:chExt cx="1762841" cy="385505"/>
          </a:xfrm>
        </p:grpSpPr>
        <p:sp>
          <p:nvSpPr>
            <p:cNvPr id="1065" name="Google Shape;1065;p44"/>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4"/>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67" name="Google Shape;1067;p44"/>
          <p:cNvSpPr txBox="1"/>
          <p:nvPr/>
        </p:nvSpPr>
        <p:spPr>
          <a:xfrm>
            <a:off x="304800" y="2181225"/>
            <a:ext cx="8991600" cy="1013098"/>
          </a:xfrm>
          <a:prstGeom prst="rect">
            <a:avLst/>
          </a:prstGeom>
          <a:noFill/>
          <a:ln>
            <a:noFill/>
          </a:ln>
        </p:spPr>
        <p:txBody>
          <a:bodyPr anchorCtr="0" anchor="t" bIns="0" lIns="0" spcFirstLastPara="1" rIns="0" wrap="square" tIns="0">
            <a:spAutoFit/>
          </a:bodyPr>
          <a:lstStyle/>
          <a:p>
            <a:pPr indent="0" lvl="0" marL="0" marR="0" rtl="0" algn="ctr">
              <a:lnSpc>
                <a:spcPct val="131983"/>
              </a:lnSpc>
              <a:spcBef>
                <a:spcPts val="0"/>
              </a:spcBef>
              <a:spcAft>
                <a:spcPts val="0"/>
              </a:spcAft>
              <a:buNone/>
            </a:pPr>
            <a:r>
              <a:rPr b="1" i="0" lang="en-US" sz="6000" u="none" cap="none" strike="noStrike">
                <a:solidFill>
                  <a:srgbClr val="FFFFFF"/>
                </a:solidFill>
                <a:latin typeface="Poppins"/>
                <a:ea typeface="Poppins"/>
                <a:cs typeface="Poppins"/>
                <a:sym typeface="Poppins"/>
              </a:rPr>
              <a:t>Dua Bagian Karakter</a:t>
            </a:r>
            <a:endParaRPr b="1" i="0" sz="6000" u="none" cap="none" strike="noStrike">
              <a:solidFill>
                <a:srgbClr val="FFFFFF"/>
              </a:solidFill>
              <a:latin typeface="Poppins"/>
              <a:ea typeface="Poppins"/>
              <a:cs typeface="Poppins"/>
              <a:sym typeface="Poppins"/>
            </a:endParaRPr>
          </a:p>
        </p:txBody>
      </p:sp>
      <p:sp>
        <p:nvSpPr>
          <p:cNvPr id="1068" name="Google Shape;1068;p44"/>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1069" name="Google Shape;1069;p44"/>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1070" name="Google Shape;1070;p44"/>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1071" name="Google Shape;1071;p44"/>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1072" name="Google Shape;1072;p44"/>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pic>
        <p:nvPicPr>
          <p:cNvPr id="1073" name="Google Shape;1073;p44"/>
          <p:cNvPicPr preferRelativeResize="0"/>
          <p:nvPr/>
        </p:nvPicPr>
        <p:blipFill rotWithShape="1">
          <a:blip r:embed="rId13">
            <a:alphaModFix/>
          </a:blip>
          <a:srcRect b="0" l="0" r="0" t="0"/>
          <a:stretch/>
        </p:blipFill>
        <p:spPr>
          <a:xfrm>
            <a:off x="9525000" y="2193900"/>
            <a:ext cx="8092582" cy="7826400"/>
          </a:xfrm>
          <a:prstGeom prst="rect">
            <a:avLst/>
          </a:prstGeom>
          <a:noFill/>
          <a:ln>
            <a:noFill/>
          </a:ln>
        </p:spPr>
      </p:pic>
      <p:sp>
        <p:nvSpPr>
          <p:cNvPr id="1074" name="Google Shape;1074;p44"/>
          <p:cNvSpPr txBox="1"/>
          <p:nvPr/>
        </p:nvSpPr>
        <p:spPr>
          <a:xfrm>
            <a:off x="600250" y="3630568"/>
            <a:ext cx="8094678" cy="4308872"/>
          </a:xfrm>
          <a:prstGeom prst="rect">
            <a:avLst/>
          </a:prstGeom>
          <a:noFill/>
          <a:ln>
            <a:noFill/>
          </a:ln>
        </p:spPr>
        <p:txBody>
          <a:bodyPr anchorCtr="0" anchor="t" bIns="0" lIns="0" spcFirstLastPara="1" rIns="0" wrap="square" tIns="0">
            <a:spAutoFit/>
          </a:bodyPr>
          <a:lstStyle/>
          <a:p>
            <a:pPr indent="0" lvl="0" marL="0" marR="0" rtl="0" algn="l">
              <a:lnSpc>
                <a:spcPct val="108181"/>
              </a:lnSpc>
              <a:spcBef>
                <a:spcPts val="0"/>
              </a:spcBef>
              <a:spcAft>
                <a:spcPts val="0"/>
              </a:spcAft>
              <a:buNone/>
            </a:pPr>
            <a:r>
              <a:rPr b="0" i="0" lang="en-US" sz="4400" u="none" cap="none" strike="noStrike">
                <a:solidFill>
                  <a:srgbClr val="000000"/>
                </a:solidFill>
                <a:latin typeface="Book Antiqua"/>
                <a:ea typeface="Book Antiqua"/>
                <a:cs typeface="Book Antiqua"/>
                <a:sym typeface="Book Antiqua"/>
              </a:rPr>
              <a:t>Lickona dan Davidson membuat “</a:t>
            </a:r>
            <a:r>
              <a:rPr b="1" i="0" lang="en-US" sz="4400" u="none" cap="none" strike="noStrike">
                <a:solidFill>
                  <a:srgbClr val="000000"/>
                </a:solidFill>
                <a:latin typeface="Book Antiqua"/>
                <a:ea typeface="Book Antiqua"/>
                <a:cs typeface="Book Antiqua"/>
                <a:sym typeface="Book Antiqua"/>
              </a:rPr>
              <a:t>definisi baru</a:t>
            </a:r>
            <a:r>
              <a:rPr b="0" i="0" lang="en-US" sz="4400" u="none" cap="none" strike="noStrike">
                <a:solidFill>
                  <a:srgbClr val="000000"/>
                </a:solidFill>
                <a:latin typeface="Book Antiqua"/>
                <a:ea typeface="Book Antiqua"/>
                <a:cs typeface="Book Antiqua"/>
                <a:sym typeface="Book Antiqua"/>
              </a:rPr>
              <a:t>” dari karakter yaitu: </a:t>
            </a:r>
            <a:endParaRPr/>
          </a:p>
          <a:p>
            <a:pPr indent="-571500" lvl="0" marL="571500" marR="0" rtl="0" algn="l">
              <a:lnSpc>
                <a:spcPct val="108181"/>
              </a:lnSpc>
              <a:spcBef>
                <a:spcPts val="0"/>
              </a:spcBef>
              <a:spcAft>
                <a:spcPts val="0"/>
              </a:spcAft>
              <a:buClr>
                <a:srgbClr val="000000"/>
              </a:buClr>
              <a:buSzPts val="4400"/>
              <a:buFont typeface="Noto Sans Symbols"/>
              <a:buChar char="▪"/>
            </a:pPr>
            <a:r>
              <a:rPr b="1" i="0" lang="en-US" sz="4400" u="none" cap="none" strike="noStrike">
                <a:solidFill>
                  <a:srgbClr val="000000"/>
                </a:solidFill>
                <a:latin typeface="Book Antiqua"/>
                <a:ea typeface="Book Antiqua"/>
                <a:cs typeface="Book Antiqua"/>
                <a:sym typeface="Book Antiqua"/>
              </a:rPr>
              <a:t>Karakter Performa </a:t>
            </a:r>
            <a:r>
              <a:rPr b="0" i="0" lang="en-US" sz="4400" u="none" cap="none" strike="noStrike">
                <a:solidFill>
                  <a:srgbClr val="000000"/>
                </a:solidFill>
                <a:latin typeface="Book Antiqua"/>
                <a:ea typeface="Book Antiqua"/>
                <a:cs typeface="Book Antiqua"/>
                <a:sym typeface="Book Antiqua"/>
              </a:rPr>
              <a:t>: untuk meraih prestasi yang tinggi.</a:t>
            </a:r>
            <a:endParaRPr/>
          </a:p>
          <a:p>
            <a:pPr indent="-571500" lvl="0" marL="571500" marR="0" rtl="0" algn="l">
              <a:lnSpc>
                <a:spcPct val="108181"/>
              </a:lnSpc>
              <a:spcBef>
                <a:spcPts val="0"/>
              </a:spcBef>
              <a:spcAft>
                <a:spcPts val="0"/>
              </a:spcAft>
              <a:buClr>
                <a:srgbClr val="000000"/>
              </a:buClr>
              <a:buSzPts val="4400"/>
              <a:buFont typeface="Noto Sans Symbols"/>
              <a:buChar char="▪"/>
            </a:pPr>
            <a:r>
              <a:rPr b="1" i="0" lang="en-US" sz="4400" u="none" cap="none" strike="noStrike">
                <a:solidFill>
                  <a:srgbClr val="000000"/>
                </a:solidFill>
                <a:latin typeface="Book Antiqua"/>
                <a:ea typeface="Book Antiqua"/>
                <a:cs typeface="Book Antiqua"/>
                <a:sym typeface="Book Antiqua"/>
              </a:rPr>
              <a:t>Karakter Moral </a:t>
            </a:r>
            <a:r>
              <a:rPr b="0" i="0" lang="en-US" sz="4400" u="none" cap="none" strike="noStrike">
                <a:solidFill>
                  <a:srgbClr val="000000"/>
                </a:solidFill>
                <a:latin typeface="Book Antiqua"/>
                <a:ea typeface="Book Antiqua"/>
                <a:cs typeface="Book Antiqua"/>
                <a:sym typeface="Book Antiqua"/>
              </a:rPr>
              <a:t>: untuk berbuat baik dan benar. </a:t>
            </a:r>
            <a:endParaRPr b="0" i="0" sz="4400" u="none" cap="none" strike="noStrike">
              <a:solidFill>
                <a:srgbClr val="000000"/>
              </a:solidFill>
              <a:latin typeface="Book Antiqua"/>
              <a:ea typeface="Book Antiqua"/>
              <a:cs typeface="Book Antiqua"/>
              <a:sym typeface="Book Antiqu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4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080" name="Google Shape;1080;p45"/>
          <p:cNvSpPr/>
          <p:nvPr/>
        </p:nvSpPr>
        <p:spPr>
          <a:xfrm rot="-2101425">
            <a:off x="-3284042" y="8254975"/>
            <a:ext cx="5611039" cy="5611039"/>
          </a:xfrm>
          <a:custGeom>
            <a:rect b="b" l="l" r="r" t="t"/>
            <a:pathLst>
              <a:path extrusionOk="0" h="5611039" w="5611039">
                <a:moveTo>
                  <a:pt x="0" y="0"/>
                </a:moveTo>
                <a:lnTo>
                  <a:pt x="5611039" y="0"/>
                </a:lnTo>
                <a:lnTo>
                  <a:pt x="5611039" y="5611039"/>
                </a:lnTo>
                <a:lnTo>
                  <a:pt x="0" y="5611039"/>
                </a:lnTo>
                <a:lnTo>
                  <a:pt x="0" y="0"/>
                </a:lnTo>
                <a:close/>
              </a:path>
            </a:pathLst>
          </a:custGeom>
          <a:blipFill rotWithShape="1">
            <a:blip r:embed="rId4">
              <a:alphaModFix/>
            </a:blip>
            <a:stretch>
              <a:fillRect b="0" l="0" r="0" t="0"/>
            </a:stretch>
          </a:blipFill>
          <a:ln>
            <a:noFill/>
          </a:ln>
        </p:spPr>
      </p:sp>
      <p:sp>
        <p:nvSpPr>
          <p:cNvPr id="1081" name="Google Shape;1081;p45"/>
          <p:cNvSpPr/>
          <p:nvPr/>
        </p:nvSpPr>
        <p:spPr>
          <a:xfrm rot="10800000">
            <a:off x="17000451" y="0"/>
            <a:ext cx="1287549" cy="1287549"/>
          </a:xfrm>
          <a:custGeom>
            <a:rect b="b" l="l" r="r" t="t"/>
            <a:pathLst>
              <a:path extrusionOk="0" h="1287549" w="1287549">
                <a:moveTo>
                  <a:pt x="1287549" y="1287549"/>
                </a:moveTo>
                <a:lnTo>
                  <a:pt x="0" y="1287549"/>
                </a:lnTo>
                <a:lnTo>
                  <a:pt x="0" y="0"/>
                </a:lnTo>
                <a:lnTo>
                  <a:pt x="1287549" y="0"/>
                </a:lnTo>
                <a:lnTo>
                  <a:pt x="1287549" y="1287549"/>
                </a:lnTo>
                <a:close/>
              </a:path>
            </a:pathLst>
          </a:custGeom>
          <a:blipFill rotWithShape="1">
            <a:blip r:embed="rId5">
              <a:alphaModFix/>
            </a:blip>
            <a:stretch>
              <a:fillRect b="0" l="0" r="0" t="0"/>
            </a:stretch>
          </a:blipFill>
          <a:ln>
            <a:noFill/>
          </a:ln>
        </p:spPr>
      </p:sp>
      <p:sp>
        <p:nvSpPr>
          <p:cNvPr id="1082" name="Google Shape;1082;p45"/>
          <p:cNvSpPr/>
          <p:nvPr/>
        </p:nvSpPr>
        <p:spPr>
          <a:xfrm rot="-5874422">
            <a:off x="-5438270" y="-7481977"/>
            <a:ext cx="8776998" cy="8776998"/>
          </a:xfrm>
          <a:custGeom>
            <a:rect b="b" l="l" r="r" t="t"/>
            <a:pathLst>
              <a:path extrusionOk="0" h="8776998" w="8776998">
                <a:moveTo>
                  <a:pt x="0" y="0"/>
                </a:moveTo>
                <a:lnTo>
                  <a:pt x="8776998" y="0"/>
                </a:lnTo>
                <a:lnTo>
                  <a:pt x="8776998" y="8776997"/>
                </a:lnTo>
                <a:lnTo>
                  <a:pt x="0" y="8776997"/>
                </a:lnTo>
                <a:lnTo>
                  <a:pt x="0" y="0"/>
                </a:lnTo>
                <a:close/>
              </a:path>
            </a:pathLst>
          </a:custGeom>
          <a:blipFill rotWithShape="1">
            <a:blip r:embed="rId6">
              <a:alphaModFix/>
            </a:blip>
            <a:stretch>
              <a:fillRect b="0" l="0" r="0" t="0"/>
            </a:stretch>
          </a:blipFill>
          <a:ln>
            <a:noFill/>
          </a:ln>
        </p:spPr>
      </p:sp>
      <p:sp>
        <p:nvSpPr>
          <p:cNvPr id="1083" name="Google Shape;1083;p45"/>
          <p:cNvSpPr/>
          <p:nvPr/>
        </p:nvSpPr>
        <p:spPr>
          <a:xfrm>
            <a:off x="17644226" y="9661944"/>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1084" name="Google Shape;1084;p45"/>
          <p:cNvSpPr/>
          <p:nvPr/>
        </p:nvSpPr>
        <p:spPr>
          <a:xfrm rot="10800000">
            <a:off x="8694928" y="-1540945"/>
            <a:ext cx="2531002" cy="3081890"/>
          </a:xfrm>
          <a:custGeom>
            <a:rect b="b" l="l" r="r" t="t"/>
            <a:pathLst>
              <a:path extrusionOk="0" h="3081890" w="2531002">
                <a:moveTo>
                  <a:pt x="2531002" y="3081890"/>
                </a:moveTo>
                <a:lnTo>
                  <a:pt x="0" y="3081890"/>
                </a:lnTo>
                <a:lnTo>
                  <a:pt x="0" y="0"/>
                </a:lnTo>
                <a:lnTo>
                  <a:pt x="2531002" y="0"/>
                </a:lnTo>
                <a:lnTo>
                  <a:pt x="2531002" y="3081890"/>
                </a:lnTo>
                <a:close/>
              </a:path>
            </a:pathLst>
          </a:custGeom>
          <a:blipFill rotWithShape="1">
            <a:blip r:embed="rId8">
              <a:alphaModFix/>
            </a:blip>
            <a:stretch>
              <a:fillRect b="0" l="0" r="0" t="0"/>
            </a:stretch>
          </a:blipFill>
          <a:ln>
            <a:noFill/>
          </a:ln>
        </p:spPr>
      </p:sp>
      <p:grpSp>
        <p:nvGrpSpPr>
          <p:cNvPr id="1085" name="Google Shape;1085;p45"/>
          <p:cNvGrpSpPr/>
          <p:nvPr/>
        </p:nvGrpSpPr>
        <p:grpSpPr>
          <a:xfrm>
            <a:off x="0" y="1761171"/>
            <a:ext cx="13030200" cy="1463714"/>
            <a:chOff x="0" y="-95250"/>
            <a:chExt cx="1762841" cy="385505"/>
          </a:xfrm>
        </p:grpSpPr>
        <p:sp>
          <p:nvSpPr>
            <p:cNvPr id="1086" name="Google Shape;1086;p45"/>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45"/>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88" name="Google Shape;1088;p45"/>
          <p:cNvSpPr txBox="1"/>
          <p:nvPr/>
        </p:nvSpPr>
        <p:spPr>
          <a:xfrm>
            <a:off x="228600" y="2181225"/>
            <a:ext cx="12801600" cy="1013098"/>
          </a:xfrm>
          <a:prstGeom prst="rect">
            <a:avLst/>
          </a:prstGeom>
          <a:noFill/>
          <a:ln>
            <a:noFill/>
          </a:ln>
        </p:spPr>
        <p:txBody>
          <a:bodyPr anchorCtr="0" anchor="t" bIns="0" lIns="0" spcFirstLastPara="1" rIns="0" wrap="square" tIns="0">
            <a:spAutoFit/>
          </a:bodyPr>
          <a:lstStyle/>
          <a:p>
            <a:pPr indent="0" lvl="0" marL="0" marR="0" rtl="0" algn="l">
              <a:lnSpc>
                <a:spcPct val="131983"/>
              </a:lnSpc>
              <a:spcBef>
                <a:spcPts val="0"/>
              </a:spcBef>
              <a:spcAft>
                <a:spcPts val="0"/>
              </a:spcAft>
              <a:buNone/>
            </a:pPr>
            <a:r>
              <a:rPr b="1" i="0" lang="en-US" sz="6000" u="none" cap="none" strike="noStrike">
                <a:solidFill>
                  <a:srgbClr val="FFFFFF"/>
                </a:solidFill>
                <a:latin typeface="Poppins"/>
                <a:ea typeface="Poppins"/>
                <a:cs typeface="Poppins"/>
                <a:sym typeface="Poppins"/>
              </a:rPr>
              <a:t>Integrasi Karakter ke Akademik</a:t>
            </a:r>
            <a:endParaRPr b="1" i="0" sz="6000" u="none" cap="none" strike="noStrike">
              <a:solidFill>
                <a:srgbClr val="FFFFFF"/>
              </a:solidFill>
              <a:latin typeface="Poppins"/>
              <a:ea typeface="Poppins"/>
              <a:cs typeface="Poppins"/>
              <a:sym typeface="Poppins"/>
            </a:endParaRPr>
          </a:p>
        </p:txBody>
      </p:sp>
      <p:sp>
        <p:nvSpPr>
          <p:cNvPr id="1089" name="Google Shape;1089;p45"/>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9">
              <a:alphaModFix/>
            </a:blip>
            <a:stretch>
              <a:fillRect b="0" l="0" r="0" t="0"/>
            </a:stretch>
          </a:blipFill>
          <a:ln>
            <a:noFill/>
          </a:ln>
        </p:spPr>
      </p:sp>
      <p:sp>
        <p:nvSpPr>
          <p:cNvPr id="1090" name="Google Shape;1090;p45"/>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1091" name="Google Shape;1091;p45"/>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1092" name="Google Shape;1092;p45"/>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1093" name="Google Shape;1093;p45"/>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1094" name="Google Shape;1094;p45"/>
          <p:cNvSpPr txBox="1"/>
          <p:nvPr/>
        </p:nvSpPr>
        <p:spPr>
          <a:xfrm>
            <a:off x="1093551" y="3695700"/>
            <a:ext cx="8881119" cy="4985980"/>
          </a:xfrm>
          <a:prstGeom prst="rect">
            <a:avLst/>
          </a:prstGeom>
          <a:noFill/>
          <a:ln>
            <a:noFill/>
          </a:ln>
        </p:spPr>
        <p:txBody>
          <a:bodyPr anchorCtr="0" anchor="t" bIns="0" lIns="0" spcFirstLastPara="1" rIns="0" wrap="square" tIns="0">
            <a:spAutoFit/>
          </a:bodyPr>
          <a:lstStyle/>
          <a:p>
            <a:pPr indent="-571500" lvl="0" marL="571500" marR="0" rtl="0" algn="l">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Bagaimana kaitan dari materi yang diajarkan dengan kehidupan siswa sehari-harinya ?</a:t>
            </a:r>
            <a:endParaRPr/>
          </a:p>
          <a:p>
            <a:pPr indent="-571500" lvl="0" marL="571500" marR="0" rtl="0" algn="l">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Apa dampak positif atau manfaat</a:t>
            </a:r>
            <a:r>
              <a:rPr b="1" i="0" lang="en-US" sz="3600" u="none" cap="none" strike="noStrike">
                <a:solidFill>
                  <a:schemeClr val="dk1"/>
                </a:solidFill>
                <a:latin typeface="Calibri"/>
                <a:ea typeface="Calibri"/>
                <a:cs typeface="Calibri"/>
                <a:sym typeface="Calibri"/>
              </a:rPr>
              <a:t> </a:t>
            </a:r>
            <a:r>
              <a:rPr b="0" i="0" lang="en-US" sz="3600" u="none" cap="none" strike="noStrike">
                <a:solidFill>
                  <a:schemeClr val="dk1"/>
                </a:solidFill>
                <a:latin typeface="Calibri"/>
                <a:ea typeface="Calibri"/>
                <a:cs typeface="Calibri"/>
                <a:sym typeface="Calibri"/>
              </a:rPr>
              <a:t>yang diperoleh</a:t>
            </a:r>
            <a:r>
              <a:rPr b="1" i="0" lang="en-US" sz="3600" u="none" cap="none" strike="noStrike">
                <a:solidFill>
                  <a:schemeClr val="dk1"/>
                </a:solidFill>
                <a:latin typeface="Calibri"/>
                <a:ea typeface="Calibri"/>
                <a:cs typeface="Calibri"/>
                <a:sym typeface="Calibri"/>
              </a:rPr>
              <a:t> </a:t>
            </a:r>
            <a:r>
              <a:rPr b="0" i="0" lang="en-US" sz="3600" u="none" cap="none" strike="noStrike">
                <a:solidFill>
                  <a:schemeClr val="dk1"/>
                </a:solidFill>
                <a:latin typeface="Calibri"/>
                <a:ea typeface="Calibri"/>
                <a:cs typeface="Calibri"/>
                <a:sym typeface="Calibri"/>
              </a:rPr>
              <a:t>bila materi pelajaran itu diterapkan dengan baik dan benar ?</a:t>
            </a:r>
            <a:endParaRPr/>
          </a:p>
          <a:p>
            <a:pPr indent="-571500" lvl="0" marL="571500" marR="0" rtl="0" algn="l">
              <a:spcBef>
                <a:spcPts val="0"/>
              </a:spcBef>
              <a:spcAft>
                <a:spcPts val="0"/>
              </a:spcAft>
              <a:buClr>
                <a:schemeClr val="dk1"/>
              </a:buClr>
              <a:buSzPts val="3600"/>
              <a:buFont typeface="Noto Sans Symbols"/>
              <a:buChar char="▪"/>
            </a:pPr>
            <a:r>
              <a:rPr b="0" i="0" lang="en-US" sz="3600" u="none" cap="none" strike="noStrike">
                <a:solidFill>
                  <a:schemeClr val="dk1"/>
                </a:solidFill>
                <a:latin typeface="Calibri"/>
                <a:ea typeface="Calibri"/>
                <a:cs typeface="Calibri"/>
                <a:sym typeface="Calibri"/>
              </a:rPr>
              <a:t>Sebaliknya, apa dampak negatif atau kerugian</a:t>
            </a:r>
            <a:r>
              <a:rPr b="1" i="0" lang="en-US" sz="3600" u="sng" cap="none" strike="noStrike">
                <a:solidFill>
                  <a:schemeClr val="dk1"/>
                </a:solidFill>
                <a:latin typeface="Calibri"/>
                <a:ea typeface="Calibri"/>
                <a:cs typeface="Calibri"/>
                <a:sym typeface="Calibri"/>
              </a:rPr>
              <a:t> </a:t>
            </a:r>
            <a:r>
              <a:rPr b="0" i="0" lang="en-US" sz="3600" u="none" cap="none" strike="noStrike">
                <a:solidFill>
                  <a:schemeClr val="dk1"/>
                </a:solidFill>
                <a:latin typeface="Calibri"/>
                <a:ea typeface="Calibri"/>
                <a:cs typeface="Calibri"/>
                <a:sym typeface="Calibri"/>
              </a:rPr>
              <a:t>kalau sekiranya materi itu diterapkan secara tidak benar atau menyimpang dari yang seharusnya ? </a:t>
            </a:r>
            <a:endParaRPr/>
          </a:p>
        </p:txBody>
      </p:sp>
      <p:pic>
        <p:nvPicPr>
          <p:cNvPr descr="Karakter Kinerja dan Karakter Moral | Belajar, Guru, Pengasuh" id="1095" name="Google Shape;1095;p45"/>
          <p:cNvPicPr preferRelativeResize="0"/>
          <p:nvPr/>
        </p:nvPicPr>
        <p:blipFill rotWithShape="1">
          <a:blip r:embed="rId13">
            <a:alphaModFix/>
          </a:blip>
          <a:srcRect b="0" l="0" r="0" t="0"/>
          <a:stretch/>
        </p:blipFill>
        <p:spPr>
          <a:xfrm>
            <a:off x="10668000" y="3327061"/>
            <a:ext cx="6858000" cy="6693239"/>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pic>
        <p:nvPicPr>
          <p:cNvPr descr=" " id="1101" name="Google Shape;1101;p46"/>
          <p:cNvPicPr preferRelativeResize="0"/>
          <p:nvPr/>
        </p:nvPicPr>
        <p:blipFill rotWithShape="1">
          <a:blip r:embed="rId3">
            <a:alphaModFix/>
          </a:blip>
          <a:srcRect b="0" l="0" r="0" t="0"/>
          <a:stretch/>
        </p:blipFill>
        <p:spPr>
          <a:xfrm>
            <a:off x="0" y="0"/>
            <a:ext cx="18288019" cy="10285723"/>
          </a:xfrm>
          <a:prstGeom prst="rect">
            <a:avLst/>
          </a:prstGeom>
          <a:noFill/>
          <a:ln>
            <a:noFill/>
          </a:ln>
        </p:spPr>
      </p:pic>
      <p:sp>
        <p:nvSpPr>
          <p:cNvPr id="1102" name="Google Shape;1102;p46"/>
          <p:cNvSpPr/>
          <p:nvPr/>
        </p:nvSpPr>
        <p:spPr>
          <a:xfrm>
            <a:off x="0" y="0"/>
            <a:ext cx="18288000" cy="102870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3" name="Google Shape;1103;p46"/>
          <p:cNvSpPr/>
          <p:nvPr/>
        </p:nvSpPr>
        <p:spPr>
          <a:xfrm>
            <a:off x="1219201" y="4043363"/>
            <a:ext cx="8763000" cy="22002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04" name="Google Shape;1104;p46"/>
          <p:cNvSpPr/>
          <p:nvPr/>
        </p:nvSpPr>
        <p:spPr>
          <a:xfrm>
            <a:off x="838181" y="4025044"/>
            <a:ext cx="9004200" cy="111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DD3FC"/>
              </a:buClr>
              <a:buSzPts val="5600"/>
              <a:buFont typeface="Inter SemiBold"/>
              <a:buNone/>
            </a:pPr>
            <a:r>
              <a:rPr b="1" i="0" lang="en-US" sz="5600" u="none" cap="none" strike="noStrike">
                <a:solidFill>
                  <a:srgbClr val="7DD3FC"/>
                </a:solidFill>
                <a:latin typeface="Inter SemiBold"/>
                <a:ea typeface="Inter SemiBold"/>
                <a:cs typeface="Inter SemiBold"/>
                <a:sym typeface="Inter SemiBold"/>
              </a:rPr>
              <a:t>05</a:t>
            </a:r>
            <a:endParaRPr b="0" i="0" sz="5600" u="none" cap="none" strike="noStrike">
              <a:solidFill>
                <a:schemeClr val="dk1"/>
              </a:solidFill>
              <a:latin typeface="Calibri"/>
              <a:ea typeface="Calibri"/>
              <a:cs typeface="Calibri"/>
              <a:sym typeface="Calibri"/>
            </a:endParaRPr>
          </a:p>
        </p:txBody>
      </p:sp>
      <p:sp>
        <p:nvSpPr>
          <p:cNvPr id="1105" name="Google Shape;1105;p46"/>
          <p:cNvSpPr/>
          <p:nvPr/>
        </p:nvSpPr>
        <p:spPr>
          <a:xfrm>
            <a:off x="838200" y="4229100"/>
            <a:ext cx="17013300" cy="2509825"/>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FFFFFF"/>
              </a:buClr>
              <a:buSzPts val="9000"/>
              <a:buFont typeface="Inter SemiBold"/>
              <a:buNone/>
            </a:pPr>
            <a:r>
              <a:rPr b="1" i="0" lang="en-US" sz="8000" u="none" cap="none" strike="noStrike">
                <a:solidFill>
                  <a:srgbClr val="FFFFFF"/>
                </a:solidFill>
                <a:latin typeface="Inter SemiBold"/>
                <a:ea typeface="Inter SemiBold"/>
                <a:cs typeface="Inter SemiBold"/>
                <a:sym typeface="Inter SemiBold"/>
              </a:rPr>
              <a:t>Penugasan</a:t>
            </a:r>
            <a:endParaRPr b="0" i="0" sz="8000" u="none" cap="none" strike="noStrike">
              <a:solidFill>
                <a:srgbClr val="FFFF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sp>
        <p:nvSpPr>
          <p:cNvPr id="1110" name="Google Shape;1110;p4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111" name="Google Shape;1111;p47"/>
          <p:cNvSpPr/>
          <p:nvPr/>
        </p:nvSpPr>
        <p:spPr>
          <a:xfrm rot="10800000">
            <a:off x="16795451" y="0"/>
            <a:ext cx="1492549" cy="1492549"/>
          </a:xfrm>
          <a:custGeom>
            <a:rect b="b" l="l" r="r" t="t"/>
            <a:pathLst>
              <a:path extrusionOk="0" h="1492549" w="1492549">
                <a:moveTo>
                  <a:pt x="1492549" y="1492549"/>
                </a:moveTo>
                <a:lnTo>
                  <a:pt x="0" y="1492549"/>
                </a:lnTo>
                <a:lnTo>
                  <a:pt x="0" y="0"/>
                </a:lnTo>
                <a:lnTo>
                  <a:pt x="1492549" y="0"/>
                </a:lnTo>
                <a:lnTo>
                  <a:pt x="1492549" y="1492549"/>
                </a:lnTo>
                <a:close/>
              </a:path>
            </a:pathLst>
          </a:custGeom>
          <a:blipFill rotWithShape="1">
            <a:blip r:embed="rId4">
              <a:alphaModFix/>
            </a:blip>
            <a:stretch>
              <a:fillRect b="0" l="0" r="0" t="0"/>
            </a:stretch>
          </a:blipFill>
          <a:ln>
            <a:noFill/>
          </a:ln>
        </p:spPr>
      </p:sp>
      <p:sp>
        <p:nvSpPr>
          <p:cNvPr id="1112" name="Google Shape;1112;p47"/>
          <p:cNvSpPr/>
          <p:nvPr/>
        </p:nvSpPr>
        <p:spPr>
          <a:xfrm rot="-5874422">
            <a:off x="-5133177" y="-7306386"/>
            <a:ext cx="8776998" cy="8776998"/>
          </a:xfrm>
          <a:custGeom>
            <a:rect b="b" l="l" r="r" t="t"/>
            <a:pathLst>
              <a:path extrusionOk="0" h="8776998" w="8776998">
                <a:moveTo>
                  <a:pt x="0" y="0"/>
                </a:moveTo>
                <a:lnTo>
                  <a:pt x="8776997" y="0"/>
                </a:lnTo>
                <a:lnTo>
                  <a:pt x="8776997" y="8776997"/>
                </a:lnTo>
                <a:lnTo>
                  <a:pt x="0" y="8776997"/>
                </a:lnTo>
                <a:lnTo>
                  <a:pt x="0" y="0"/>
                </a:lnTo>
                <a:close/>
              </a:path>
            </a:pathLst>
          </a:custGeom>
          <a:blipFill rotWithShape="1">
            <a:blip r:embed="rId5">
              <a:alphaModFix/>
            </a:blip>
            <a:stretch>
              <a:fillRect b="0" l="0" r="0" t="0"/>
            </a:stretch>
          </a:blipFill>
          <a:ln>
            <a:noFill/>
          </a:ln>
        </p:spPr>
      </p:sp>
      <p:sp>
        <p:nvSpPr>
          <p:cNvPr id="1113" name="Google Shape;1113;p47"/>
          <p:cNvSpPr/>
          <p:nvPr/>
        </p:nvSpPr>
        <p:spPr>
          <a:xfrm>
            <a:off x="9675544" y="9763125"/>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6">
              <a:alphaModFix/>
            </a:blip>
            <a:stretch>
              <a:fillRect b="0" l="0" r="0" t="0"/>
            </a:stretch>
          </a:blipFill>
          <a:ln>
            <a:noFill/>
          </a:ln>
        </p:spPr>
      </p:sp>
      <p:sp>
        <p:nvSpPr>
          <p:cNvPr id="1114" name="Google Shape;1114;p47"/>
          <p:cNvSpPr/>
          <p:nvPr/>
        </p:nvSpPr>
        <p:spPr>
          <a:xfrm>
            <a:off x="17259300" y="9080035"/>
            <a:ext cx="1976562" cy="1907382"/>
          </a:xfrm>
          <a:custGeom>
            <a:rect b="b" l="l" r="r" t="t"/>
            <a:pathLst>
              <a:path extrusionOk="0" h="1907382" w="1976562">
                <a:moveTo>
                  <a:pt x="0" y="0"/>
                </a:moveTo>
                <a:lnTo>
                  <a:pt x="1976562" y="0"/>
                </a:lnTo>
                <a:lnTo>
                  <a:pt x="1976562" y="1907382"/>
                </a:lnTo>
                <a:lnTo>
                  <a:pt x="0" y="1907382"/>
                </a:lnTo>
                <a:lnTo>
                  <a:pt x="0" y="0"/>
                </a:lnTo>
                <a:close/>
              </a:path>
            </a:pathLst>
          </a:custGeom>
          <a:blipFill rotWithShape="1">
            <a:blip r:embed="rId7">
              <a:alphaModFix/>
            </a:blip>
            <a:stretch>
              <a:fillRect b="0" l="0" r="0" t="0"/>
            </a:stretch>
          </a:blipFill>
          <a:ln>
            <a:noFill/>
          </a:ln>
        </p:spPr>
      </p:sp>
      <p:sp>
        <p:nvSpPr>
          <p:cNvPr id="1115" name="Google Shape;1115;p47"/>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8">
              <a:alphaModFix/>
            </a:blip>
            <a:stretch>
              <a:fillRect b="0" l="0" r="0" t="0"/>
            </a:stretch>
          </a:blipFill>
          <a:ln>
            <a:noFill/>
          </a:ln>
        </p:spPr>
      </p:sp>
      <p:sp>
        <p:nvSpPr>
          <p:cNvPr id="1116" name="Google Shape;1116;p47"/>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9">
              <a:alphaModFix/>
            </a:blip>
            <a:stretch>
              <a:fillRect b="0" l="0" r="0" t="0"/>
            </a:stretch>
          </a:blipFill>
          <a:ln>
            <a:noFill/>
          </a:ln>
        </p:spPr>
      </p:sp>
      <p:sp>
        <p:nvSpPr>
          <p:cNvPr id="1117" name="Google Shape;1117;p47"/>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0">
              <a:alphaModFix/>
            </a:blip>
            <a:stretch>
              <a:fillRect b="0" l="0" r="0" t="0"/>
            </a:stretch>
          </a:blipFill>
          <a:ln>
            <a:noFill/>
          </a:ln>
        </p:spPr>
      </p:sp>
      <p:sp>
        <p:nvSpPr>
          <p:cNvPr id="1118" name="Google Shape;1118;p47"/>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1">
              <a:alphaModFix/>
            </a:blip>
            <a:stretch>
              <a:fillRect b="0" l="0" r="0" t="0"/>
            </a:stretch>
          </a:blipFill>
          <a:ln>
            <a:noFill/>
          </a:ln>
        </p:spPr>
      </p:sp>
      <p:grpSp>
        <p:nvGrpSpPr>
          <p:cNvPr id="1119" name="Google Shape;1119;p47"/>
          <p:cNvGrpSpPr/>
          <p:nvPr/>
        </p:nvGrpSpPr>
        <p:grpSpPr>
          <a:xfrm>
            <a:off x="0" y="1761171"/>
            <a:ext cx="6693288" cy="1463714"/>
            <a:chOff x="0" y="-95250"/>
            <a:chExt cx="1762841" cy="385505"/>
          </a:xfrm>
        </p:grpSpPr>
        <p:sp>
          <p:nvSpPr>
            <p:cNvPr id="1120" name="Google Shape;1120;p47"/>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47"/>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22" name="Google Shape;1122;p47"/>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1123" name="Google Shape;1123;p47"/>
          <p:cNvSpPr txBox="1"/>
          <p:nvPr/>
        </p:nvSpPr>
        <p:spPr>
          <a:xfrm>
            <a:off x="914400" y="2149202"/>
            <a:ext cx="5312229"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PENUGASAN</a:t>
            </a:r>
            <a:endParaRPr b="1" i="0" sz="6599" u="none" cap="none" strike="noStrike">
              <a:solidFill>
                <a:srgbClr val="FFFFFF"/>
              </a:solidFill>
              <a:latin typeface="Poppins"/>
              <a:ea typeface="Poppins"/>
              <a:cs typeface="Poppins"/>
              <a:sym typeface="Poppins"/>
            </a:endParaRPr>
          </a:p>
        </p:txBody>
      </p:sp>
      <p:graphicFrame>
        <p:nvGraphicFramePr>
          <p:cNvPr id="1124" name="Google Shape;1124;p47"/>
          <p:cNvGraphicFramePr/>
          <p:nvPr/>
        </p:nvGraphicFramePr>
        <p:xfrm>
          <a:off x="597288" y="3719787"/>
          <a:ext cx="3000000" cy="3000000"/>
        </p:xfrm>
        <a:graphic>
          <a:graphicData uri="http://schemas.openxmlformats.org/drawingml/2006/table">
            <a:tbl>
              <a:tblPr bandRow="1" firstRow="1">
                <a:noFill/>
                <a:tableStyleId>{2F7D1E82-95BC-4540-9650-930AB3F9FEBC}</a:tableStyleId>
              </a:tblPr>
              <a:tblGrid>
                <a:gridCol w="1688700"/>
                <a:gridCol w="14706600"/>
              </a:tblGrid>
              <a:tr h="1211725">
                <a:tc>
                  <a:txBody>
                    <a:bodyPr/>
                    <a:lstStyle/>
                    <a:p>
                      <a:pPr indent="0" lvl="0" marL="0" marR="0" rtl="0" algn="ctr">
                        <a:spcBef>
                          <a:spcPts val="0"/>
                        </a:spcBef>
                        <a:spcAft>
                          <a:spcPts val="0"/>
                        </a:spcAft>
                        <a:buNone/>
                      </a:pPr>
                      <a:r>
                        <a:rPr lang="en-US" sz="4800"/>
                        <a:t>NO</a:t>
                      </a:r>
                      <a:endParaRPr sz="4800"/>
                    </a:p>
                  </a:txBody>
                  <a:tcPr marT="45725" marB="45725" marR="91450" marL="91450"/>
                </a:tc>
                <a:tc>
                  <a:txBody>
                    <a:bodyPr/>
                    <a:lstStyle/>
                    <a:p>
                      <a:pPr indent="0" lvl="0" marL="0" marR="0" rtl="0" algn="ctr">
                        <a:spcBef>
                          <a:spcPts val="0"/>
                        </a:spcBef>
                        <a:spcAft>
                          <a:spcPts val="0"/>
                        </a:spcAft>
                        <a:buNone/>
                      </a:pPr>
                      <a:r>
                        <a:rPr lang="en-US" sz="6000"/>
                        <a:t>PENUGASAN</a:t>
                      </a:r>
                      <a:endParaRPr sz="6000"/>
                    </a:p>
                  </a:txBody>
                  <a:tcPr marT="45725" marB="45725" marR="91450" marL="91450"/>
                </a:tc>
              </a:tr>
              <a:tr h="1211725">
                <a:tc>
                  <a:txBody>
                    <a:bodyPr/>
                    <a:lstStyle/>
                    <a:p>
                      <a:pPr indent="0" lvl="0" marL="0" marR="0" rtl="0" algn="ctr">
                        <a:spcBef>
                          <a:spcPts val="0"/>
                        </a:spcBef>
                        <a:spcAft>
                          <a:spcPts val="0"/>
                        </a:spcAft>
                        <a:buNone/>
                      </a:pPr>
                      <a:r>
                        <a:rPr lang="en-US" sz="4800"/>
                        <a:t>P1</a:t>
                      </a:r>
                      <a:endParaRPr sz="4800"/>
                    </a:p>
                  </a:txBody>
                  <a:tcPr marT="45725" marB="45725" marR="91450" marL="91450"/>
                </a:tc>
                <a:tc>
                  <a:txBody>
                    <a:bodyPr/>
                    <a:lstStyle/>
                    <a:p>
                      <a:pPr indent="0" lvl="0" marL="0" marR="0" rtl="0" algn="l">
                        <a:spcBef>
                          <a:spcPts val="0"/>
                        </a:spcBef>
                        <a:spcAft>
                          <a:spcPts val="0"/>
                        </a:spcAft>
                        <a:buNone/>
                      </a:pPr>
                      <a:r>
                        <a:rPr lang="en-US" sz="4800"/>
                        <a:t>Merangkum Konsep Pola Pikir Bertumbuh dalam bentuk Peta Pikiran</a:t>
                      </a:r>
                      <a:endParaRPr sz="4800"/>
                    </a:p>
                  </a:txBody>
                  <a:tcPr marT="45725" marB="45725" marR="91450" marL="91450"/>
                </a:tc>
              </a:tr>
              <a:tr h="1211725">
                <a:tc>
                  <a:txBody>
                    <a:bodyPr/>
                    <a:lstStyle/>
                    <a:p>
                      <a:pPr indent="0" lvl="0" marL="0" marR="0" rtl="0" algn="ctr">
                        <a:spcBef>
                          <a:spcPts val="0"/>
                        </a:spcBef>
                        <a:spcAft>
                          <a:spcPts val="0"/>
                        </a:spcAft>
                        <a:buNone/>
                      </a:pPr>
                      <a:r>
                        <a:rPr lang="en-US" sz="4800"/>
                        <a:t>P2</a:t>
                      </a:r>
                      <a:endParaRPr sz="4800"/>
                    </a:p>
                  </a:txBody>
                  <a:tcPr marT="45725" marB="45725" marR="91450" marL="91450"/>
                </a:tc>
                <a:tc>
                  <a:txBody>
                    <a:bodyPr/>
                    <a:lstStyle/>
                    <a:p>
                      <a:pPr indent="0" lvl="0" marL="0" marR="0" rtl="0" algn="l">
                        <a:spcBef>
                          <a:spcPts val="0"/>
                        </a:spcBef>
                        <a:spcAft>
                          <a:spcPts val="0"/>
                        </a:spcAft>
                        <a:buNone/>
                      </a:pPr>
                      <a:r>
                        <a:rPr lang="en-US" sz="4800"/>
                        <a:t>Membuat RPP : Penerapan Pola Pikir Bertumbuh dalam Pembelajaran Mendalam dalam bentuk Peta Pikiran</a:t>
                      </a:r>
                      <a:endParaRPr sz="4800"/>
                    </a:p>
                  </a:txBody>
                  <a:tcPr marT="45725" marB="45725" marR="91450" marL="91450"/>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pic>
        <p:nvPicPr>
          <p:cNvPr descr=" " id="1130" name="Google Shape;1130;p48"/>
          <p:cNvPicPr preferRelativeResize="0"/>
          <p:nvPr/>
        </p:nvPicPr>
        <p:blipFill rotWithShape="1">
          <a:blip r:embed="rId3">
            <a:alphaModFix/>
          </a:blip>
          <a:srcRect b="0" l="0" r="0" t="0"/>
          <a:stretch/>
        </p:blipFill>
        <p:spPr>
          <a:xfrm>
            <a:off x="0" y="0"/>
            <a:ext cx="18288019" cy="10285723"/>
          </a:xfrm>
          <a:prstGeom prst="rect">
            <a:avLst/>
          </a:prstGeom>
          <a:noFill/>
          <a:ln>
            <a:noFill/>
          </a:ln>
        </p:spPr>
      </p:pic>
      <p:sp>
        <p:nvSpPr>
          <p:cNvPr id="1131" name="Google Shape;1131;p48"/>
          <p:cNvSpPr/>
          <p:nvPr/>
        </p:nvSpPr>
        <p:spPr>
          <a:xfrm>
            <a:off x="0" y="0"/>
            <a:ext cx="18288000" cy="102870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2" name="Google Shape;1132;p48"/>
          <p:cNvSpPr/>
          <p:nvPr/>
        </p:nvSpPr>
        <p:spPr>
          <a:xfrm>
            <a:off x="1219201" y="4043363"/>
            <a:ext cx="8763000" cy="2200200"/>
          </a:xfrm>
          <a:prstGeom prst="rect">
            <a:avLst/>
          </a:prstGeom>
          <a:noFill/>
          <a:ln>
            <a:noFill/>
          </a:ln>
        </p:spPr>
        <p:txBody>
          <a:bodyPr anchorCtr="0" anchor="ctr" bIns="68550" lIns="68550" spcFirstLastPara="1" rIns="68550" wrap="square" tIns="685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33" name="Google Shape;1133;p48"/>
          <p:cNvSpPr/>
          <p:nvPr/>
        </p:nvSpPr>
        <p:spPr>
          <a:xfrm>
            <a:off x="838181" y="4025044"/>
            <a:ext cx="9004200" cy="1117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7DD3FC"/>
              </a:buClr>
              <a:buSzPts val="5600"/>
              <a:buFont typeface="Inter SemiBold"/>
              <a:buNone/>
            </a:pPr>
            <a:r>
              <a:rPr b="1" i="0" lang="en-US" sz="5600" u="none" cap="none" strike="noStrike">
                <a:solidFill>
                  <a:srgbClr val="7DD3FC"/>
                </a:solidFill>
                <a:latin typeface="Inter SemiBold"/>
                <a:ea typeface="Inter SemiBold"/>
                <a:cs typeface="Inter SemiBold"/>
                <a:sym typeface="Inter SemiBold"/>
              </a:rPr>
              <a:t>06</a:t>
            </a:r>
            <a:endParaRPr b="0" i="0" sz="5600" u="none" cap="none" strike="noStrike">
              <a:solidFill>
                <a:schemeClr val="dk1"/>
              </a:solidFill>
              <a:latin typeface="Calibri"/>
              <a:ea typeface="Calibri"/>
              <a:cs typeface="Calibri"/>
              <a:sym typeface="Calibri"/>
            </a:endParaRPr>
          </a:p>
        </p:txBody>
      </p:sp>
      <p:sp>
        <p:nvSpPr>
          <p:cNvPr id="1134" name="Google Shape;1134;p48"/>
          <p:cNvSpPr/>
          <p:nvPr/>
        </p:nvSpPr>
        <p:spPr>
          <a:xfrm>
            <a:off x="817500" y="4305300"/>
            <a:ext cx="17013300" cy="2509825"/>
          </a:xfrm>
          <a:prstGeom prst="rect">
            <a:avLst/>
          </a:prstGeom>
          <a:noFill/>
          <a:ln>
            <a:noFill/>
          </a:ln>
        </p:spPr>
        <p:txBody>
          <a:bodyPr anchorCtr="0" anchor="ctr" bIns="0" lIns="0" spcFirstLastPara="1" rIns="0" wrap="square" tIns="0">
            <a:noAutofit/>
          </a:bodyPr>
          <a:lstStyle/>
          <a:p>
            <a:pPr indent="0" lvl="0" marL="0" marR="0" rtl="0" algn="l">
              <a:lnSpc>
                <a:spcPct val="110000"/>
              </a:lnSpc>
              <a:spcBef>
                <a:spcPts val="0"/>
              </a:spcBef>
              <a:spcAft>
                <a:spcPts val="0"/>
              </a:spcAft>
              <a:buClr>
                <a:srgbClr val="FFFFFF"/>
              </a:buClr>
              <a:buSzPts val="9000"/>
              <a:buFont typeface="Inter SemiBold"/>
              <a:buNone/>
            </a:pPr>
            <a:r>
              <a:rPr b="1" i="0" lang="en-US" sz="8000" u="none" cap="none" strike="noStrike">
                <a:solidFill>
                  <a:srgbClr val="FFFFFF"/>
                </a:solidFill>
                <a:latin typeface="Inter SemiBold"/>
                <a:ea typeface="Inter SemiBold"/>
                <a:cs typeface="Inter SemiBold"/>
                <a:sym typeface="Inter SemiBold"/>
              </a:rPr>
              <a:t>Kegiatan Pembelajaran</a:t>
            </a:r>
            <a:endParaRPr b="0" i="0" sz="8000" u="none" cap="none" strike="noStrike">
              <a:solidFill>
                <a:srgbClr val="FFFF00"/>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8" name="Shape 1138"/>
        <p:cNvGrpSpPr/>
        <p:nvPr/>
      </p:nvGrpSpPr>
      <p:grpSpPr>
        <a:xfrm>
          <a:off x="0" y="0"/>
          <a:ext cx="0" cy="0"/>
          <a:chOff x="0" y="0"/>
          <a:chExt cx="0" cy="0"/>
        </a:xfrm>
      </p:grpSpPr>
      <p:sp>
        <p:nvSpPr>
          <p:cNvPr id="1139" name="Google Shape;1139;p4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140" name="Google Shape;1140;p49"/>
          <p:cNvSpPr/>
          <p:nvPr/>
        </p:nvSpPr>
        <p:spPr>
          <a:xfrm rot="10800000">
            <a:off x="16795451" y="0"/>
            <a:ext cx="1492549" cy="1492549"/>
          </a:xfrm>
          <a:custGeom>
            <a:rect b="b" l="l" r="r" t="t"/>
            <a:pathLst>
              <a:path extrusionOk="0" h="1492549" w="1492549">
                <a:moveTo>
                  <a:pt x="1492549" y="1492549"/>
                </a:moveTo>
                <a:lnTo>
                  <a:pt x="0" y="1492549"/>
                </a:lnTo>
                <a:lnTo>
                  <a:pt x="0" y="0"/>
                </a:lnTo>
                <a:lnTo>
                  <a:pt x="1492549" y="0"/>
                </a:lnTo>
                <a:lnTo>
                  <a:pt x="1492549" y="1492549"/>
                </a:lnTo>
                <a:close/>
              </a:path>
            </a:pathLst>
          </a:custGeom>
          <a:blipFill rotWithShape="1">
            <a:blip r:embed="rId4">
              <a:alphaModFix/>
            </a:blip>
            <a:stretch>
              <a:fillRect b="0" l="0" r="0" t="0"/>
            </a:stretch>
          </a:blipFill>
          <a:ln>
            <a:noFill/>
          </a:ln>
        </p:spPr>
      </p:sp>
      <p:sp>
        <p:nvSpPr>
          <p:cNvPr id="1141" name="Google Shape;1141;p49"/>
          <p:cNvSpPr/>
          <p:nvPr/>
        </p:nvSpPr>
        <p:spPr>
          <a:xfrm rot="-5874422">
            <a:off x="-5133177" y="-7306386"/>
            <a:ext cx="8776998" cy="8776998"/>
          </a:xfrm>
          <a:custGeom>
            <a:rect b="b" l="l" r="r" t="t"/>
            <a:pathLst>
              <a:path extrusionOk="0" h="8776998" w="8776998">
                <a:moveTo>
                  <a:pt x="0" y="0"/>
                </a:moveTo>
                <a:lnTo>
                  <a:pt x="8776997" y="0"/>
                </a:lnTo>
                <a:lnTo>
                  <a:pt x="8776997" y="8776997"/>
                </a:lnTo>
                <a:lnTo>
                  <a:pt x="0" y="8776997"/>
                </a:lnTo>
                <a:lnTo>
                  <a:pt x="0" y="0"/>
                </a:lnTo>
                <a:close/>
              </a:path>
            </a:pathLst>
          </a:custGeom>
          <a:blipFill rotWithShape="1">
            <a:blip r:embed="rId5">
              <a:alphaModFix/>
            </a:blip>
            <a:stretch>
              <a:fillRect b="0" l="0" r="0" t="0"/>
            </a:stretch>
          </a:blipFill>
          <a:ln>
            <a:noFill/>
          </a:ln>
        </p:spPr>
      </p:sp>
      <p:sp>
        <p:nvSpPr>
          <p:cNvPr id="1142" name="Google Shape;1142;p49"/>
          <p:cNvSpPr/>
          <p:nvPr/>
        </p:nvSpPr>
        <p:spPr>
          <a:xfrm>
            <a:off x="9675544" y="9763125"/>
            <a:ext cx="2011946" cy="623703"/>
          </a:xfrm>
          <a:custGeom>
            <a:rect b="b" l="l" r="r" t="t"/>
            <a:pathLst>
              <a:path extrusionOk="0" h="623703" w="2011946">
                <a:moveTo>
                  <a:pt x="0" y="0"/>
                </a:moveTo>
                <a:lnTo>
                  <a:pt x="2011946" y="0"/>
                </a:lnTo>
                <a:lnTo>
                  <a:pt x="2011946" y="623703"/>
                </a:lnTo>
                <a:lnTo>
                  <a:pt x="0" y="623703"/>
                </a:lnTo>
                <a:lnTo>
                  <a:pt x="0" y="0"/>
                </a:lnTo>
                <a:close/>
              </a:path>
            </a:pathLst>
          </a:custGeom>
          <a:blipFill rotWithShape="1">
            <a:blip r:embed="rId6">
              <a:alphaModFix/>
            </a:blip>
            <a:stretch>
              <a:fillRect b="0" l="0" r="0" t="0"/>
            </a:stretch>
          </a:blipFill>
          <a:ln>
            <a:noFill/>
          </a:ln>
        </p:spPr>
      </p:sp>
      <p:sp>
        <p:nvSpPr>
          <p:cNvPr id="1143" name="Google Shape;1143;p49"/>
          <p:cNvSpPr/>
          <p:nvPr/>
        </p:nvSpPr>
        <p:spPr>
          <a:xfrm>
            <a:off x="17259300" y="9080035"/>
            <a:ext cx="1976562" cy="1907382"/>
          </a:xfrm>
          <a:custGeom>
            <a:rect b="b" l="l" r="r" t="t"/>
            <a:pathLst>
              <a:path extrusionOk="0" h="1907382" w="1976562">
                <a:moveTo>
                  <a:pt x="0" y="0"/>
                </a:moveTo>
                <a:lnTo>
                  <a:pt x="1976562" y="0"/>
                </a:lnTo>
                <a:lnTo>
                  <a:pt x="1976562" y="1907382"/>
                </a:lnTo>
                <a:lnTo>
                  <a:pt x="0" y="1907382"/>
                </a:lnTo>
                <a:lnTo>
                  <a:pt x="0" y="0"/>
                </a:lnTo>
                <a:close/>
              </a:path>
            </a:pathLst>
          </a:custGeom>
          <a:blipFill rotWithShape="1">
            <a:blip r:embed="rId7">
              <a:alphaModFix/>
            </a:blip>
            <a:stretch>
              <a:fillRect b="0" l="0" r="0" t="0"/>
            </a:stretch>
          </a:blipFill>
          <a:ln>
            <a:noFill/>
          </a:ln>
        </p:spPr>
      </p:sp>
      <p:sp>
        <p:nvSpPr>
          <p:cNvPr id="1144" name="Google Shape;1144;p49"/>
          <p:cNvSpPr/>
          <p:nvPr/>
        </p:nvSpPr>
        <p:spPr>
          <a:xfrm>
            <a:off x="16739858" y="62159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8">
              <a:alphaModFix/>
            </a:blip>
            <a:stretch>
              <a:fillRect b="0" l="0" r="0" t="0"/>
            </a:stretch>
          </a:blipFill>
          <a:ln>
            <a:noFill/>
          </a:ln>
        </p:spPr>
      </p:sp>
      <p:sp>
        <p:nvSpPr>
          <p:cNvPr id="1145" name="Google Shape;1145;p49"/>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9">
              <a:alphaModFix/>
            </a:blip>
            <a:stretch>
              <a:fillRect b="0" l="0" r="0" t="0"/>
            </a:stretch>
          </a:blipFill>
          <a:ln>
            <a:noFill/>
          </a:ln>
        </p:spPr>
      </p:sp>
      <p:sp>
        <p:nvSpPr>
          <p:cNvPr id="1146" name="Google Shape;1146;p49"/>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0">
              <a:alphaModFix/>
            </a:blip>
            <a:stretch>
              <a:fillRect b="0" l="0" r="0" t="0"/>
            </a:stretch>
          </a:blipFill>
          <a:ln>
            <a:noFill/>
          </a:ln>
        </p:spPr>
      </p:sp>
      <p:sp>
        <p:nvSpPr>
          <p:cNvPr id="1147" name="Google Shape;1147;p49"/>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1">
              <a:alphaModFix/>
            </a:blip>
            <a:stretch>
              <a:fillRect b="0" l="0" r="0" t="0"/>
            </a:stretch>
          </a:blipFill>
          <a:ln>
            <a:noFill/>
          </a:ln>
        </p:spPr>
      </p:sp>
      <p:grpSp>
        <p:nvGrpSpPr>
          <p:cNvPr id="1148" name="Google Shape;1148;p49"/>
          <p:cNvGrpSpPr/>
          <p:nvPr/>
        </p:nvGrpSpPr>
        <p:grpSpPr>
          <a:xfrm>
            <a:off x="0" y="1761171"/>
            <a:ext cx="11963400" cy="1463714"/>
            <a:chOff x="0" y="-95250"/>
            <a:chExt cx="1762841" cy="385505"/>
          </a:xfrm>
        </p:grpSpPr>
        <p:sp>
          <p:nvSpPr>
            <p:cNvPr id="1149" name="Google Shape;1149;p49"/>
            <p:cNvSpPr/>
            <p:nvPr/>
          </p:nvSpPr>
          <p:spPr>
            <a:xfrm>
              <a:off x="0" y="0"/>
              <a:ext cx="1762841" cy="290255"/>
            </a:xfrm>
            <a:custGeom>
              <a:rect b="b" l="l" r="r" t="t"/>
              <a:pathLst>
                <a:path extrusionOk="0" h="290255" w="1762841">
                  <a:moveTo>
                    <a:pt x="23133" y="0"/>
                  </a:moveTo>
                  <a:lnTo>
                    <a:pt x="1739708" y="0"/>
                  </a:lnTo>
                  <a:cubicBezTo>
                    <a:pt x="1752484" y="0"/>
                    <a:pt x="1762841" y="10357"/>
                    <a:pt x="1762841" y="23133"/>
                  </a:cubicBezTo>
                  <a:lnTo>
                    <a:pt x="1762841" y="267122"/>
                  </a:lnTo>
                  <a:cubicBezTo>
                    <a:pt x="1762841" y="273257"/>
                    <a:pt x="1760404" y="279141"/>
                    <a:pt x="1756066" y="283479"/>
                  </a:cubicBezTo>
                  <a:cubicBezTo>
                    <a:pt x="1751727" y="287818"/>
                    <a:pt x="1745843" y="290255"/>
                    <a:pt x="1739708" y="290255"/>
                  </a:cubicBezTo>
                  <a:lnTo>
                    <a:pt x="23133" y="290255"/>
                  </a:lnTo>
                  <a:cubicBezTo>
                    <a:pt x="10357" y="290255"/>
                    <a:pt x="0" y="279898"/>
                    <a:pt x="0" y="267122"/>
                  </a:cubicBezTo>
                  <a:lnTo>
                    <a:pt x="0" y="23133"/>
                  </a:lnTo>
                  <a:cubicBezTo>
                    <a:pt x="0" y="16998"/>
                    <a:pt x="2437" y="11114"/>
                    <a:pt x="6776" y="6776"/>
                  </a:cubicBezTo>
                  <a:cubicBezTo>
                    <a:pt x="11114" y="2437"/>
                    <a:pt x="16998" y="0"/>
                    <a:pt x="23133" y="0"/>
                  </a:cubicBezTo>
                  <a:close/>
                </a:path>
              </a:pathLst>
            </a:custGeom>
            <a:solidFill>
              <a:srgbClr val="0E55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49"/>
            <p:cNvSpPr txBox="1"/>
            <p:nvPr/>
          </p:nvSpPr>
          <p:spPr>
            <a:xfrm>
              <a:off x="0" y="-95250"/>
              <a:ext cx="1762841" cy="385505"/>
            </a:xfrm>
            <a:prstGeom prst="rect">
              <a:avLst/>
            </a:prstGeom>
            <a:noFill/>
            <a:ln>
              <a:noFill/>
            </a:ln>
          </p:spPr>
          <p:txBody>
            <a:bodyPr anchorCtr="0" anchor="ctr" bIns="50800" lIns="50800" spcFirstLastPara="1" rIns="50800" wrap="square" tIns="50800">
              <a:noAutofit/>
            </a:bodyPr>
            <a:lstStyle/>
            <a:p>
              <a:pPr indent="0" lvl="0" marL="0" marR="0" rtl="0" algn="ctr">
                <a:lnSpc>
                  <a:spcPct val="208333"/>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51" name="Google Shape;1151;p49"/>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
        <p:nvSpPr>
          <p:cNvPr id="1152" name="Google Shape;1152;p49"/>
          <p:cNvSpPr txBox="1"/>
          <p:nvPr/>
        </p:nvSpPr>
        <p:spPr>
          <a:xfrm>
            <a:off x="540488" y="2170983"/>
            <a:ext cx="11430000" cy="1013098"/>
          </a:xfrm>
          <a:prstGeom prst="rect">
            <a:avLst/>
          </a:prstGeom>
          <a:noFill/>
          <a:ln>
            <a:noFill/>
          </a:ln>
        </p:spPr>
        <p:txBody>
          <a:bodyPr anchorCtr="0" anchor="t" bIns="0" lIns="0" spcFirstLastPara="1" rIns="0" wrap="square" tIns="0">
            <a:spAutoFit/>
          </a:bodyPr>
          <a:lstStyle/>
          <a:p>
            <a:pPr indent="0" lvl="0" marL="0" marR="0" rtl="0" algn="l">
              <a:lnSpc>
                <a:spcPct val="120003"/>
              </a:lnSpc>
              <a:spcBef>
                <a:spcPts val="0"/>
              </a:spcBef>
              <a:spcAft>
                <a:spcPts val="0"/>
              </a:spcAft>
              <a:buNone/>
            </a:pPr>
            <a:r>
              <a:rPr b="1" i="0" lang="en-US" sz="6599" u="none" cap="none" strike="noStrike">
                <a:solidFill>
                  <a:srgbClr val="FFFFFF"/>
                </a:solidFill>
                <a:latin typeface="Poppins"/>
                <a:ea typeface="Poppins"/>
                <a:cs typeface="Poppins"/>
                <a:sym typeface="Poppins"/>
              </a:rPr>
              <a:t>KEGIATAN PEMBELAJARAN</a:t>
            </a:r>
            <a:endParaRPr b="1" i="0" sz="6599" u="none" cap="none" strike="noStrike">
              <a:solidFill>
                <a:srgbClr val="FFFFFF"/>
              </a:solidFill>
              <a:latin typeface="Poppins"/>
              <a:ea typeface="Poppins"/>
              <a:cs typeface="Poppins"/>
              <a:sym typeface="Poppins"/>
            </a:endParaRPr>
          </a:p>
        </p:txBody>
      </p:sp>
      <p:graphicFrame>
        <p:nvGraphicFramePr>
          <p:cNvPr id="1153" name="Google Shape;1153;p49"/>
          <p:cNvGraphicFramePr/>
          <p:nvPr/>
        </p:nvGraphicFramePr>
        <p:xfrm>
          <a:off x="838200" y="3634693"/>
          <a:ext cx="3000000" cy="3000000"/>
        </p:xfrm>
        <a:graphic>
          <a:graphicData uri="http://schemas.openxmlformats.org/drawingml/2006/table">
            <a:tbl>
              <a:tblPr bandRow="1" firstRow="1">
                <a:noFill/>
                <a:tableStyleId>{2F7D1E82-95BC-4540-9650-930AB3F9FEBC}</a:tableStyleId>
              </a:tblPr>
              <a:tblGrid>
                <a:gridCol w="2209800"/>
                <a:gridCol w="14211300"/>
              </a:tblGrid>
              <a:tr h="875675">
                <a:tc>
                  <a:txBody>
                    <a:bodyPr/>
                    <a:lstStyle/>
                    <a:p>
                      <a:pPr indent="0" lvl="0" marL="0" marR="0" rtl="0" algn="ctr">
                        <a:spcBef>
                          <a:spcPts val="0"/>
                        </a:spcBef>
                        <a:spcAft>
                          <a:spcPts val="0"/>
                        </a:spcAft>
                        <a:buNone/>
                      </a:pPr>
                      <a:r>
                        <a:rPr lang="en-US" sz="5400"/>
                        <a:t>No</a:t>
                      </a:r>
                      <a:endParaRPr sz="5400"/>
                    </a:p>
                  </a:txBody>
                  <a:tcPr marT="45725" marB="45725" marR="91450" marL="91450"/>
                </a:tc>
                <a:tc>
                  <a:txBody>
                    <a:bodyPr/>
                    <a:lstStyle/>
                    <a:p>
                      <a:pPr indent="0" lvl="0" marL="0" marR="0" rtl="0" algn="ctr">
                        <a:spcBef>
                          <a:spcPts val="0"/>
                        </a:spcBef>
                        <a:spcAft>
                          <a:spcPts val="0"/>
                        </a:spcAft>
                        <a:buNone/>
                      </a:pPr>
                      <a:r>
                        <a:rPr lang="en-US" sz="6000"/>
                        <a:t>Kegiatan Pembelajaran</a:t>
                      </a:r>
                      <a:endParaRPr sz="6000"/>
                    </a:p>
                  </a:txBody>
                  <a:tcPr marT="45725" marB="45725" marR="91450" marL="91450"/>
                </a:tc>
              </a:tr>
              <a:tr h="875675">
                <a:tc>
                  <a:txBody>
                    <a:bodyPr/>
                    <a:lstStyle/>
                    <a:p>
                      <a:pPr indent="0" lvl="0" marL="0" marR="0" rtl="0" algn="ctr">
                        <a:spcBef>
                          <a:spcPts val="0"/>
                        </a:spcBef>
                        <a:spcAft>
                          <a:spcPts val="0"/>
                        </a:spcAft>
                        <a:buNone/>
                      </a:pPr>
                      <a:r>
                        <a:rPr lang="en-US" sz="4000"/>
                        <a:t>KP1</a:t>
                      </a:r>
                      <a:endParaRPr sz="4000"/>
                    </a:p>
                  </a:txBody>
                  <a:tcPr marT="45725" marB="45725" marR="91450" marL="91450"/>
                </a:tc>
                <a:tc>
                  <a:txBody>
                    <a:bodyPr/>
                    <a:lstStyle/>
                    <a:p>
                      <a:pPr indent="0" lvl="0" marL="0" marR="0" rtl="0" algn="l">
                        <a:spcBef>
                          <a:spcPts val="0"/>
                        </a:spcBef>
                        <a:spcAft>
                          <a:spcPts val="0"/>
                        </a:spcAft>
                        <a:buNone/>
                      </a:pPr>
                      <a:r>
                        <a:rPr lang="en-US" sz="4400"/>
                        <a:t>Pemetaan</a:t>
                      </a:r>
                      <a:r>
                        <a:rPr lang="en-US" sz="4400"/>
                        <a:t> Profil Pola Pikir</a:t>
                      </a:r>
                      <a:endParaRPr sz="4400"/>
                    </a:p>
                  </a:txBody>
                  <a:tcPr marT="45725" marB="45725" marR="91450" marL="91450"/>
                </a:tc>
              </a:tr>
              <a:tr h="875675">
                <a:tc>
                  <a:txBody>
                    <a:bodyPr/>
                    <a:lstStyle/>
                    <a:p>
                      <a:pPr indent="0" lvl="0" marL="0" marR="0" rtl="0" algn="ctr">
                        <a:spcBef>
                          <a:spcPts val="0"/>
                        </a:spcBef>
                        <a:spcAft>
                          <a:spcPts val="0"/>
                        </a:spcAft>
                        <a:buNone/>
                      </a:pPr>
                      <a:r>
                        <a:rPr lang="en-US" sz="4000"/>
                        <a:t>KP2</a:t>
                      </a:r>
                      <a:endParaRPr sz="4000"/>
                    </a:p>
                  </a:txBody>
                  <a:tcPr marT="45725" marB="45725" marR="91450" marL="91450"/>
                </a:tc>
                <a:tc>
                  <a:txBody>
                    <a:bodyPr/>
                    <a:lstStyle/>
                    <a:p>
                      <a:pPr indent="0" lvl="0" marL="0" marR="0" rtl="0" algn="l">
                        <a:spcBef>
                          <a:spcPts val="0"/>
                        </a:spcBef>
                        <a:spcAft>
                          <a:spcPts val="0"/>
                        </a:spcAft>
                        <a:buNone/>
                      </a:pPr>
                      <a:r>
                        <a:rPr lang="en-US" sz="4400"/>
                        <a:t>Dari</a:t>
                      </a:r>
                      <a:r>
                        <a:rPr lang="en-US" sz="4400"/>
                        <a:t> Pola Pikir Tetap menjadi Pola Pikir Bertumbuh</a:t>
                      </a:r>
                      <a:endParaRPr sz="4400"/>
                    </a:p>
                  </a:txBody>
                  <a:tcPr marT="45725" marB="45725" marR="91450" marL="91450"/>
                </a:tc>
              </a:tr>
              <a:tr h="875675">
                <a:tc>
                  <a:txBody>
                    <a:bodyPr/>
                    <a:lstStyle/>
                    <a:p>
                      <a:pPr indent="0" lvl="0" marL="0" marR="0" rtl="0" algn="ctr">
                        <a:spcBef>
                          <a:spcPts val="0"/>
                        </a:spcBef>
                        <a:spcAft>
                          <a:spcPts val="0"/>
                        </a:spcAft>
                        <a:buNone/>
                      </a:pPr>
                      <a:r>
                        <a:rPr lang="en-US" sz="4000"/>
                        <a:t>KP3</a:t>
                      </a:r>
                      <a:endParaRPr sz="4000"/>
                    </a:p>
                  </a:txBody>
                  <a:tcPr marT="45725" marB="45725" marR="91450" marL="91450"/>
                </a:tc>
                <a:tc>
                  <a:txBody>
                    <a:bodyPr/>
                    <a:lstStyle/>
                    <a:p>
                      <a:pPr indent="0" lvl="0" marL="0" marR="0" rtl="0" algn="l">
                        <a:spcBef>
                          <a:spcPts val="0"/>
                        </a:spcBef>
                        <a:spcAft>
                          <a:spcPts val="0"/>
                        </a:spcAft>
                        <a:buNone/>
                      </a:pPr>
                      <a:r>
                        <a:rPr lang="en-US" sz="4400"/>
                        <a:t>Intervensi Pola Pikir</a:t>
                      </a:r>
                      <a:endParaRPr sz="4400"/>
                    </a:p>
                  </a:txBody>
                  <a:tcPr marT="45725" marB="45725" marR="91450" marL="91450"/>
                </a:tc>
              </a:tr>
              <a:tr h="875675">
                <a:tc>
                  <a:txBody>
                    <a:bodyPr/>
                    <a:lstStyle/>
                    <a:p>
                      <a:pPr indent="0" lvl="0" marL="0" marR="0" rtl="0" algn="ctr">
                        <a:spcBef>
                          <a:spcPts val="0"/>
                        </a:spcBef>
                        <a:spcAft>
                          <a:spcPts val="0"/>
                        </a:spcAft>
                        <a:buNone/>
                      </a:pPr>
                      <a:r>
                        <a:rPr lang="en-US" sz="4000"/>
                        <a:t>KP4</a:t>
                      </a:r>
                      <a:endParaRPr sz="4000"/>
                    </a:p>
                  </a:txBody>
                  <a:tcPr marT="45725" marB="45725" marR="91450" marL="91450"/>
                </a:tc>
                <a:tc>
                  <a:txBody>
                    <a:bodyPr/>
                    <a:lstStyle/>
                    <a:p>
                      <a:pPr indent="0" lvl="0" marL="0" marR="0" rtl="0" algn="l">
                        <a:spcBef>
                          <a:spcPts val="0"/>
                        </a:spcBef>
                        <a:spcAft>
                          <a:spcPts val="0"/>
                        </a:spcAft>
                        <a:buNone/>
                      </a:pPr>
                      <a:r>
                        <a:rPr lang="en-US" sz="4400"/>
                        <a:t>Integrasi Karakter ke dalam Akademik</a:t>
                      </a:r>
                      <a:endParaRPr sz="4400"/>
                    </a:p>
                  </a:txBody>
                  <a:tcPr marT="45725" marB="45725" marR="91450" marL="91450"/>
                </a:tc>
              </a:tr>
              <a:tr h="875675">
                <a:tc>
                  <a:txBody>
                    <a:bodyPr/>
                    <a:lstStyle/>
                    <a:p>
                      <a:pPr indent="0" lvl="0" marL="0" marR="0" rtl="0" algn="ctr">
                        <a:spcBef>
                          <a:spcPts val="0"/>
                        </a:spcBef>
                        <a:spcAft>
                          <a:spcPts val="0"/>
                        </a:spcAft>
                        <a:buNone/>
                      </a:pPr>
                      <a:r>
                        <a:rPr lang="en-US" sz="4000"/>
                        <a:t>KP5</a:t>
                      </a:r>
                      <a:endParaRPr sz="4000"/>
                    </a:p>
                  </a:txBody>
                  <a:tcPr marT="45725" marB="45725" marR="91450" marL="91450"/>
                </a:tc>
                <a:tc>
                  <a:txBody>
                    <a:bodyPr/>
                    <a:lstStyle/>
                    <a:p>
                      <a:pPr indent="0" lvl="0" marL="0" marR="0" rtl="0" algn="l">
                        <a:spcBef>
                          <a:spcPts val="0"/>
                        </a:spcBef>
                        <a:spcAft>
                          <a:spcPts val="0"/>
                        </a:spcAft>
                        <a:buNone/>
                      </a:pPr>
                      <a:r>
                        <a:rPr lang="en-US" sz="4400"/>
                        <a:t>Merancang Proyek Inovasi</a:t>
                      </a:r>
                      <a:endParaRPr sz="4400"/>
                    </a:p>
                  </a:txBody>
                  <a:tcPr marT="45725" marB="45725" marR="91450" marL="91450"/>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sp>
        <p:nvSpPr>
          <p:cNvPr id="1158" name="Google Shape;1158;p5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0" l="0" r="0" t="0"/>
            </a:stretch>
          </a:blipFill>
          <a:ln>
            <a:noFill/>
          </a:ln>
        </p:spPr>
      </p:sp>
      <p:sp>
        <p:nvSpPr>
          <p:cNvPr id="1159" name="Google Shape;1159;p50"/>
          <p:cNvSpPr/>
          <p:nvPr/>
        </p:nvSpPr>
        <p:spPr>
          <a:xfrm rot="-3290730">
            <a:off x="-4677537" y="7143842"/>
            <a:ext cx="7851337" cy="7851337"/>
          </a:xfrm>
          <a:custGeom>
            <a:rect b="b" l="l" r="r" t="t"/>
            <a:pathLst>
              <a:path extrusionOk="0" h="7851337" w="7851337">
                <a:moveTo>
                  <a:pt x="0" y="0"/>
                </a:moveTo>
                <a:lnTo>
                  <a:pt x="7851337" y="0"/>
                </a:lnTo>
                <a:lnTo>
                  <a:pt x="7851337" y="7851336"/>
                </a:lnTo>
                <a:lnTo>
                  <a:pt x="0" y="7851336"/>
                </a:lnTo>
                <a:lnTo>
                  <a:pt x="0" y="0"/>
                </a:lnTo>
                <a:close/>
              </a:path>
            </a:pathLst>
          </a:custGeom>
          <a:blipFill rotWithShape="1">
            <a:blip r:embed="rId4">
              <a:alphaModFix/>
            </a:blip>
            <a:stretch>
              <a:fillRect b="0" l="0" r="0" t="0"/>
            </a:stretch>
          </a:blipFill>
          <a:ln>
            <a:noFill/>
          </a:ln>
        </p:spPr>
      </p:sp>
      <p:grpSp>
        <p:nvGrpSpPr>
          <p:cNvPr id="1160" name="Google Shape;1160;p50"/>
          <p:cNvGrpSpPr/>
          <p:nvPr/>
        </p:nvGrpSpPr>
        <p:grpSpPr>
          <a:xfrm>
            <a:off x="6958097" y="-826708"/>
            <a:ext cx="11329903" cy="11113708"/>
            <a:chOff x="0" y="-219075"/>
            <a:chExt cx="2984007" cy="2927067"/>
          </a:xfrm>
        </p:grpSpPr>
        <p:sp>
          <p:nvSpPr>
            <p:cNvPr id="1161" name="Google Shape;1161;p50"/>
            <p:cNvSpPr/>
            <p:nvPr/>
          </p:nvSpPr>
          <p:spPr>
            <a:xfrm>
              <a:off x="0" y="0"/>
              <a:ext cx="2984007" cy="2707992"/>
            </a:xfrm>
            <a:custGeom>
              <a:rect b="b" l="l" r="r" t="t"/>
              <a:pathLst>
                <a:path extrusionOk="0" h="2707992" w="2984007">
                  <a:moveTo>
                    <a:pt x="0" y="0"/>
                  </a:moveTo>
                  <a:lnTo>
                    <a:pt x="2984007" y="0"/>
                  </a:lnTo>
                  <a:lnTo>
                    <a:pt x="2984007" y="2707992"/>
                  </a:lnTo>
                  <a:lnTo>
                    <a:pt x="0" y="2707992"/>
                  </a:lnTo>
                  <a:close/>
                </a:path>
              </a:pathLst>
            </a:custGeom>
            <a:solidFill>
              <a:srgbClr val="0E557F"/>
            </a:solidFill>
            <a:ln>
              <a:noFill/>
            </a:ln>
          </p:spPr>
        </p:sp>
        <p:sp>
          <p:nvSpPr>
            <p:cNvPr id="1162" name="Google Shape;1162;p50"/>
            <p:cNvSpPr txBox="1"/>
            <p:nvPr/>
          </p:nvSpPr>
          <p:spPr>
            <a:xfrm>
              <a:off x="0" y="-219075"/>
              <a:ext cx="2984007" cy="2927067"/>
            </a:xfrm>
            <a:prstGeom prst="rect">
              <a:avLst/>
            </a:prstGeom>
            <a:noFill/>
            <a:ln>
              <a:noFill/>
            </a:ln>
          </p:spPr>
          <p:txBody>
            <a:bodyPr anchorCtr="0" anchor="ctr" bIns="50800" lIns="50800" spcFirstLastPara="1" rIns="50800" wrap="square" tIns="50800">
              <a:noAutofit/>
            </a:bodyPr>
            <a:lstStyle/>
            <a:p>
              <a:pPr indent="0" lvl="0" marL="0" marR="0" rtl="0" algn="ctr">
                <a:lnSpc>
                  <a:spcPct val="277777"/>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63" name="Google Shape;1163;p50"/>
          <p:cNvSpPr/>
          <p:nvPr/>
        </p:nvSpPr>
        <p:spPr>
          <a:xfrm>
            <a:off x="11816833" y="9021304"/>
            <a:ext cx="2011946" cy="623703"/>
          </a:xfrm>
          <a:custGeom>
            <a:rect b="b" l="l" r="r" t="t"/>
            <a:pathLst>
              <a:path extrusionOk="0" h="623703" w="2011946">
                <a:moveTo>
                  <a:pt x="0" y="0"/>
                </a:moveTo>
                <a:lnTo>
                  <a:pt x="2011946" y="0"/>
                </a:lnTo>
                <a:lnTo>
                  <a:pt x="2011946" y="623704"/>
                </a:lnTo>
                <a:lnTo>
                  <a:pt x="0" y="623704"/>
                </a:lnTo>
                <a:lnTo>
                  <a:pt x="0" y="0"/>
                </a:lnTo>
                <a:close/>
              </a:path>
            </a:pathLst>
          </a:custGeom>
          <a:blipFill rotWithShape="1">
            <a:blip r:embed="rId5">
              <a:alphaModFix/>
            </a:blip>
            <a:stretch>
              <a:fillRect b="0" l="0" r="0" t="0"/>
            </a:stretch>
          </a:blipFill>
          <a:ln>
            <a:noFill/>
          </a:ln>
        </p:spPr>
      </p:sp>
      <p:sp>
        <p:nvSpPr>
          <p:cNvPr id="1164" name="Google Shape;1164;p50"/>
          <p:cNvSpPr/>
          <p:nvPr/>
        </p:nvSpPr>
        <p:spPr>
          <a:xfrm rot="10800000">
            <a:off x="16739858" y="0"/>
            <a:ext cx="1548142" cy="1548142"/>
          </a:xfrm>
          <a:custGeom>
            <a:rect b="b" l="l" r="r" t="t"/>
            <a:pathLst>
              <a:path extrusionOk="0" h="1548142" w="1548142">
                <a:moveTo>
                  <a:pt x="1548142" y="1548142"/>
                </a:moveTo>
                <a:lnTo>
                  <a:pt x="0" y="1548142"/>
                </a:lnTo>
                <a:lnTo>
                  <a:pt x="0" y="0"/>
                </a:lnTo>
                <a:lnTo>
                  <a:pt x="1548142" y="0"/>
                </a:lnTo>
                <a:lnTo>
                  <a:pt x="1548142" y="1548142"/>
                </a:lnTo>
                <a:close/>
              </a:path>
            </a:pathLst>
          </a:custGeom>
          <a:blipFill rotWithShape="1">
            <a:blip r:embed="rId6">
              <a:alphaModFix/>
            </a:blip>
            <a:stretch>
              <a:fillRect b="0" l="0" r="0" t="0"/>
            </a:stretch>
          </a:blipFill>
          <a:ln>
            <a:noFill/>
          </a:ln>
        </p:spPr>
      </p:sp>
      <p:sp>
        <p:nvSpPr>
          <p:cNvPr id="1165" name="Google Shape;1165;p50"/>
          <p:cNvSpPr/>
          <p:nvPr/>
        </p:nvSpPr>
        <p:spPr>
          <a:xfrm>
            <a:off x="404997" y="404997"/>
            <a:ext cx="623703" cy="623703"/>
          </a:xfrm>
          <a:custGeom>
            <a:rect b="b" l="l" r="r" t="t"/>
            <a:pathLst>
              <a:path extrusionOk="0" h="623703" w="623703">
                <a:moveTo>
                  <a:pt x="0" y="0"/>
                </a:moveTo>
                <a:lnTo>
                  <a:pt x="623703" y="0"/>
                </a:lnTo>
                <a:lnTo>
                  <a:pt x="623703" y="623703"/>
                </a:lnTo>
                <a:lnTo>
                  <a:pt x="0" y="623703"/>
                </a:lnTo>
                <a:lnTo>
                  <a:pt x="0" y="0"/>
                </a:lnTo>
                <a:close/>
              </a:path>
            </a:pathLst>
          </a:custGeom>
          <a:blipFill rotWithShape="1">
            <a:blip r:embed="rId7">
              <a:alphaModFix/>
            </a:blip>
            <a:stretch>
              <a:fillRect b="0" l="0" r="0" t="0"/>
            </a:stretch>
          </a:blipFill>
          <a:ln>
            <a:noFill/>
          </a:ln>
        </p:spPr>
      </p:sp>
      <p:sp>
        <p:nvSpPr>
          <p:cNvPr id="1166" name="Google Shape;1166;p50"/>
          <p:cNvSpPr/>
          <p:nvPr/>
        </p:nvSpPr>
        <p:spPr>
          <a:xfrm rot="-4320197">
            <a:off x="516165" y="-8053823"/>
            <a:ext cx="8776998" cy="8776998"/>
          </a:xfrm>
          <a:custGeom>
            <a:rect b="b" l="l" r="r" t="t"/>
            <a:pathLst>
              <a:path extrusionOk="0" h="8776998" w="8776998">
                <a:moveTo>
                  <a:pt x="8776997" y="8776998"/>
                </a:moveTo>
                <a:lnTo>
                  <a:pt x="0" y="8776998"/>
                </a:lnTo>
                <a:lnTo>
                  <a:pt x="0" y="0"/>
                </a:lnTo>
                <a:lnTo>
                  <a:pt x="8776997" y="0"/>
                </a:lnTo>
                <a:lnTo>
                  <a:pt x="8776997" y="8776998"/>
                </a:lnTo>
                <a:close/>
              </a:path>
            </a:pathLst>
          </a:custGeom>
          <a:blipFill rotWithShape="1">
            <a:blip r:embed="rId4">
              <a:alphaModFix/>
            </a:blip>
            <a:stretch>
              <a:fillRect b="0" l="0" r="0" t="0"/>
            </a:stretch>
          </a:blipFill>
          <a:ln>
            <a:noFill/>
          </a:ln>
        </p:spPr>
      </p:sp>
      <p:sp>
        <p:nvSpPr>
          <p:cNvPr id="1167" name="Google Shape;1167;p50"/>
          <p:cNvSpPr/>
          <p:nvPr/>
        </p:nvSpPr>
        <p:spPr>
          <a:xfrm>
            <a:off x="16739858" y="716848"/>
            <a:ext cx="864723" cy="524238"/>
          </a:xfrm>
          <a:custGeom>
            <a:rect b="b" l="l" r="r" t="t"/>
            <a:pathLst>
              <a:path extrusionOk="0" h="524238" w="864723">
                <a:moveTo>
                  <a:pt x="0" y="0"/>
                </a:moveTo>
                <a:lnTo>
                  <a:pt x="864723" y="0"/>
                </a:lnTo>
                <a:lnTo>
                  <a:pt x="864723" y="524239"/>
                </a:lnTo>
                <a:lnTo>
                  <a:pt x="0" y="524239"/>
                </a:lnTo>
                <a:lnTo>
                  <a:pt x="0" y="0"/>
                </a:lnTo>
                <a:close/>
              </a:path>
            </a:pathLst>
          </a:custGeom>
          <a:blipFill rotWithShape="1">
            <a:blip r:embed="rId8">
              <a:alphaModFix/>
            </a:blip>
            <a:stretch>
              <a:fillRect b="0" l="0" r="0" t="0"/>
            </a:stretch>
          </a:blipFill>
          <a:ln>
            <a:noFill/>
          </a:ln>
        </p:spPr>
      </p:sp>
      <p:sp>
        <p:nvSpPr>
          <p:cNvPr id="1168" name="Google Shape;1168;p50"/>
          <p:cNvSpPr/>
          <p:nvPr/>
        </p:nvSpPr>
        <p:spPr>
          <a:xfrm>
            <a:off x="16078354" y="8690391"/>
            <a:ext cx="5029305" cy="2590092"/>
          </a:xfrm>
          <a:custGeom>
            <a:rect b="b" l="l" r="r" t="t"/>
            <a:pathLst>
              <a:path extrusionOk="0" h="2590092" w="5029305">
                <a:moveTo>
                  <a:pt x="0" y="0"/>
                </a:moveTo>
                <a:lnTo>
                  <a:pt x="5029305" y="0"/>
                </a:lnTo>
                <a:lnTo>
                  <a:pt x="5029305" y="2590092"/>
                </a:lnTo>
                <a:lnTo>
                  <a:pt x="0" y="2590092"/>
                </a:lnTo>
                <a:lnTo>
                  <a:pt x="0" y="0"/>
                </a:lnTo>
                <a:close/>
              </a:path>
            </a:pathLst>
          </a:custGeom>
          <a:blipFill rotWithShape="1">
            <a:blip r:embed="rId9">
              <a:alphaModFix/>
            </a:blip>
            <a:stretch>
              <a:fillRect b="0" l="0" r="0" t="0"/>
            </a:stretch>
          </a:blipFill>
          <a:ln>
            <a:noFill/>
          </a:ln>
        </p:spPr>
      </p:sp>
      <p:sp>
        <p:nvSpPr>
          <p:cNvPr id="1169" name="Google Shape;1169;p50"/>
          <p:cNvSpPr/>
          <p:nvPr/>
        </p:nvSpPr>
        <p:spPr>
          <a:xfrm>
            <a:off x="582908" y="384633"/>
            <a:ext cx="1021286" cy="1030324"/>
          </a:xfrm>
          <a:custGeom>
            <a:rect b="b" l="l" r="r" t="t"/>
            <a:pathLst>
              <a:path extrusionOk="0" h="1030324" w="1021286">
                <a:moveTo>
                  <a:pt x="0" y="0"/>
                </a:moveTo>
                <a:lnTo>
                  <a:pt x="1021287" y="0"/>
                </a:lnTo>
                <a:lnTo>
                  <a:pt x="1021287" y="1030325"/>
                </a:lnTo>
                <a:lnTo>
                  <a:pt x="0" y="1030325"/>
                </a:lnTo>
                <a:lnTo>
                  <a:pt x="0" y="0"/>
                </a:lnTo>
                <a:close/>
              </a:path>
            </a:pathLst>
          </a:custGeom>
          <a:blipFill rotWithShape="1">
            <a:blip r:embed="rId10">
              <a:alphaModFix/>
            </a:blip>
            <a:stretch>
              <a:fillRect b="0" l="0" r="0" t="0"/>
            </a:stretch>
          </a:blipFill>
          <a:ln>
            <a:noFill/>
          </a:ln>
        </p:spPr>
      </p:sp>
      <p:sp>
        <p:nvSpPr>
          <p:cNvPr id="1170" name="Google Shape;1170;p50"/>
          <p:cNvSpPr/>
          <p:nvPr/>
        </p:nvSpPr>
        <p:spPr>
          <a:xfrm>
            <a:off x="2703650" y="9434021"/>
            <a:ext cx="1418770" cy="499230"/>
          </a:xfrm>
          <a:custGeom>
            <a:rect b="b" l="l" r="r" t="t"/>
            <a:pathLst>
              <a:path extrusionOk="0" h="499230" w="1418770">
                <a:moveTo>
                  <a:pt x="0" y="0"/>
                </a:moveTo>
                <a:lnTo>
                  <a:pt x="1418770" y="0"/>
                </a:lnTo>
                <a:lnTo>
                  <a:pt x="1418770" y="499230"/>
                </a:lnTo>
                <a:lnTo>
                  <a:pt x="0" y="499230"/>
                </a:lnTo>
                <a:lnTo>
                  <a:pt x="0" y="0"/>
                </a:lnTo>
                <a:close/>
              </a:path>
            </a:pathLst>
          </a:custGeom>
          <a:blipFill rotWithShape="1">
            <a:blip r:embed="rId11">
              <a:alphaModFix/>
            </a:blip>
            <a:stretch>
              <a:fillRect b="0" l="0" r="0" t="0"/>
            </a:stretch>
          </a:blipFill>
          <a:ln>
            <a:noFill/>
          </a:ln>
        </p:spPr>
      </p:sp>
      <p:sp>
        <p:nvSpPr>
          <p:cNvPr id="1171" name="Google Shape;1171;p50"/>
          <p:cNvSpPr/>
          <p:nvPr/>
        </p:nvSpPr>
        <p:spPr>
          <a:xfrm>
            <a:off x="4194166" y="9471961"/>
            <a:ext cx="1139354" cy="516982"/>
          </a:xfrm>
          <a:custGeom>
            <a:rect b="b" l="l" r="r" t="t"/>
            <a:pathLst>
              <a:path extrusionOk="0" h="516982" w="1139354">
                <a:moveTo>
                  <a:pt x="0" y="0"/>
                </a:moveTo>
                <a:lnTo>
                  <a:pt x="1139354" y="0"/>
                </a:lnTo>
                <a:lnTo>
                  <a:pt x="1139354" y="516982"/>
                </a:lnTo>
                <a:lnTo>
                  <a:pt x="0" y="516982"/>
                </a:lnTo>
                <a:lnTo>
                  <a:pt x="0" y="0"/>
                </a:lnTo>
                <a:close/>
              </a:path>
            </a:pathLst>
          </a:custGeom>
          <a:blipFill rotWithShape="1">
            <a:blip r:embed="rId12">
              <a:alphaModFix/>
            </a:blip>
            <a:stretch>
              <a:fillRect b="0" l="0" r="0" t="0"/>
            </a:stretch>
          </a:blipFill>
          <a:ln>
            <a:noFill/>
          </a:ln>
        </p:spPr>
      </p:sp>
      <p:sp>
        <p:nvSpPr>
          <p:cNvPr id="1172" name="Google Shape;1172;p50"/>
          <p:cNvSpPr/>
          <p:nvPr/>
        </p:nvSpPr>
        <p:spPr>
          <a:xfrm>
            <a:off x="301415" y="3332261"/>
            <a:ext cx="6656682" cy="6656682"/>
          </a:xfrm>
          <a:custGeom>
            <a:rect b="b" l="l" r="r" t="t"/>
            <a:pathLst>
              <a:path extrusionOk="0" h="6656682" w="6656682">
                <a:moveTo>
                  <a:pt x="0" y="0"/>
                </a:moveTo>
                <a:lnTo>
                  <a:pt x="6656682" y="0"/>
                </a:lnTo>
                <a:lnTo>
                  <a:pt x="6656682" y="6656682"/>
                </a:lnTo>
                <a:lnTo>
                  <a:pt x="0" y="6656682"/>
                </a:lnTo>
                <a:lnTo>
                  <a:pt x="0" y="0"/>
                </a:lnTo>
                <a:close/>
              </a:path>
            </a:pathLst>
          </a:custGeom>
          <a:blipFill rotWithShape="1">
            <a:blip r:embed="rId13">
              <a:alphaModFix/>
            </a:blip>
            <a:stretch>
              <a:fillRect b="0" l="0" r="0" t="0"/>
            </a:stretch>
          </a:blipFill>
          <a:ln>
            <a:noFill/>
          </a:ln>
        </p:spPr>
      </p:sp>
      <p:sp>
        <p:nvSpPr>
          <p:cNvPr id="1173" name="Google Shape;1173;p50"/>
          <p:cNvSpPr txBox="1"/>
          <p:nvPr/>
        </p:nvSpPr>
        <p:spPr>
          <a:xfrm>
            <a:off x="9954186" y="4597548"/>
            <a:ext cx="6124168" cy="1984935"/>
          </a:xfrm>
          <a:prstGeom prst="rect">
            <a:avLst/>
          </a:prstGeom>
          <a:noFill/>
          <a:ln>
            <a:noFill/>
          </a:ln>
        </p:spPr>
        <p:txBody>
          <a:bodyPr anchorCtr="0" anchor="t" bIns="0" lIns="0" spcFirstLastPara="1" rIns="0" wrap="square" tIns="0">
            <a:spAutoFit/>
          </a:bodyPr>
          <a:lstStyle/>
          <a:p>
            <a:pPr indent="0" lvl="0" marL="0" marR="0" rtl="0" algn="l">
              <a:lnSpc>
                <a:spcPct val="115002"/>
              </a:lnSpc>
              <a:spcBef>
                <a:spcPts val="0"/>
              </a:spcBef>
              <a:spcAft>
                <a:spcPts val="0"/>
              </a:spcAft>
              <a:buNone/>
            </a:pPr>
            <a:r>
              <a:rPr b="1" i="0" lang="en-US" sz="6599" u="none" cap="none" strike="noStrike">
                <a:solidFill>
                  <a:srgbClr val="FFFFFF"/>
                </a:solidFill>
                <a:latin typeface="Poppins"/>
                <a:ea typeface="Poppins"/>
                <a:cs typeface="Poppins"/>
                <a:sym typeface="Poppins"/>
              </a:rPr>
              <a:t>TERIMA</a:t>
            </a:r>
            <a:endParaRPr/>
          </a:p>
          <a:p>
            <a:pPr indent="0" lvl="0" marL="0" marR="0" rtl="0" algn="l">
              <a:lnSpc>
                <a:spcPct val="115002"/>
              </a:lnSpc>
              <a:spcBef>
                <a:spcPts val="0"/>
              </a:spcBef>
              <a:spcAft>
                <a:spcPts val="0"/>
              </a:spcAft>
              <a:buNone/>
            </a:pPr>
            <a:r>
              <a:rPr b="1" i="0" lang="en-US" sz="6599" u="none" cap="none" strike="noStrike">
                <a:solidFill>
                  <a:srgbClr val="FFFFFF"/>
                </a:solidFill>
                <a:latin typeface="Poppins"/>
                <a:ea typeface="Poppins"/>
                <a:cs typeface="Poppins"/>
                <a:sym typeface="Poppins"/>
              </a:rPr>
              <a:t>KASIH</a:t>
            </a:r>
            <a:endParaRPr/>
          </a:p>
        </p:txBody>
      </p:sp>
      <p:sp>
        <p:nvSpPr>
          <p:cNvPr id="1174" name="Google Shape;1174;p50"/>
          <p:cNvSpPr txBox="1"/>
          <p:nvPr/>
        </p:nvSpPr>
        <p:spPr>
          <a:xfrm>
            <a:off x="1689757" y="502400"/>
            <a:ext cx="7287526" cy="798852"/>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Kementerian Pendidikan</a:t>
            </a:r>
            <a:endParaRPr/>
          </a:p>
          <a:p>
            <a:pPr indent="0" lvl="0" marL="0" marR="0" rtl="0" algn="l">
              <a:lnSpc>
                <a:spcPct val="140000"/>
              </a:lnSpc>
              <a:spcBef>
                <a:spcPts val="0"/>
              </a:spcBef>
              <a:spcAft>
                <a:spcPts val="0"/>
              </a:spcAft>
              <a:buNone/>
            </a:pPr>
            <a:r>
              <a:rPr b="1" i="0" lang="en-US" sz="2300" u="none" cap="none" strike="noStrike">
                <a:solidFill>
                  <a:srgbClr val="0E557F"/>
                </a:solidFill>
                <a:latin typeface="Poppins"/>
                <a:ea typeface="Poppins"/>
                <a:cs typeface="Poppins"/>
                <a:sym typeface="Poppins"/>
              </a:rPr>
              <a:t> Dasar dan Menengah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LENOVO</dc:creator>
</cp:coreProperties>
</file>