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7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Mon 14.09.26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62000" y="1770757"/>
            <a:ext cx="3048000" cy="285750"/>
          </a:xfrm>
          <a:prstGeom prst="roundRect">
            <a:avLst>
              <a:gd name="adj" fmla="val 50000"/>
            </a:avLst>
          </a:prstGeom>
          <a:solidFill>
            <a:srgbClr val="0A24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610992"/>
            <a:ext cx="10668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100" y="3052345"/>
            <a:ext cx="3231585" cy="35906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1973123"/>
            <a:ext cx="9101136" cy="40985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57"/>
              </a:lnSpc>
            </a:pPr>
            <a:r>
              <a:rPr sz="4050" b="1" i="0" u="none" dirty="0" err="1">
                <a:solidFill>
                  <a:srgbClr val="F8FAFC"/>
                </a:solidFill>
                <a:latin typeface="Space Grotesk"/>
              </a:rPr>
              <a:t>Integrasi</a:t>
            </a:r>
            <a:r>
              <a:rPr sz="4050" b="1" i="0" u="none" dirty="0">
                <a:solidFill>
                  <a:srgbClr val="F8FAFC"/>
                </a:solidFill>
                <a:latin typeface="Space Grotesk"/>
              </a:rPr>
              <a:t> </a:t>
            </a:r>
            <a:r>
              <a:rPr sz="4050" b="1" i="0" u="none" dirty="0" err="1">
                <a:solidFill>
                  <a:srgbClr val="F8FAFC"/>
                </a:solidFill>
                <a:latin typeface="Space Grotesk"/>
              </a:rPr>
              <a:t>Biomekanika</a:t>
            </a:r>
            <a:r>
              <a:rPr sz="4050" b="1" i="0" u="none" dirty="0">
                <a:solidFill>
                  <a:srgbClr val="F8FAFC"/>
                </a:solidFill>
                <a:latin typeface="Space Grotesk"/>
              </a:rPr>
              <a:t>, </a:t>
            </a:r>
            <a:r>
              <a:rPr sz="4050" b="1" i="0" u="none" dirty="0" err="1">
                <a:solidFill>
                  <a:srgbClr val="F8FAFC"/>
                </a:solidFill>
                <a:latin typeface="Space Grotesk"/>
              </a:rPr>
              <a:t>Ergonomi</a:t>
            </a:r>
            <a:r>
              <a:rPr sz="4050" b="1" i="0" u="none" dirty="0">
                <a:solidFill>
                  <a:srgbClr val="F8FAFC"/>
                </a:solidFill>
                <a:latin typeface="Space Grotesk"/>
              </a:rPr>
              <a:t> &amp; </a:t>
            </a:r>
            <a:r>
              <a:rPr sz="4050" b="1" i="0" u="none" dirty="0" err="1">
                <a:solidFill>
                  <a:srgbClr val="F8FAFC"/>
                </a:solidFill>
                <a:latin typeface="Space Grotesk"/>
              </a:rPr>
              <a:t>Ketahanan</a:t>
            </a:r>
            <a:r>
              <a:rPr sz="4050" b="1" i="0" u="none" dirty="0">
                <a:solidFill>
                  <a:srgbClr val="F8FAFC"/>
                </a:solidFill>
                <a:latin typeface="Space Grotesk"/>
              </a:rPr>
              <a:t> </a:t>
            </a:r>
            <a:r>
              <a:rPr sz="4050" b="1" i="0" u="none" dirty="0" err="1" smtClean="0">
                <a:solidFill>
                  <a:srgbClr val="F8FAFC"/>
                </a:solidFill>
                <a:latin typeface="Space Grotesk"/>
              </a:rPr>
              <a:t>Fisik</a:t>
            </a:r>
            <a:endParaRPr lang="en-US" sz="4050" b="1" i="0" u="none" dirty="0" smtClean="0">
              <a:solidFill>
                <a:srgbClr val="F8FAFC"/>
              </a:solidFill>
              <a:latin typeface="Space Grotesk"/>
            </a:endParaRPr>
          </a:p>
          <a:p>
            <a:pPr algn="l"/>
            <a:endParaRPr lang="en-US" sz="1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PEMATERI:MGMP PJOK SMK ACEH TAMIANG 2026</a:t>
            </a:r>
          </a:p>
          <a:p>
            <a:pPr algn="ctr"/>
            <a:r>
              <a:rPr lang="en-US" sz="3200" b="1" i="0" u="none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ANWAR </a:t>
            </a:r>
            <a:r>
              <a:rPr lang="en-US" sz="3200" b="1" i="0" u="none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SADAT,S.Pd,M.Si</a:t>
            </a:r>
            <a:endParaRPr lang="en-US" sz="3200" b="1" i="0" u="none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NIP,197404122006041007</a:t>
            </a:r>
            <a:endParaRPr sz="3200" b="1" i="0" u="none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1073163"/>
            <a:ext cx="35052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>
                <a:solidFill>
                  <a:srgbClr val="38BDF8"/>
                </a:solidFill>
                <a:latin typeface="Arial Black" pitchFamily="34" charset="0"/>
              </a:rPr>
              <a:t>PEMBELAJARAN MENDALAM PJOK SMK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743200"/>
            <a:ext cx="3454449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743200"/>
            <a:ext cx="3454449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2743200"/>
            <a:ext cx="3454449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5076825"/>
            <a:ext cx="34544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743200"/>
            <a:ext cx="3454449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30724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68849" y="5076825"/>
            <a:ext cx="34544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68849" y="2743200"/>
            <a:ext cx="3454449" cy="381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68849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3774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51899" y="5076825"/>
            <a:ext cx="34544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51899" y="2743200"/>
            <a:ext cx="3454449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1899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496823" y="2743200"/>
            <a:ext cx="9525" cy="23431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3086100"/>
            <a:ext cx="457200" cy="4572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074" y="3086100"/>
            <a:ext cx="457200" cy="4572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124" y="3086100"/>
            <a:ext cx="457200" cy="4572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0" y="3209925"/>
            <a:ext cx="209550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612" y="3209925"/>
            <a:ext cx="238125" cy="2095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01. KERANGKA KONSEPTUAL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3 Dimensi Pembelajaran Mendalam PJOK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2025" y="3733800"/>
            <a:ext cx="380887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Olah Pikir (Kognitif)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025" y="4086225"/>
            <a:ext cx="299724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Analisis taktik permainan, pemahaman biomekanika gerak, dan evaluasi data kebugaran mandiri.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5074" y="3733800"/>
            <a:ext cx="380887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Olah Rasa (Afektif)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45074" y="4086225"/>
            <a:ext cx="299724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Pengembangan regulasi emosi, kepemimpinan lapangan, dan kesadaran keselamatan kerja.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8124" y="3733800"/>
            <a:ext cx="380887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Olah Raga (Psikomotor)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8124" y="4086225"/>
            <a:ext cx="299724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Penguasaan efisiensi gerak vokasi, manipulasi alat industri, dan stamina kerja fisik.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023294"/>
            <a:ext cx="3454449" cy="1782812"/>
          </a:xfrm>
          <a:prstGeom prst="roundRect">
            <a:avLst>
              <a:gd name="adj" fmla="val 74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3023294"/>
            <a:ext cx="3454449" cy="1782812"/>
          </a:xfrm>
          <a:prstGeom prst="roundRect">
            <a:avLst>
              <a:gd name="adj" fmla="val 74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3023294"/>
            <a:ext cx="3454449" cy="1782812"/>
          </a:xfrm>
          <a:prstGeom prst="roundRect">
            <a:avLst>
              <a:gd name="adj" fmla="val 74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02. KONTEKSTUALISASI INDUSTRI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Transfer Keterampilan Gerak ke Dunia Kerja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25" y="3299519"/>
            <a:ext cx="380887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Teknik Otomotif &amp; Mesin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5" y="3594794"/>
            <a:ext cx="362749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Kekuatan Otot Inti &amp; Bahu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025" y="3890069"/>
            <a:ext cx="2997249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Stabilisasi tulang belakang saat mengoperasikan mesin berat dan mengangkat material.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5074" y="3299519"/>
            <a:ext cx="380887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Konstruksi &amp; Bangunan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074" y="3594794"/>
            <a:ext cx="362749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Keseimbangan &amp; Propriosepsi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074" y="3890069"/>
            <a:ext cx="2997249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Postur tubuh stabil pada ketinggian dan koordinasi kaki-tangan presisi tinggi.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8124" y="3299519"/>
            <a:ext cx="380887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Jasa &amp; Layanan Medis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8124" y="3594794"/>
            <a:ext cx="362749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Daya Tahan Otot &amp; Postur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8124" y="3890069"/>
            <a:ext cx="2997249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Ketahanan berdiri durasi panjang dan koordinasi posisi tubuh serbaguna.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247900"/>
            <a:ext cx="52197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3476625"/>
            <a:ext cx="52197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4705350"/>
            <a:ext cx="5219700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2247900"/>
            <a:ext cx="38100" cy="10382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3476625"/>
            <a:ext cx="38100" cy="103822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4705350"/>
            <a:ext cx="38100" cy="8382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85975"/>
            <a:ext cx="521970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03. SAINS OLAHRAGA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Analisis Biomekanika &amp; Efisiensi Gerak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438400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Pusat Gravitasi (Center of Gravity)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695575"/>
            <a:ext cx="48958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Menjaga titik berat tubuh dalam tumpuan untuk keseimbangan maksimal.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67125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Sistem Pengungkit Tubuh (Leverage)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924300"/>
            <a:ext cx="48958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Penggunaan momen gaya persendian untuk menghasilkan tenaga tanpa cedera.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895850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Penyerapan Vektor Gaya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53025"/>
            <a:ext cx="6000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Teknik pendaratan dan peredaman benturan pada persendian lutut.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028950"/>
            <a:ext cx="2562225" cy="1771650"/>
          </a:xfrm>
          <a:prstGeom prst="roundRect">
            <a:avLst>
              <a:gd name="adj" fmla="val 7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38525" y="3028950"/>
            <a:ext cx="2562225" cy="1771650"/>
          </a:xfrm>
          <a:prstGeom prst="roundRect">
            <a:avLst>
              <a:gd name="adj" fmla="val 7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28950"/>
            <a:ext cx="2562225" cy="1771650"/>
          </a:xfrm>
          <a:prstGeom prst="roundRect">
            <a:avLst>
              <a:gd name="adj" fmla="val 7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43975" y="3028950"/>
            <a:ext cx="2562225" cy="1771650"/>
          </a:xfrm>
          <a:prstGeom prst="roundRect">
            <a:avLst>
              <a:gd name="adj" fmla="val 7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267075"/>
            <a:ext cx="2085975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3267075"/>
            <a:ext cx="2085975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3267075"/>
            <a:ext cx="2085975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2100" y="3267075"/>
            <a:ext cx="2085975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04. PEMBELAJARAN BERBASIS TAKTIK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Pengembangan Pengambilan Keputusan Taktis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3667125"/>
            <a:ext cx="273784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Kesadaran Ruang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962400"/>
            <a:ext cx="2181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Membaca posisi kawan dan lawan secara terencana.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6650" y="3667125"/>
            <a:ext cx="273784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Keputusan Cepat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6650" y="3962400"/>
            <a:ext cx="218122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Eksekusi umpan atau posisi tepat di bawah tekanan waktu.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667125"/>
            <a:ext cx="273784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Komunikasi Efektif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9375" y="3962400"/>
            <a:ext cx="2181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Sinyal taktis lisan dan non-verbal antar anggota tim.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2100" y="3667125"/>
            <a:ext cx="273784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Adaptasi Strategi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2100" y="3962400"/>
            <a:ext cx="2181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Penyesuaian pola pertahanan dan penyerangan real-time.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133725"/>
            <a:ext cx="3454449" cy="16764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3133725"/>
            <a:ext cx="3454449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68849" y="3133725"/>
            <a:ext cx="3454449" cy="16764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3810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368849" y="3133725"/>
            <a:ext cx="3454449" cy="381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51899" y="3133725"/>
            <a:ext cx="3454449" cy="16764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381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51899" y="3133725"/>
            <a:ext cx="3454449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05. KESEHATAN &amp; KESELAMATAN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Protokol Manajemen &amp; Pencegahan Cedera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438525"/>
            <a:ext cx="2940099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Fase 1 • Pencegahan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49" y="3438525"/>
            <a:ext cx="2940099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A580C"/>
                </a:solidFill>
                <a:latin typeface="Plus Jakarta Sans"/>
              </a:rPr>
              <a:t>Fase 2 • Penanganan Akut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6699" y="3438525"/>
            <a:ext cx="2940099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A34A"/>
                </a:solidFill>
                <a:latin typeface="Plus Jakarta Sans"/>
              </a:rPr>
              <a:t>Fase 3 • Pemulihan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3790950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Identifikasi Risiko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105275"/>
            <a:ext cx="29400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Skrining postur, aktivasi otot stabilisator, dan kesiapan APD olahraga.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49" y="3790950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Protokol PRICE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49" y="4105275"/>
            <a:ext cx="29400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Tindakan Protect, Rest, Ice, Compression, dan Elevation pada sprain.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6699" y="3790950"/>
            <a:ext cx="37338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Rehabilitasi Aktif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6699" y="4105275"/>
            <a:ext cx="29400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Latihan mobilitas bertahap dan penguatan neuromuskular spesifik.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06. EVALUASI BEBAN FISIK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Ambang Denyut Nadi Latihan Berbasis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2015" y="2876550"/>
            <a:ext cx="6607968" cy="990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sz="7800" b="1" i="0" u="none">
                <a:solidFill>
                  <a:srgbClr val="0284C7"/>
                </a:solidFill>
                <a:latin typeface="Plus Jakarta Sans"/>
              </a:rPr>
              <a:t>70%–85%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3981450"/>
            <a:ext cx="83820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Target Heart Rate Zone untuk Peningkatan Kapasitas Aerobik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6468" y="4381500"/>
            <a:ext cx="77390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Pengukuran denyut nadi maksimum (220 - Usia) untuk memastikan latihan aerobik tepat sasaran tanpa memicu overtraining.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8194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6671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5148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85975"/>
            <a:ext cx="52197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07. APLIKASI ERGONOMI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Standar Postur Kerja Aman Bengkel SMK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81940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3625" y="36671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3625" y="451485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1800" y="2819400"/>
            <a:ext cx="54102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Lifting Beban Berpusat pada Kaki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1800" y="3076575"/>
            <a:ext cx="48196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Teknik squat saat mengangkat beban untuk melindungi piringan sendi lumbal.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1800" y="3667125"/>
            <a:ext cx="54102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Ketinggian Meja Kerja Optimal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800" y="3924300"/>
            <a:ext cx="48196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Siku membentuk sudut 90 derajat untuk mencegah kelelahan bahu berlebih.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4514850"/>
            <a:ext cx="54102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Jeda Istirahat Aktif (Micro-Break)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4772025"/>
            <a:ext cx="5381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Peregangan statis 60 detik setiap 45 menit pekerjaan berulang.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005137"/>
            <a:ext cx="3454449" cy="1819275"/>
          </a:xfrm>
          <a:prstGeom prst="roundRect">
            <a:avLst>
              <a:gd name="adj" fmla="val 83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3005137"/>
            <a:ext cx="3454449" cy="1819275"/>
          </a:xfrm>
          <a:prstGeom prst="roundRect">
            <a:avLst>
              <a:gd name="adj" fmla="val 83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3005137"/>
            <a:ext cx="3454449" cy="1819275"/>
          </a:xfrm>
          <a:prstGeom prst="roundRect">
            <a:avLst>
              <a:gd name="adj" fmla="val 83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3319462"/>
            <a:ext cx="2825799" cy="2857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74" y="3319462"/>
            <a:ext cx="2825799" cy="285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224" y="3319462"/>
            <a:ext cx="2825799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08. FISIOLOGI LATIHAN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Bioenergetika &amp; Nutrisi Performa Fisik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795712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Sistem Energi ATP-PC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4110037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Daya ledak cepat untuk aktivitas intensitas tinggi durasi 1–10 detik.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3174" y="3795712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Glikolisis Anaerobik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3174" y="4110037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Metabolisme glukosa cepat untuk aktivitas berat durasi 1–3 menit.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224" y="3795712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Resintesis Glikogen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4110037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Asupan karbohidrat kompleks pasca latihan untuk pemulihan otot optimal.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628900"/>
            <a:ext cx="10820400" cy="25336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628900"/>
          <a:ext cx="10820397" cy="253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304"/>
                <a:gridCol w="3837979"/>
                <a:gridCol w="2645419"/>
                <a:gridCol w="2851695"/>
              </a:tblGrid>
              <a:tr h="50673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Dimensi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Indikator Capaian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Metode Asesmen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Target Kompetensi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673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Kognitif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284C7"/>
                          </a:solidFill>
                          <a:latin typeface="Plus Jakarta Sans"/>
                        </a:rPr>
                        <a:t>Analisis Biomekanika Gerak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Studi Kasus &amp; Jurnal Gerak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Memahami Efisiensi Sendi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673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Psikomotor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EA580C"/>
                          </a:solidFill>
                          <a:latin typeface="Plus Jakarta Sans"/>
                        </a:rPr>
                        <a:t>Keterampilan Gerak &amp; Postur Ergonomis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Unjuk Kerja Vokasi Praktik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Presisi Gerak &amp; Keselamatan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673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Afektif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6A34A"/>
                          </a:solidFill>
                          <a:latin typeface="Plus Jakarta Sans"/>
                        </a:rPr>
                        <a:t>Regulasi Diri &amp; Kerjasama Tim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Observasi Kolaboratif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Kepemimpinan &amp; Etika Kerja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673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Kebugaran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9333EA"/>
                          </a:solidFill>
                          <a:latin typeface="Plus Jakarta Sans"/>
                        </a:rPr>
                        <a:t>Kapasitas VO2 Max &amp; Kekuatan Otot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Tes TKJI &amp; Heart Rate Data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Stamina Kerja Vokasi Tinggi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09. EVALUASI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Matriks Asesmen Pembelajaran Mendalam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243262"/>
            <a:ext cx="3454449" cy="1343025"/>
          </a:xfrm>
          <a:prstGeom prst="roundRect">
            <a:avLst>
              <a:gd name="adj" fmla="val 113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3243262"/>
            <a:ext cx="3454449" cy="1343025"/>
          </a:xfrm>
          <a:prstGeom prst="roundRect">
            <a:avLst>
              <a:gd name="adj" fmla="val 113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3243262"/>
            <a:ext cx="3454449" cy="1343025"/>
          </a:xfrm>
          <a:prstGeom prst="roundRect">
            <a:avLst>
              <a:gd name="adj" fmla="val 113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10. GAYA HIDUP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81050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Perancangan Program Kebugaran Sepanjang Hayat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3557587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1. Self-Assessment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871912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Evaluasi rutin indeks massa tubuh, denyut nadi istirahat, dan flexibilitas.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3174" y="3557587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2. Variabilitas Aktivitas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3174" y="3871912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Kombinasi olahraga aerobik, beban, dan aktivitas rekreasi fleksibel.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224" y="3557587"/>
            <a:ext cx="370886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3. Konsistensi Karakter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224" y="3871912"/>
            <a:ext cx="29210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Membangun kebiasaan gerak harian 30 menit demi produktivitas kerja panjang.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0500" y="4552950"/>
            <a:ext cx="4191000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000500" y="4552950"/>
            <a:ext cx="4191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895475"/>
            <a:ext cx="609600" cy="609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2" y="2066925"/>
            <a:ext cx="333375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285750" y="2733675"/>
            <a:ext cx="12763500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8FAFC"/>
                </a:solidFill>
                <a:latin typeface="Space Grotesk"/>
              </a:rPr>
              <a:t>Bergerak Cerdas, Bekerja Tangguh, Berdaya Saing Tinggi!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57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0125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7165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Plus Jakarta Sans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038225"/>
            <a:ext cx="729853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https://www.puregym.com/media/ejva5ulh/full-body-toning-workout-for-women.jpg?quality=80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6875" y="1238250"/>
            <a:ext cx="255984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www.puregym.com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6875" y="1809750"/>
            <a:ext cx="72866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https://www.thesafetymaster.com/wp-content/uploads/2023/05/Ergonomics-1200x1200.jpeg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009775"/>
            <a:ext cx="3214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www.thesafetymaster.com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616</Words>
  <Application>Microsoft Office PowerPoint</Application>
  <PresentationFormat>Custom</PresentationFormat>
  <Paragraphs>119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dc:description>generated using python-pptx</dc:description>
  <cp:lastModifiedBy>User</cp:lastModifiedBy>
  <cp:revision>3</cp:revision>
  <dcterms:created xsi:type="dcterms:W3CDTF">2013-01-27T09:14:16Z</dcterms:created>
  <dcterms:modified xsi:type="dcterms:W3CDTF">2026-09-14T03:40:48Z</dcterms:modified>
</cp:coreProperties>
</file>