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512" y="2551807"/>
            <a:ext cx="3990975" cy="352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60508" y="3094732"/>
            <a:ext cx="7870983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>
                <a:solidFill>
                  <a:srgbClr val="0F172A"/>
                </a:solidFill>
                <a:latin typeface="Poppins"/>
              </a:rPr>
              <a:t>Struktur Organisasi Hotel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7912" y="3877567"/>
            <a:ext cx="74961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Memahami Hirarki, Divisi Kerja, dan Alur Operational Tugas di Industri Perhotelan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595562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85486" y="2871787"/>
            <a:ext cx="8221027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E3A8A"/>
                </a:solidFill>
                <a:latin typeface="Poppins"/>
              </a:rPr>
              <a:t>Konsep Dasar Organisasi Hotel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757612"/>
            <a:ext cx="7143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Pengertian, pentingnya struktur kerja, dan hubungan wewenang dalam memastikan kepuasan pelayanan tamu.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95575"/>
            <a:ext cx="5334000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95575"/>
            <a:ext cx="5334000" cy="227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038475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Apa itu Struktur Organisasi Hotel?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86150"/>
            <a:ext cx="46482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Lato"/>
              </a:rPr>
              <a:t>Bagan hirarki yang menggambarkan rantai komando, pembagian tugas, wewenang, serta tanggung jawab dari setiap posisi jabatan di sebuah hotel agar operasional berjalan sistematis.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038475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Mengapa Struktur Organisasi Penting?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486150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Lato"/>
              </a:rPr>
              <a:t>Menghindari tumpang tindih (overlapping) tugas, memperjelas jalur komunikasi antar lini kerja, serta mempermudah evaluasi kinerja dan alur koordinasi harian.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Definisi &amp; Fungsi Struktur Organisasi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0100" y="2024062"/>
            <a:ext cx="51054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Lato"/>
              </a:rPr>
              <a:t>General Manager (GM):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Pimpinan tertinggi yang bertanggung jawab penuh atas seluruh operasional, keuangan, dan pencapaian visi hotel.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681287"/>
            <a:ext cx="51054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Lato"/>
              </a:rPr>
              <a:t>Assistant GM / EAM: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Mendampingi GM dalam pengawasan harian operasional serta pengkoordinasian antar Departemen Head.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338512"/>
            <a:ext cx="5105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Lato"/>
              </a:rPr>
              <a:t>Department Heads (HOD):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Para manajer ahli yang memimpin departemen spesifik (FO Manager, Executive Housekeeper, F&amp;B Director, dll).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1985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B45309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3187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B45309"/>
                </a:solidFill>
                <a:latin typeface="La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330041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B45309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Manajemen Puncak (Executive Level)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595562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50456" y="2871787"/>
            <a:ext cx="8691086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E3A8A"/>
                </a:solidFill>
                <a:latin typeface="Poppins"/>
              </a:rPr>
              <a:t>Departemen Utama Operasional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757612"/>
            <a:ext cx="7143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Mengenal Room Division dan Food &amp; Beverage sebagai garda terdepan pendapatan dan pelayanan hotel.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0100" y="2024062"/>
            <a:ext cx="5105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Lato"/>
              </a:rPr>
              <a:t>Front Office (FO):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Pintu utama dan </a:t>
            </a:r>
            <a:r>
              <a:rPr sz="1350" b="0" i="1" u="none">
                <a:solidFill>
                  <a:srgbClr val="334155"/>
                </a:solidFill>
                <a:latin typeface="Lato"/>
              </a:rPr>
              <a:t>first impression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hotel. Bertugas menangani pemesanan kamar, </a:t>
            </a:r>
            <a:r>
              <a:rPr sz="1350" b="0" i="1" u="none">
                <a:solidFill>
                  <a:srgbClr val="334155"/>
                </a:solidFill>
                <a:latin typeface="Lato"/>
              </a:rPr>
              <a:t>check-in/out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, penyampaian informasi, dan komplain tamu.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938462"/>
            <a:ext cx="5105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Lato"/>
              </a:rPr>
              <a:t>Housekeeping (HK):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Bertanggung jawab penuh menjaga kebersihan, estetika, kerapian kamar tamu, ketersediaan linen, serta seluruh area publik hotel.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1985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B4530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9003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B45309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Front Office &amp; Housekeeping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24162"/>
            <a:ext cx="5334000" cy="2019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24162"/>
            <a:ext cx="5334000" cy="201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167062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F&amp;B Service (Pelayanan)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614737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Lato"/>
              </a:rPr>
              <a:t>Tim yang berhadapan langsung dengan tamu di restoran, bar, </a:t>
            </a:r>
            <a:r>
              <a:rPr sz="1350" b="0" i="1" u="none">
                <a:solidFill>
                  <a:srgbClr val="334155"/>
                </a:solidFill>
                <a:latin typeface="Lato"/>
              </a:rPr>
              <a:t>banquet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(ruang acara), dan </a:t>
            </a:r>
            <a:r>
              <a:rPr sz="1350" b="0" i="1" u="none">
                <a:solidFill>
                  <a:srgbClr val="334155"/>
                </a:solidFill>
                <a:latin typeface="Lato"/>
              </a:rPr>
              <a:t>room service</a:t>
            </a:r>
            <a:r>
              <a:rPr sz="1350" b="0" i="0" u="none">
                <a:solidFill>
                  <a:srgbClr val="334155"/>
                </a:solidFill>
                <a:latin typeface="Lato"/>
              </a:rPr>
              <a:t> untuk menyajikan makanan &amp; minuman dengan standar sopan santun tinggi.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167062"/>
            <a:ext cx="488061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F&amp;B Product (Kitchen / Dapur)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614737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Lato"/>
              </a:rPr>
              <a:t>Tim juru masak (Chef/Cook) yang bertugas mengolah bahan mentah menjadi hidangan berkualitas tinggi, mengawasi standar kebersihan makanan, dan kreasi menu hotel.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Food &amp; Beverage (F&amp;B) Department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2595562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5318" y="2871787"/>
            <a:ext cx="1090136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1E3A8A"/>
                </a:solidFill>
                <a:latin typeface="Poppins"/>
              </a:rPr>
              <a:t>Departemen Pendukung (Back of House)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757612"/>
            <a:ext cx="7143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Divisi belakang layar yang memastikan keberlanjutan administrasi, bisnis, dan teknis fisik bangunan hotel.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62212"/>
            <a:ext cx="2590800" cy="2743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462212"/>
            <a:ext cx="2590800" cy="2743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2462212"/>
            <a:ext cx="2590800" cy="2743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700" y="2462212"/>
            <a:ext cx="2590800" cy="2743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738437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625" y="3500437"/>
            <a:ext cx="1180147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Accounting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3900487"/>
            <a:ext cx="2114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Lato"/>
              </a:rPr>
              <a:t>Mengelola arus keuangan, laporan rugi laba, pengeluaran kasir, audit, dan pembayaran gaji karyawan.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9025" y="2738437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29025" y="3500437"/>
            <a:ext cx="161020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HRD / Personnel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9025" y="3900487"/>
            <a:ext cx="2114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Lato"/>
              </a:rPr>
              <a:t>Menangani rekrutmen staff, pelatihan keterampilan, administrasi hak pegawai, serta pengembangan SDM.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8425" y="2738437"/>
            <a:ext cx="6096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8425" y="3500437"/>
            <a:ext cx="185023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Sales &amp; 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8425" y="3900487"/>
            <a:ext cx="2114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Lato"/>
              </a:rPr>
              <a:t>Memasarkan produk kamar, promosi acara, serta membangun kerja sama dengan instansi &amp; Travel Agent.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825" y="2738437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67825" y="3500437"/>
            <a:ext cx="121015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Engineering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67825" y="3900487"/>
            <a:ext cx="21145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Lato"/>
              </a:rPr>
              <a:t>Pemeliharaan rutin teknis listrik, AC, mesin lift, air, hingga perbaikan sarana fisik gedung hotel.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837" y="2871787"/>
            <a:ext cx="257175" cy="3429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9512" y="2871787"/>
            <a:ext cx="428625" cy="3429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1775" y="2871787"/>
            <a:ext cx="342900" cy="3429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01175" y="2871787"/>
            <a:ext cx="342900" cy="3429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4 Departemen Pendukung Utama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619375"/>
          <a:ext cx="11048998" cy="2428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8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1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218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Kriteria Perbandingan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Hotel Berbintang (Besar)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Hotel Kecil / Melati (Non-Bintang)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21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Lato"/>
                        </a:rPr>
                        <a:t>Pembagian Spesialisasi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Sangat spesifik (1 staf menangani 1 tugas khusus)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Ganda / Merangkap (1 staf menangani beberapa tugas)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218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Lato"/>
                        </a:rPr>
                        <a:t>Jumlah Departemen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Lengkap (FO, HK, FBS, FBP, HRD, Eng, Sec, Mkt)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Sederhana (Operasional Kamar &amp; Kasir Keuangan)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221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Lato"/>
                        </a:rPr>
                        <a:t>Jalur Rantai Komando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Bertingkat (GM → HOD → Supervisor → Staff)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Lato"/>
                        </a:rPr>
                        <a:t>Langsung (Pemilik/Manajer → Staf Operasional)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3214687"/>
            <a:ext cx="241815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989659" y="3214687"/>
            <a:ext cx="4108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098506" y="3214687"/>
            <a:ext cx="45219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3824287"/>
            <a:ext cx="241815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989659" y="3824287"/>
            <a:ext cx="4108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098506" y="3824287"/>
            <a:ext cx="45219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4433887"/>
            <a:ext cx="241815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989659" y="4433887"/>
            <a:ext cx="410884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098506" y="4433887"/>
            <a:ext cx="45219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Perbandingan Skala Struktur Hotel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119562"/>
            <a:ext cx="2541240" cy="1038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509837"/>
            <a:ext cx="2541240" cy="103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119562"/>
            <a:ext cx="2541240" cy="1238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309812"/>
            <a:ext cx="2541240" cy="12382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3814762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7990" y="4281487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1. Pre-Arrival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4595812"/>
            <a:ext cx="221739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Lato"/>
              </a:rPr>
              <a:t>FO Reservasi mencatat pemesanan &amp; HK menyiapkan ketersediaan kamar.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3910" y="2671762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2. Arrival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9344" y="2986087"/>
            <a:ext cx="221739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Lato"/>
              </a:rPr>
              <a:t>FO Receptionist menyambut tamu &amp; Concierge membawa bagasi tamu.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9830" y="4281487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3. Occupancy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5264" y="4595812"/>
            <a:ext cx="221739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Lato"/>
              </a:rPr>
              <a:t>Housekeeping &amp; F&amp;B Service melayani kebutuhan harian tamu menginap.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5750" y="2471737"/>
            <a:ext cx="232825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1E3A8A"/>
                </a:solidFill>
                <a:latin typeface="Poppins SemiBold"/>
              </a:rPr>
              <a:t>4. Departure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1184" y="2786062"/>
            <a:ext cx="221739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Lato"/>
              </a:rPr>
              <a:t>FO Kasir memproses billing check-out &amp; HK membersihkan kamar kembali.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Alur Koordinasi Pelayanan Tamu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37345" y="372903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73265" y="372903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409184" y="372903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245104" y="372903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2452687"/>
            <a:ext cx="116014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1E3A8A"/>
                </a:solidFill>
                <a:latin typeface="Poppins"/>
              </a:rPr>
              <a:t>Ada Pertanyaan?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3500437"/>
            <a:ext cx="11049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Lato"/>
              </a:rPr>
              <a:t>Mari diskusikan bagian struktur organisasi hotel mana yang ingin kamu ketahui lebih mendalam!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195762"/>
            <a:ext cx="11049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B45309"/>
                </a:solidFill>
                <a:latin typeface="Lato SemiBold"/>
              </a:rPr>
              <a:t>Modul Pembelajaran Dasar-Dasar Perhotelan • Kelas X SMK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0670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8290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8290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20992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3217068"/>
            <a:ext cx="995362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Lato"/>
              </a:rPr>
              <a:t>https://www.siammandarinahotel.com/wp-content/uploads/2024/08/DIN08417-600x400.jpg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3450431"/>
            <a:ext cx="99536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Lato"/>
              </a:rPr>
              <a:t>www.siammandarinahotel.com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9814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3988593"/>
            <a:ext cx="995362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Lato"/>
              </a:rPr>
              <a:t>https://www.mews.com/_next/image?url=%2Fapi%2Fmedia%2Ffile%2F0e41e4fe29a04c0e1810396f54627842.webp&amp;w=3840&amp;q=85&amp;dpl=dpl_BU7RRGzcfDbknGTg1caayDXJteBr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4221956"/>
            <a:ext cx="99536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Lato"/>
              </a:rPr>
              <a:t>www.mews.com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684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Lato</vt:lpstr>
      <vt:lpstr>Lato SemiBold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Lenovo</dc:creator>
  <cp:keywords/>
  <dc:description>generated using python-pptx</dc:description>
  <cp:lastModifiedBy>Lenovo</cp:lastModifiedBy>
  <cp:revision>1</cp:revision>
  <dcterms:created xsi:type="dcterms:W3CDTF">2013-01-27T09:14:16Z</dcterms:created>
  <dcterms:modified xsi:type="dcterms:W3CDTF">2026-08-27T08:37:29Z</dcterms:modified>
  <cp:category/>
</cp:coreProperties>
</file>