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B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640080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000" b="1">
                <a:solidFill>
                  <a:srgbClr val="F59937"/>
                </a:solidFill>
                <a:latin typeface="Aptos"/>
              </a:defRPr>
            </a:pPr>
            <a:r>
              <a:t>MGMP TIK / INFORMATIKA SMA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7899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t>PENERAPAN PERCABANGAN,</a:t>
            </a:r>
          </a:p>
          <a:p>
            <a:pPr>
              <a:spcAft>
                <a:spcPts val="7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t>PERULANGAN, DAN FUNGSI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342900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BECDFF"/>
                </a:solidFill>
                <a:latin typeface="Aptos"/>
              </a:defRPr>
            </a:pPr>
            <a:r>
              <a:t>dalam Pemrograman Python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983480"/>
            <a:ext cx="100584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FFFFFF"/>
                </a:solidFill>
                <a:latin typeface="Aptos"/>
              </a:defRPr>
            </a:pPr>
            <a:r>
              <a:t>Bahan berbagi praktik • Visual Studio Code • Pembelajaran Informatika SMA</a:t>
            </a:r>
          </a:p>
        </p:txBody>
      </p:sp>
      <p:sp>
        <p:nvSpPr>
          <p:cNvPr id="6" name="Oval 5"/>
          <p:cNvSpPr/>
          <p:nvPr/>
        </p:nvSpPr>
        <p:spPr>
          <a:xfrm>
            <a:off x="9966960" y="594360"/>
            <a:ext cx="502920" cy="502920"/>
          </a:xfrm>
          <a:prstGeom prst="ellipse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789920" y="1371600"/>
            <a:ext cx="502920" cy="502920"/>
          </a:xfrm>
          <a:prstGeom prst="ellipse">
            <a:avLst/>
          </a:prstGeom>
          <a:solidFill>
            <a:srgbClr val="754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601200" y="2240280"/>
            <a:ext cx="502920" cy="502920"/>
          </a:xfrm>
          <a:prstGeom prst="ellipse">
            <a:avLst/>
          </a:prstGeom>
          <a:solidFill>
            <a:srgbClr val="F59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1064240" y="2743200"/>
            <a:ext cx="502920" cy="502920"/>
          </a:xfrm>
          <a:prstGeom prst="ellipse">
            <a:avLst/>
          </a:prstGeom>
          <a:solidFill>
            <a:srgbClr val="2A91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Tujuan Kegiatan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232A42"/>
                </a:solidFill>
                <a:latin typeface="Aptos"/>
              </a:defRPr>
            </a:pPr>
            <a:r>
              <a:t>• Memahami konsep percabangan, perulangan, dan fungsi pada Python.</a:t>
            </a:r>
          </a:p>
          <a:p>
            <a:pPr>
              <a:spcAft>
                <a:spcPts val="1400"/>
              </a:spcAft>
              <a:defRPr sz="2100">
                <a:solidFill>
                  <a:srgbClr val="232A42"/>
                </a:solidFill>
                <a:latin typeface="Aptos"/>
              </a:defRPr>
            </a:pPr>
            <a:r>
              <a:t>• Membaca alur eksekusi program dan memprediksi output.</a:t>
            </a:r>
          </a:p>
          <a:p>
            <a:pPr>
              <a:spcAft>
                <a:spcPts val="1400"/>
              </a:spcAft>
              <a:defRPr sz="2100">
                <a:solidFill>
                  <a:srgbClr val="232A42"/>
                </a:solidFill>
                <a:latin typeface="Aptos"/>
              </a:defRPr>
            </a:pPr>
            <a:r>
              <a:t>• Menyusun program sederhana yang dekat dengan konteks siswa SMA.</a:t>
            </a:r>
          </a:p>
          <a:p>
            <a:pPr>
              <a:spcAft>
                <a:spcPts val="1400"/>
              </a:spcAft>
              <a:defRPr sz="2100">
                <a:solidFill>
                  <a:srgbClr val="232A42"/>
                </a:solidFill>
                <a:latin typeface="Aptos"/>
              </a:defRPr>
            </a:pPr>
            <a:r>
              <a:t>• Merancang aktivitas praktik yang dapat diadaptasi di kelas.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Peta Materi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232A42"/>
                </a:solidFill>
                <a:latin typeface="Aptos"/>
              </a:defRPr>
            </a:pPr>
            <a:r>
              <a:t>• 1. Mengulas input, output, variabel, dan tipe data.</a:t>
            </a:r>
          </a:p>
          <a:p>
            <a:pPr>
              <a:spcAft>
                <a:spcPts val="1400"/>
              </a:spcAft>
              <a:defRPr sz="2100">
                <a:solidFill>
                  <a:srgbClr val="232A42"/>
                </a:solidFill>
                <a:latin typeface="Aptos"/>
              </a:defRPr>
            </a:pPr>
            <a:r>
              <a:t>• 2. Operator untuk membuat keputusan.</a:t>
            </a:r>
          </a:p>
          <a:p>
            <a:pPr>
              <a:spcAft>
                <a:spcPts val="1400"/>
              </a:spcAft>
              <a:defRPr sz="2100">
                <a:solidFill>
                  <a:srgbClr val="232A42"/>
                </a:solidFill>
                <a:latin typeface="Aptos"/>
              </a:defRPr>
            </a:pPr>
            <a:r>
              <a:t>• 3. Percabangan: if, elif, else.</a:t>
            </a:r>
          </a:p>
          <a:p>
            <a:pPr>
              <a:spcAft>
                <a:spcPts val="1400"/>
              </a:spcAft>
              <a:defRPr sz="2100">
                <a:solidFill>
                  <a:srgbClr val="232A42"/>
                </a:solidFill>
                <a:latin typeface="Aptos"/>
              </a:defRPr>
            </a:pPr>
            <a:r>
              <a:t>• 4. Perulangan: for dan while.</a:t>
            </a:r>
          </a:p>
          <a:p>
            <a:pPr>
              <a:spcAft>
                <a:spcPts val="1400"/>
              </a:spcAft>
              <a:defRPr sz="2100">
                <a:solidFill>
                  <a:srgbClr val="232A42"/>
                </a:solidFill>
                <a:latin typeface="Aptos"/>
              </a:defRPr>
            </a:pPr>
            <a:r>
              <a:t>• 5. Fungsi: def, parameter, return.</a:t>
            </a:r>
          </a:p>
          <a:p>
            <a:pPr>
              <a:spcAft>
                <a:spcPts val="1400"/>
              </a:spcAft>
              <a:defRPr sz="2100">
                <a:solidFill>
                  <a:srgbClr val="232A42"/>
                </a:solidFill>
                <a:latin typeface="Aptos"/>
              </a:defRPr>
            </a:pPr>
            <a:r>
              <a:t>• 6. Praktik integrasi melalui program pengolah nilai.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Pengingat: Input, Variabel, dan Konversi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232A42"/>
                </a:solidFill>
                <a:latin typeface="Aptos"/>
              </a:defRPr>
            </a:pPr>
            <a:r>
              <a:t>• input() menerima masukan sebagai teks (string).</a:t>
            </a:r>
          </a:p>
          <a:p>
            <a:pPr>
              <a:spcAft>
                <a:spcPts val="1400"/>
              </a:spcAft>
              <a:defRPr sz="2100">
                <a:solidFill>
                  <a:srgbClr val="232A42"/>
                </a:solidFill>
                <a:latin typeface="Aptos"/>
              </a:defRPr>
            </a:pPr>
            <a:r>
              <a:t>• Gunakan int() untuk bilangan bulat dan float() untuk desimal.</a:t>
            </a:r>
          </a:p>
          <a:p>
            <a:pPr>
              <a:spcAft>
                <a:spcPts val="1400"/>
              </a:spcAft>
              <a:defRPr sz="2100">
                <a:solidFill>
                  <a:srgbClr val="232A42"/>
                </a:solidFill>
                <a:latin typeface="Aptos"/>
              </a:defRPr>
            </a:pPr>
            <a:r>
              <a:t>• Variabel menyimpan nilai yang dapat digunakan kembali.</a:t>
            </a:r>
          </a:p>
          <a:p>
            <a:pPr>
              <a:spcAft>
                <a:spcPts val="1400"/>
              </a:spcAft>
              <a:defRPr sz="2100">
                <a:solidFill>
                  <a:srgbClr val="232A42"/>
                </a:solidFill>
                <a:latin typeface="Aptos"/>
              </a:defRPr>
            </a:pPr>
            <a:r>
              <a:t>• Indentasi menentukan blok kode Python.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Operator yang Sering Dipakai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71600"/>
            <a:ext cx="52120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232A42"/>
                </a:solidFill>
                <a:latin typeface="Aptos"/>
              </a:defRPr>
            </a:pPr>
            <a:r>
              <a:t>Aritmatika</a:t>
            </a:r>
          </a:p>
          <a:p>
            <a:pPr>
              <a:spcAft>
                <a:spcPts val="700"/>
              </a:spcAft>
              <a:defRPr sz="2200" b="1">
                <a:solidFill>
                  <a:srgbClr val="232A42"/>
                </a:solidFill>
                <a:latin typeface="Aptos"/>
              </a:defRPr>
            </a:pPr>
            <a:r>
              <a:t>+ tambah     - kurang</a:t>
            </a:r>
          </a:p>
          <a:p>
            <a:pPr>
              <a:spcAft>
                <a:spcPts val="700"/>
              </a:spcAft>
              <a:defRPr sz="2200" b="1">
                <a:solidFill>
                  <a:srgbClr val="232A42"/>
                </a:solidFill>
                <a:latin typeface="Aptos"/>
              </a:defRPr>
            </a:pPr>
            <a:r>
              <a:t>* kali          / bagi</a:t>
            </a:r>
          </a:p>
          <a:p>
            <a:pPr>
              <a:spcAft>
                <a:spcPts val="700"/>
              </a:spcAft>
              <a:defRPr sz="2200" b="1">
                <a:solidFill>
                  <a:srgbClr val="232A42"/>
                </a:solidFill>
                <a:latin typeface="Aptos"/>
              </a:defRPr>
            </a:pPr>
            <a:r>
              <a:t>// bagi bulat  % sisa bagi</a:t>
            </a:r>
          </a:p>
          <a:p>
            <a:pPr>
              <a:spcAft>
                <a:spcPts val="700"/>
              </a:spcAft>
              <a:defRPr sz="2200" b="1">
                <a:solidFill>
                  <a:srgbClr val="232A42"/>
                </a:solidFill>
                <a:latin typeface="Aptos"/>
              </a:defRPr>
            </a:pPr>
            <a:r>
              <a:t>** pangkat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0" y="1371600"/>
            <a:ext cx="50292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232A42"/>
                </a:solidFill>
                <a:latin typeface="Aptos"/>
              </a:defRPr>
            </a:pPr>
            <a:r>
              <a:t>Perbandingan</a:t>
            </a:r>
          </a:p>
          <a:p>
            <a:pPr>
              <a:spcAft>
                <a:spcPts val="700"/>
              </a:spcAft>
              <a:defRPr sz="2200" b="1">
                <a:solidFill>
                  <a:srgbClr val="232A42"/>
                </a:solidFill>
                <a:latin typeface="Aptos"/>
              </a:defRPr>
            </a:pPr>
            <a:r>
              <a:t>== sama dengan    != tidak sama</a:t>
            </a:r>
          </a:p>
          <a:p>
            <a:pPr>
              <a:spcAft>
                <a:spcPts val="700"/>
              </a:spcAft>
              <a:defRPr sz="2200" b="1">
                <a:solidFill>
                  <a:srgbClr val="232A42"/>
                </a:solidFill>
                <a:latin typeface="Aptos"/>
              </a:defRPr>
            </a:pPr>
            <a:r>
              <a:t>&gt; lebih besar       &lt; lebih kecil</a:t>
            </a:r>
          </a:p>
          <a:p>
            <a:pPr>
              <a:spcAft>
                <a:spcPts val="700"/>
              </a:spcAft>
              <a:defRPr sz="2200" b="1">
                <a:solidFill>
                  <a:srgbClr val="232A42"/>
                </a:solidFill>
                <a:latin typeface="Aptos"/>
              </a:defRPr>
            </a:pPr>
            <a:r>
              <a:t>&gt;= lebih/sama     &lt;= kurang/sama</a:t>
            </a:r>
          </a:p>
          <a:p>
            <a:pPr>
              <a:spcAft>
                <a:spcPts val="700"/>
              </a:spcAft>
              <a:defRPr sz="2200" b="1">
                <a:solidFill>
                  <a:srgbClr val="232A42"/>
                </a:solidFill>
                <a:latin typeface="Aptos"/>
              </a:defRPr>
            </a:pPr>
            <a:endParaRPr/>
          </a:p>
          <a:p>
            <a:pPr>
              <a:spcAft>
                <a:spcPts val="700"/>
              </a:spcAft>
              <a:defRPr sz="2200" b="1">
                <a:solidFill>
                  <a:srgbClr val="232A42"/>
                </a:solidFill>
                <a:latin typeface="Aptos"/>
              </a:defRPr>
            </a:pPr>
            <a:r>
              <a:t>Logika: and, or, not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Percabangan: Memilih Berdasarkan Kondisi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if: dijalankan jika kondisi benar.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elif: memeriksa kondisi alternatif jika kondisi sebelumnya salah.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else: dijalankan jika semua kondisi sebelumnya salah.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Kondisi biasanya menggunakan operator perbandingan dan logika.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Perhatikan titik dua (:) dan indentasi pada setiap blok.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Contoh 1 — Menentukan Status Kelulusan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417320"/>
            <a:ext cx="10241280" cy="3977639"/>
          </a:xfrm>
          <a:prstGeom prst="roundRect">
            <a:avLst/>
          </a:prstGeom>
          <a:solidFill>
            <a:srgbClr val="141B40"/>
          </a:solidFill>
          <a:ln>
            <a:solidFill>
              <a:srgbClr val="7548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defRPr sz="2200">
                <a:solidFill>
                  <a:srgbClr val="DCE8FF"/>
                </a:solidFill>
                <a:latin typeface="Consolas"/>
              </a:defRPr>
            </a:pPr>
            <a:r>
              <a:t>nilai = int(input("Masukkan nilai: "))</a:t>
            </a:r>
            <a:br/>
            <a:br/>
            <a:r>
              <a:t>if nilai &gt;= 75:</a:t>
            </a:r>
            <a:br/>
            <a:r>
              <a:t>    print("Tuntas")</a:t>
            </a:r>
            <a:br/>
            <a:r>
              <a:t>else:</a:t>
            </a:r>
            <a:br/>
            <a:r>
              <a:t>    print("Perlu bimbingan")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5623560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305BBE"/>
                </a:solidFill>
                <a:latin typeface="Aptos"/>
              </a:defRPr>
            </a:pPr>
            <a:r>
              <a:t>Uji coba: masukkan 60, 75, dan 90. Apa outputnya?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Contoh 2 — Kategori Nilai dengan if–elif–else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325880"/>
            <a:ext cx="10241280" cy="4754880"/>
          </a:xfrm>
          <a:prstGeom prst="roundRect">
            <a:avLst/>
          </a:prstGeom>
          <a:solidFill>
            <a:srgbClr val="141B40"/>
          </a:solidFill>
          <a:ln>
            <a:solidFill>
              <a:srgbClr val="7548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defRPr sz="1900">
                <a:solidFill>
                  <a:srgbClr val="DCE8FF"/>
                </a:solidFill>
                <a:latin typeface="Consolas"/>
              </a:defRPr>
            </a:pPr>
            <a:r>
              <a:t>nilai = int(input("Nilai: "))</a:t>
            </a:r>
            <a:br/>
            <a:br/>
            <a:r>
              <a:t>if nilai &gt;= 90:</a:t>
            </a:r>
            <a:br/>
            <a:r>
              <a:t>    print("Sangat Baik")</a:t>
            </a:r>
            <a:br/>
            <a:r>
              <a:t>elif nilai &gt;= 80:</a:t>
            </a:r>
            <a:br/>
            <a:r>
              <a:t>    print("Baik")</a:t>
            </a:r>
            <a:br/>
            <a:r>
              <a:t>elif nilai &gt;= 70:</a:t>
            </a:r>
            <a:br/>
            <a:r>
              <a:t>    print("Cukup")</a:t>
            </a:r>
            <a:br/>
            <a:r>
              <a:t>else:</a:t>
            </a:r>
            <a:br/>
            <a:r>
              <a:t>    print("Perlu latihan")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Latihan Cepat: Percabangan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Buat program yang meminta umur dan menampilkan “Remaja” jika umur 13–17, selain itu “Di luar rentang”.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Buat program menentukan bilangan ganjil atau genap menggunakan operator %.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Diskusikan: apa yang terjadi jika urutan kondisi kategori nilai diubah?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Perulangan: Menjalankan Instruksi Berulang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for digunakan untuk mengulang item atau rentang nilai.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while mengulang selama kondisi bernilai True.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range(n) menghasilkan urutan mulai 0 sampai n−1.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Pastikan kondisi while dapat berubah agar perulangan berhenti.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Gunakan perulangan untuk menghindari penulisan kode berulang.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Contoh 3 — Perulangan for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554480"/>
            <a:ext cx="10241280" cy="3291840"/>
          </a:xfrm>
          <a:prstGeom prst="roundRect">
            <a:avLst/>
          </a:prstGeom>
          <a:solidFill>
            <a:srgbClr val="141B40"/>
          </a:solidFill>
          <a:ln>
            <a:solidFill>
              <a:srgbClr val="7548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defRPr sz="2400">
                <a:solidFill>
                  <a:srgbClr val="DCE8FF"/>
                </a:solidFill>
                <a:latin typeface="Consolas"/>
              </a:defRPr>
            </a:pPr>
            <a:r>
              <a:t>for i in range(1, 6):</a:t>
            </a:r>
            <a:br/>
            <a:r>
              <a:t>    print("Latihan Python ke-", i)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5212080"/>
            <a:ext cx="98755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305BBE"/>
                </a:solidFill>
                <a:latin typeface="Aptos"/>
              </a:defRPr>
            </a:pPr>
            <a:r>
              <a:t>Tantangan: ubah agar mencetak bilangan 2, 4, 6, 8, 10.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Contoh 4 — Perulangan while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554480"/>
            <a:ext cx="10241280" cy="3383280"/>
          </a:xfrm>
          <a:prstGeom prst="roundRect">
            <a:avLst/>
          </a:prstGeom>
          <a:solidFill>
            <a:srgbClr val="141B40"/>
          </a:solidFill>
          <a:ln>
            <a:solidFill>
              <a:srgbClr val="7548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defRPr sz="2400">
                <a:solidFill>
                  <a:srgbClr val="DCE8FF"/>
                </a:solidFill>
                <a:latin typeface="Consolas"/>
              </a:defRPr>
            </a:pPr>
            <a:r>
              <a:t>hitung = 1</a:t>
            </a:r>
            <a:br/>
            <a:r>
              <a:t>while hitung &lt;= 5:</a:t>
            </a:r>
            <a:br/>
            <a:r>
              <a:t>    print(hitung)</a:t>
            </a:r>
            <a:br/>
            <a:r>
              <a:t>    hitung +=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52578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1">
                <a:solidFill>
                  <a:srgbClr val="305BBE"/>
                </a:solidFill>
                <a:latin typeface="Aptos"/>
              </a:defRPr>
            </a:pPr>
            <a:r>
              <a:t>hitung += 1 berarti hitung = hitung + 1.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Latihan Cepat: Perulangan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32A42"/>
                </a:solidFill>
                <a:latin typeface="Aptos"/>
              </a:defRPr>
            </a:pPr>
            <a:r>
              <a:t>• Cetak angka 1 sampai 10 menggunakan for.</a:t>
            </a:r>
          </a:p>
          <a:p>
            <a:pPr>
              <a:spcAft>
                <a:spcPts val="1400"/>
              </a:spcAft>
              <a:defRPr sz="1900">
                <a:solidFill>
                  <a:srgbClr val="232A42"/>
                </a:solidFill>
                <a:latin typeface="Aptos"/>
              </a:defRPr>
            </a:pPr>
            <a:r>
              <a:t>• Hitung jumlah bilangan 1 sampai 10.</a:t>
            </a:r>
          </a:p>
          <a:p>
            <a:pPr>
              <a:spcAft>
                <a:spcPts val="1400"/>
              </a:spcAft>
              <a:defRPr sz="1900">
                <a:solidFill>
                  <a:srgbClr val="232A42"/>
                </a:solidFill>
                <a:latin typeface="Aptos"/>
              </a:defRPr>
            </a:pPr>
            <a:r>
              <a:t>• Minta pengguna memasukkan kata sandi sederhana; ulangi selama input belum sesuai kata yang ditentukan untuk latihan kelas.</a:t>
            </a:r>
          </a:p>
          <a:p>
            <a:pPr>
              <a:spcAft>
                <a:spcPts val="1400"/>
              </a:spcAft>
              <a:defRPr sz="1900">
                <a:solidFill>
                  <a:srgbClr val="232A42"/>
                </a:solidFill>
                <a:latin typeface="Aptos"/>
              </a:defRPr>
            </a:pPr>
            <a:r>
              <a:t>• Jelaskan perbedaan kapan memilih for dan while.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Fungsi: Membuat Kode yang Dapat Digunakan Kembali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Fungsi adalah kumpulan instruksi bernama untuk tugas tertentu.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def digunakan untuk mendefinisikan fungsi.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Parameter menerima data; argumen adalah nilai yang dikirim saat fungsi dipanggil.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return mengembalikan hasil ke bagian program pemanggil.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Fungsi membantu kode lebih rapi, mudah diuji, dan digunakan ulang.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Contoh 5 — Fungsi dengan Parameter dan return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508760"/>
            <a:ext cx="10241280" cy="3886200"/>
          </a:xfrm>
          <a:prstGeom prst="roundRect">
            <a:avLst/>
          </a:prstGeom>
          <a:solidFill>
            <a:srgbClr val="141B40"/>
          </a:solidFill>
          <a:ln>
            <a:solidFill>
              <a:srgbClr val="7548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defRPr sz="2200">
                <a:solidFill>
                  <a:srgbClr val="DCE8FF"/>
                </a:solidFill>
                <a:latin typeface="Consolas"/>
              </a:defRPr>
            </a:pPr>
            <a:r>
              <a:t>def luas_persegi(sisi):</a:t>
            </a:r>
            <a:br/>
            <a:r>
              <a:t>    return sisi * sisi</a:t>
            </a:r>
            <a:br/>
            <a:br/>
            <a:r>
              <a:t>hasil = luas_persegi(5)</a:t>
            </a:r>
            <a:br/>
            <a:r>
              <a:t>print("Luas =", hasil)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5623560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1">
                <a:solidFill>
                  <a:srgbClr val="305BBE"/>
                </a:solidFill>
                <a:latin typeface="Aptos"/>
              </a:defRPr>
            </a:pPr>
            <a:r>
              <a:t>Hasil: 25. Fungsi menerima sisi = 5 lalu mengembalikan sisi × sisi.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Contoh 6 — Fungsi untuk Menentukan Predikat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234440"/>
            <a:ext cx="10241280" cy="4846320"/>
          </a:xfrm>
          <a:prstGeom prst="roundRect">
            <a:avLst/>
          </a:prstGeom>
          <a:solidFill>
            <a:srgbClr val="141B40"/>
          </a:solidFill>
          <a:ln>
            <a:solidFill>
              <a:srgbClr val="7548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defRPr sz="1800">
                <a:solidFill>
                  <a:srgbClr val="DCE8FF"/>
                </a:solidFill>
                <a:latin typeface="Consolas"/>
              </a:defRPr>
            </a:pPr>
            <a:r>
              <a:t>def predikat(nilai):</a:t>
            </a:r>
            <a:br/>
            <a:r>
              <a:t>    if nilai &gt;= 90:</a:t>
            </a:r>
            <a:br/>
            <a:r>
              <a:t>        return "Sangat Baik"</a:t>
            </a:r>
            <a:br/>
            <a:r>
              <a:t>    elif nilai &gt;= 75:</a:t>
            </a:r>
            <a:br/>
            <a:r>
              <a:t>        return "Baik"</a:t>
            </a:r>
            <a:br/>
            <a:r>
              <a:t>    else:</a:t>
            </a:r>
            <a:br/>
            <a:r>
              <a:t>        return "Perlu Bimbingan"</a:t>
            </a:r>
            <a:br/>
            <a:br/>
            <a:r>
              <a:t>print(predikat(82))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Menggabungkan Konsep: Pengolah Nilai Siswa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Input jumlah siswa, lalu masukkan nilai setiap siswa.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Simpan total nilai dan hitung rata-rata.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Gunakan fungsi untuk menentukan predikat nilai.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Gunakan percabangan untuk memilih predikat.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Gunakan perulangan untuk memproses setiap siswa.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Proyek Mini — Rancangan Program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234440"/>
            <a:ext cx="10241280" cy="5120640"/>
          </a:xfrm>
          <a:prstGeom prst="roundRect">
            <a:avLst/>
          </a:prstGeom>
          <a:solidFill>
            <a:srgbClr val="141B40"/>
          </a:solidFill>
          <a:ln>
            <a:solidFill>
              <a:srgbClr val="7548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defRPr sz="1600">
                <a:solidFill>
                  <a:srgbClr val="DCE8FF"/>
                </a:solidFill>
                <a:latin typeface="Consolas"/>
              </a:defRPr>
            </a:pPr>
            <a:r>
              <a:t>def status(nilai):</a:t>
            </a:r>
            <a:br/>
            <a:r>
              <a:t>    if nilai &gt;= 75:</a:t>
            </a:r>
            <a:br/>
            <a:r>
              <a:t>        return "Tuntas"</a:t>
            </a:r>
            <a:br/>
            <a:r>
              <a:t>    return "Belum tuntas"</a:t>
            </a:r>
            <a:br/>
            <a:br/>
            <a:r>
              <a:t>jumlah = int(input("Jumlah siswa: "))</a:t>
            </a:r>
            <a:br/>
            <a:r>
              <a:t>total = 0</a:t>
            </a:r>
            <a:br/>
            <a:r>
              <a:t>for i in range(jumlah):</a:t>
            </a:r>
            <a:br/>
            <a:r>
              <a:t>    nilai = int(input("Nilai siswa: "))</a:t>
            </a:r>
            <a:br/>
            <a:r>
              <a:t>    total += nilai</a:t>
            </a:r>
            <a:br/>
            <a:r>
              <a:t>    print(status(nilai))</a:t>
            </a:r>
            <a:br/>
            <a:r>
              <a:t>print("Rata-rata:", total / jumlah)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Praktik Kelompok MGMP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32A42"/>
                </a:solidFill>
                <a:latin typeface="Aptos"/>
              </a:defRPr>
            </a:pPr>
            <a:r>
              <a:t>• Kelompok 1: program kategori nilai dan status ketuntasan.</a:t>
            </a:r>
          </a:p>
          <a:p>
            <a:pPr>
              <a:spcAft>
                <a:spcPts val="1400"/>
              </a:spcAft>
              <a:defRPr sz="1900">
                <a:solidFill>
                  <a:srgbClr val="232A42"/>
                </a:solidFill>
                <a:latin typeface="Aptos"/>
              </a:defRPr>
            </a:pPr>
            <a:r>
              <a:t>• Kelompok 2: kuis Informatika dengan skor dan pengulangan soal.</a:t>
            </a:r>
          </a:p>
          <a:p>
            <a:pPr>
              <a:spcAft>
                <a:spcPts val="1400"/>
              </a:spcAft>
              <a:defRPr sz="1900">
                <a:solidFill>
                  <a:srgbClr val="232A42"/>
                </a:solidFill>
                <a:latin typeface="Aptos"/>
              </a:defRPr>
            </a:pPr>
            <a:r>
              <a:t>• Kelompok 3: kalkulator luas bangun datar berbasis fungsi.</a:t>
            </a:r>
          </a:p>
          <a:p>
            <a:pPr>
              <a:spcAft>
                <a:spcPts val="1400"/>
              </a:spcAft>
              <a:defRPr sz="1900">
                <a:solidFill>
                  <a:srgbClr val="232A42"/>
                </a:solidFill>
                <a:latin typeface="Aptos"/>
              </a:defRPr>
            </a:pPr>
            <a:r>
              <a:t>• Kelompok 4: rekap nilai beberapa siswa dan rata-rata.</a:t>
            </a:r>
          </a:p>
          <a:p>
            <a:pPr>
              <a:spcAft>
                <a:spcPts val="1400"/>
              </a:spcAft>
              <a:defRPr sz="1900">
                <a:solidFill>
                  <a:srgbClr val="232A42"/>
                </a:solidFill>
                <a:latin typeface="Aptos"/>
              </a:defRPr>
            </a:pPr>
            <a:r>
              <a:t>• Setiap kelompok menyiapkan kode, contoh input-output, dan penjelasan alur.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Diskusi: Debugging dan Kesalahan Umum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32A42"/>
                </a:solidFill>
                <a:latin typeface="Aptos"/>
              </a:defRPr>
            </a:pPr>
            <a:r>
              <a:t>• Indentasi tidak konsisten atau blok if/for/def tidak menjorok.</a:t>
            </a:r>
          </a:p>
          <a:p>
            <a:pPr>
              <a:spcAft>
                <a:spcPts val="1400"/>
              </a:spcAft>
              <a:defRPr sz="1900">
                <a:solidFill>
                  <a:srgbClr val="232A42"/>
                </a:solidFill>
                <a:latin typeface="Aptos"/>
              </a:defRPr>
            </a:pPr>
            <a:r>
              <a:t>• Lupa tanda titik dua (:) setelah header.</a:t>
            </a:r>
          </a:p>
          <a:p>
            <a:pPr>
              <a:spcAft>
                <a:spcPts val="1400"/>
              </a:spcAft>
              <a:defRPr sz="1900">
                <a:solidFill>
                  <a:srgbClr val="232A42"/>
                </a:solidFill>
                <a:latin typeface="Aptos"/>
              </a:defRPr>
            </a:pPr>
            <a:r>
              <a:t>• Membandingkan angka dengan teks karena lupa konversi int()/float().</a:t>
            </a:r>
          </a:p>
          <a:p>
            <a:pPr>
              <a:spcAft>
                <a:spcPts val="1400"/>
              </a:spcAft>
              <a:defRPr sz="1900">
                <a:solidFill>
                  <a:srgbClr val="232A42"/>
                </a:solidFill>
                <a:latin typeface="Aptos"/>
              </a:defRPr>
            </a:pPr>
            <a:r>
              <a:t>• Kondisi while tidak pernah menjadi False (perulangan tak berujung).</a:t>
            </a:r>
          </a:p>
          <a:p>
            <a:pPr>
              <a:spcAft>
                <a:spcPts val="1400"/>
              </a:spcAft>
              <a:defRPr sz="1900">
                <a:solidFill>
                  <a:srgbClr val="232A42"/>
                </a:solidFill>
                <a:latin typeface="Aptos"/>
              </a:defRPr>
            </a:pPr>
            <a:r>
              <a:t>• Fungsi dipanggil dengan jumlah argumen yang tidak sesuai.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Asesmen dan Refleksi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Apa perbedaan if, elif, dan else?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Kapan menggunakan for dan kapan menggunakan while?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Apa perbedaan parameter dan argumen?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Mengapa return berbeda dari print()?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Bagian mana yang paling siap diterapkan di kelas, dan dukungan apa yang diperlukan?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05B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41B40"/>
                </a:solidFill>
                <a:latin typeface="Aptos"/>
              </a:defRPr>
            </a:pPr>
            <a:r>
              <a:t>Penutup — Rencana Tindak Lanjut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305BBE"/>
                </a:solidFill>
                <a:latin typeface="Aptos"/>
              </a:defRPr>
            </a:pPr>
            <a: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1060704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Setiap guru menyelesaikan satu program mini dan mengujinya.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Adaptasi konteks program sesuai kebutuhan peserta didik.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Bagikan kode, LKPD, dan refleksi pada pertemuan MGMP berikutnya.</a:t>
            </a:r>
          </a:p>
          <a:p>
            <a:pPr>
              <a:spcAft>
                <a:spcPts val="1400"/>
              </a:spcAft>
              <a:defRPr sz="2000">
                <a:solidFill>
                  <a:srgbClr val="232A42"/>
                </a:solidFill>
                <a:latin typeface="Aptos"/>
              </a:defRPr>
            </a:pPr>
            <a:r>
              <a:t>• Fokus pembelajaran: memahami logika, mencoba, menguji, dan memperbaiki.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7607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1700" b="1">
                <a:solidFill>
                  <a:srgbClr val="7548BE"/>
                </a:solidFill>
                <a:latin typeface="Aptos"/>
              </a:defRPr>
            </a:pPr>
            <a:r>
              <a:t>Terima kasih • Berkolaborasi, Berbagi, Berinovasi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1202</Words>
  <Application>Microsoft Office PowerPoint</Application>
  <PresentationFormat>Widescreen</PresentationFormat>
  <Paragraphs>130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Dila Banurea</dc:creator>
  <cp:keywords/>
  <dc:description>generated using python-pptx</dc:description>
  <cp:lastModifiedBy>Acer Aspire Lite</cp:lastModifiedBy>
  <cp:revision>1</cp:revision>
  <dcterms:created xsi:type="dcterms:W3CDTF">2013-01-27T09:14:16Z</dcterms:created>
  <dcterms:modified xsi:type="dcterms:W3CDTF">2026-09-18T13:43:11Z</dcterms:modified>
  <cp:category/>
</cp:coreProperties>
</file>