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-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9875520" y="-731520"/>
            <a:ext cx="3108960" cy="3108960"/>
          </a:xfrm>
          <a:prstGeom prst="ellipse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10789920" y="914400"/>
            <a:ext cx="2011680" cy="2011680"/>
          </a:xfrm>
          <a:prstGeom prst="ellipse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-731520" y="5120640"/>
            <a:ext cx="2560320" cy="2560320"/>
          </a:xfrm>
          <a:prstGeom prst="ellipse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594360"/>
            <a:ext cx="2423160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5800" y="594360"/>
            <a:ext cx="242316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MGMP TIK / INFORMATIKA SMA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316623"/>
            <a:ext cx="41148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2CB5CD"/>
                </a:solidFill>
                <a:latin typeface="Aptos"/>
              </a:rPr>
              <a:t>PERTEMUAN </a:t>
            </a:r>
            <a:r>
              <a:rPr lang="en-US" sz="1600" b="1">
                <a:solidFill>
                  <a:srgbClr val="2CB5CD"/>
                </a:solidFill>
                <a:latin typeface="Aptos"/>
              </a:rPr>
              <a:t>2</a:t>
            </a:r>
            <a:endParaRPr sz="1600" b="1" dirty="0">
              <a:solidFill>
                <a:srgbClr val="2CB5CD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5800" y="1737360"/>
            <a:ext cx="804672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Bedah Elemen
BK &amp; AP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33756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DBE1F5"/>
                </a:solidFill>
                <a:latin typeface="Aptos"/>
              </a:rPr>
              <a:t>Workshop &amp; Simulasi • Modul Unplugged &amp; Coding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4005072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ptos"/>
              </a:rPr>
              <a:t>Dari CP → TP → ATP → Aktivitas Belajar → Asesmen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13232" y="4892040"/>
            <a:ext cx="4480560" cy="822960"/>
          </a:xfrm>
          <a:prstGeom prst="roundRect">
            <a:avLst/>
          </a:prstGeom>
          <a:solidFill>
            <a:srgbClr val="232B5B"/>
          </a:solidFill>
          <a:ln>
            <a:solidFill>
              <a:srgbClr val="4B5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41832" y="5001768"/>
            <a:ext cx="3977639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FFFFFF"/>
                </a:solidFill>
                <a:latin typeface="Aptos"/>
              </a:rPr>
              <a:t>Fokus utama: merancang pembelajaran BK &amp; AP
yang aktif, kontekstual, dan mudah diterapkan di kelas.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61320" y="5989320"/>
            <a:ext cx="731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400" b="1">
                <a:solidFill>
                  <a:srgbClr val="FFFFFF"/>
                </a:solidFill>
                <a:latin typeface="Aptos"/>
              </a:rPr>
              <a:t>MGMP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26880" y="6336792"/>
            <a:ext cx="196596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2CB5CD"/>
                </a:solidFill>
                <a:latin typeface="Aptos"/>
              </a:rPr>
              <a:t>INFORMATIKA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PETA PERTEMUAN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Tujuan &amp; Alur Kegiatan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298448"/>
            <a:ext cx="106070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56D7E"/>
                </a:solidFill>
                <a:latin typeface="Aptos"/>
              </a:rPr>
              <a:t>Target akhir: setiap guru membawa pulang rancangan aktivitas BK/AP yang siap diuji coba.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685800" y="2240280"/>
            <a:ext cx="25146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2240280"/>
            <a:ext cx="73152" cy="224028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240487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F48"/>
                </a:solidFill>
                <a:latin typeface="Aptos"/>
              </a:rPr>
              <a:t>Bedah Elemen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852928"/>
            <a:ext cx="210312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Memetakan kompetensi dan materi esensial.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6968" y="1993392"/>
            <a:ext cx="566928" cy="310896"/>
          </a:xfrm>
          <a:prstGeom prst="round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86968" y="1993392"/>
            <a:ext cx="56692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474720" y="2240280"/>
            <a:ext cx="25146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3474720" y="2240280"/>
            <a:ext cx="73152" cy="224028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703320" y="240487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F48"/>
                </a:solidFill>
                <a:latin typeface="Aptos"/>
              </a:rPr>
              <a:t>Workshop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2852928"/>
            <a:ext cx="210312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Menyusun aktivitas berbasis masalah.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675887" y="1993392"/>
            <a:ext cx="566928" cy="310896"/>
          </a:xfrm>
          <a:prstGeom prst="round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675887" y="1993392"/>
            <a:ext cx="56692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2240280"/>
            <a:ext cx="25146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263640" y="2240280"/>
            <a:ext cx="73152" cy="224028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92240" y="240487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F48"/>
                </a:solidFill>
                <a:latin typeface="Aptos"/>
              </a:rPr>
              <a:t>Simulasi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92240" y="2852928"/>
            <a:ext cx="210312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Mencoba aktivitas unplugged &amp; coding.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64807" y="1993392"/>
            <a:ext cx="566928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64807" y="1993392"/>
            <a:ext cx="56692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052559" y="2240280"/>
            <a:ext cx="251460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052559" y="2240280"/>
            <a:ext cx="73152" cy="2240280"/>
          </a:xfrm>
          <a:prstGeom prst="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281159" y="2404872"/>
            <a:ext cx="21031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F48"/>
                </a:solidFill>
                <a:latin typeface="Aptos"/>
              </a:rPr>
              <a:t>Refleksi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81159" y="2852928"/>
            <a:ext cx="210312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Menyempurnakan asesmen dan tindak lanjut.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253728" y="1993392"/>
            <a:ext cx="566928" cy="310896"/>
          </a:xfrm>
          <a:prstGeom prst="round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253728" y="1993392"/>
            <a:ext cx="566928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BEDAH ELEMEN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BK &amp; AP: Apa yang sebenarnya kita ajarkan?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2148840"/>
            <a:ext cx="52578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2148840"/>
            <a:ext cx="73152" cy="333756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2313432"/>
            <a:ext cx="4846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F48"/>
                </a:solidFill>
                <a:latin typeface="Aptos"/>
              </a:rPr>
              <a:t>A • Berpikir Komputasional (BK)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761488"/>
            <a:ext cx="48463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56D7E"/>
                </a:solidFill>
                <a:latin typeface="Aptos"/>
              </a:rPr>
              <a:t>Cara menyelesaikan masalah secara sistematis dengan:
• dekomposisi
• pengenalan pola
• abstraksi
• algoritma
Fokus: murid mampu menjelaskan cara berpikirnya, bukan sekadar memperoleh jawaban.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45352" y="2148840"/>
            <a:ext cx="5257800" cy="333756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245352" y="2148840"/>
            <a:ext cx="73152" cy="333756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73952" y="2313432"/>
            <a:ext cx="4846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91F48"/>
                </a:solidFill>
                <a:latin typeface="Aptos"/>
              </a:rPr>
              <a:t>B • Algoritma &amp; Pemrograman (AP)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73952" y="2761488"/>
            <a:ext cx="48463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56D7E"/>
                </a:solidFill>
                <a:latin typeface="Aptos"/>
              </a:rPr>
              <a:t>Menerjemahkan solusi menjadi langkah-langkah yang dapat dieksekusi komputer.
• algoritma &amp; pseudocode
• variabel &amp; tipe data
• percabangan
• perulangan
• fungsi
• debugging
Fokus: solusi logis, terstruktur, dapat diuji.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PETA KONSEP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BK → AP: jembatan dari masalah ke program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411480" y="2423160"/>
            <a:ext cx="1993392" cy="1234440"/>
          </a:xfrm>
          <a:prstGeom prst="roundRect">
            <a:avLst/>
          </a:prstGeom>
          <a:solidFill>
            <a:srgbClr val="FFEFE2"/>
          </a:solidFill>
          <a:ln>
            <a:solidFill>
              <a:srgbClr val="F589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21208" y="2587752"/>
            <a:ext cx="1773936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F48"/>
                </a:solidFill>
                <a:latin typeface="Aptos"/>
              </a:rPr>
              <a:t>MASALAH KONTEKSTUAL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2304" y="2770632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52344" y="2423160"/>
            <a:ext cx="1993392" cy="1234440"/>
          </a:xfrm>
          <a:prstGeom prst="roundRect">
            <a:avLst/>
          </a:prstGeom>
          <a:solidFill>
            <a:srgbClr val="EEE8FB"/>
          </a:solidFill>
          <a:ln>
            <a:solidFill>
              <a:srgbClr val="673F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862072" y="2587752"/>
            <a:ext cx="1773936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F48"/>
                </a:solidFill>
                <a:latin typeface="Aptos"/>
              </a:rPr>
              <a:t>DEKOMPOSISI
&amp; POLA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73168" y="2770632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093208" y="2423160"/>
            <a:ext cx="1993392" cy="1234440"/>
          </a:xfrm>
          <a:prstGeom prst="roundRect">
            <a:avLst/>
          </a:prstGeom>
          <a:solidFill>
            <a:srgbClr val="E7F1FD"/>
          </a:solidFill>
          <a:ln>
            <a:solidFill>
              <a:srgbClr val="2870D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202936" y="2587752"/>
            <a:ext cx="1773936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F48"/>
                </a:solidFill>
                <a:latin typeface="Aptos"/>
              </a:rPr>
              <a:t>ABSTRAKSI
&amp; ALGORITMA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14032" y="2770632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434071" y="2423160"/>
            <a:ext cx="1993392" cy="1234440"/>
          </a:xfrm>
          <a:prstGeom prst="roundRect">
            <a:avLst/>
          </a:prstGeom>
          <a:solidFill>
            <a:srgbClr val="E4F7F9"/>
          </a:solidFill>
          <a:ln>
            <a:solidFill>
              <a:srgbClr val="2CB5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543799" y="2587752"/>
            <a:ext cx="1773936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F48"/>
                </a:solidFill>
                <a:latin typeface="Aptos"/>
              </a:rPr>
              <a:t>PSEUDOCODE /
FLOWCHART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54896" y="2770632"/>
            <a:ext cx="3200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74936" y="2423160"/>
            <a:ext cx="1993392" cy="1234440"/>
          </a:xfrm>
          <a:prstGeom prst="roundRect">
            <a:avLst/>
          </a:prstGeom>
          <a:solidFill>
            <a:srgbClr val="E6F6ED"/>
          </a:solidFill>
          <a:ln>
            <a:solidFill>
              <a:srgbClr val="3AA5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884663" y="2587752"/>
            <a:ext cx="1773936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F48"/>
                </a:solidFill>
                <a:latin typeface="Aptos"/>
              </a:rPr>
              <a:t>KODING
&amp; DEBUGGING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160520"/>
            <a:ext cx="2011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673FAD"/>
                </a:solidFill>
                <a:latin typeface="Aptos"/>
              </a:rPr>
              <a:t>Prinsip penting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498848"/>
            <a:ext cx="1060704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400">
                <a:solidFill>
                  <a:srgbClr val="262B38"/>
                </a:solidFill>
                <a:latin typeface="Aptos"/>
              </a:defRPr>
            </a:pPr>
            <a:r>
              <a:t>•  BK tidak harus selalu menggunakan komputer.</a:t>
            </a:r>
          </a:p>
          <a:p>
            <a:pPr>
              <a:spcAft>
                <a:spcPts val="700"/>
              </a:spcAft>
              <a:defRPr sz="1400">
                <a:solidFill>
                  <a:srgbClr val="262B38"/>
                </a:solidFill>
                <a:latin typeface="Aptos"/>
              </a:defRPr>
            </a:pPr>
            <a:r>
              <a:t>•  AP tidak dimulai dari sintaks; dimulai dari masalah dan algoritma.</a:t>
            </a:r>
          </a:p>
          <a:p>
            <a:pPr>
              <a:spcAft>
                <a:spcPts val="700"/>
              </a:spcAft>
              <a:defRPr sz="1400">
                <a:solidFill>
                  <a:srgbClr val="262B38"/>
                </a:solidFill>
                <a:latin typeface="Aptos"/>
              </a:defRPr>
            </a:pPr>
            <a:r>
              <a:t>•  Satu masalah dapat memiliki lebih dari satu solusi.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BEDAH BK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Empat praktik berpikir yang perlu terlihat dalam aktivitas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148840"/>
            <a:ext cx="5074920" cy="1417320"/>
          </a:xfrm>
          <a:prstGeom prst="roundRect">
            <a:avLst/>
          </a:prstGeom>
          <a:solidFill>
            <a:srgbClr val="EEE8FB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2148840"/>
            <a:ext cx="73152" cy="141732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313432"/>
            <a:ext cx="4663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1F48"/>
                </a:solidFill>
                <a:latin typeface="Aptos"/>
              </a:rPr>
              <a:t>DEKOMPOSISI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761488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Pecah masalah besar menjadi bagian yang lebih kecil.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26480" y="2148840"/>
            <a:ext cx="5074920" cy="1417320"/>
          </a:xfrm>
          <a:prstGeom prst="roundRect">
            <a:avLst/>
          </a:prstGeom>
          <a:solidFill>
            <a:srgbClr val="E7F1F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6126480" y="2148840"/>
            <a:ext cx="73152" cy="141732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355080" y="2313432"/>
            <a:ext cx="4663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1F48"/>
                </a:solidFill>
                <a:latin typeface="Aptos"/>
              </a:rPr>
              <a:t>POLA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5080" y="2761488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Temukan kemiripan, pengulangan, atau kecenderungan.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886200"/>
            <a:ext cx="5074920" cy="1417320"/>
          </a:xfrm>
          <a:prstGeom prst="roundRect">
            <a:avLst/>
          </a:prstGeom>
          <a:solidFill>
            <a:srgbClr val="FFEFE2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40080" y="3886200"/>
            <a:ext cx="73152" cy="141732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4050791"/>
            <a:ext cx="4663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1F48"/>
                </a:solidFill>
                <a:latin typeface="Aptos"/>
              </a:rPr>
              <a:t>ABSTRAKSI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498848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Ambil informasi penting; abaikan detail yang tidak relevan.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26480" y="3886200"/>
            <a:ext cx="5074920" cy="1417320"/>
          </a:xfrm>
          <a:prstGeom prst="roundRect">
            <a:avLst/>
          </a:prstGeom>
          <a:solidFill>
            <a:srgbClr val="E6F6E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6126480" y="3886200"/>
            <a:ext cx="73152" cy="1417320"/>
          </a:xfrm>
          <a:prstGeom prst="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355080" y="4050791"/>
            <a:ext cx="46634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1F48"/>
                </a:solidFill>
                <a:latin typeface="Aptos"/>
              </a:rPr>
              <a:t>ALGORITMA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55080" y="4498848"/>
            <a:ext cx="46634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Susun langkah penyelesaian yang logis dan terurut.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5806440"/>
            <a:ext cx="10515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Pertanyaan pemantik guru: “Bagian mana yang kamu pecah? Pola apa yang kamu temukan? Mengapa langkah itu diperlukan?”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BEDAH 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Dari algoritma menjadi program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207007" y="2057400"/>
            <a:ext cx="548640" cy="310896"/>
          </a:xfrm>
          <a:prstGeom prst="round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07007" y="2057400"/>
            <a:ext cx="5486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2514600"/>
            <a:ext cx="2011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2514600"/>
            <a:ext cx="73152" cy="224028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679192"/>
            <a:ext cx="1600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F48"/>
                </a:solidFill>
                <a:latin typeface="Aptos"/>
              </a:rPr>
              <a:t>Input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127248"/>
            <a:ext cx="1600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56D7E"/>
                </a:solidFill>
                <a:latin typeface="Aptos"/>
              </a:rPr>
              <a:t>Data apa yang masuk?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47288" y="2057400"/>
            <a:ext cx="548640" cy="310896"/>
          </a:xfrm>
          <a:prstGeom prst="round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47288" y="2057400"/>
            <a:ext cx="5486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880360" y="2514600"/>
            <a:ext cx="2011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880360" y="2514600"/>
            <a:ext cx="73152" cy="224028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3108960" y="2679192"/>
            <a:ext cx="1600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F48"/>
                </a:solidFill>
                <a:latin typeface="Aptos"/>
              </a:rPr>
              <a:t>Proses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08960" y="3127248"/>
            <a:ext cx="1600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56D7E"/>
                </a:solidFill>
                <a:latin typeface="Aptos"/>
              </a:rPr>
              <a:t>Operasi/logika apa yang dilakukan?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87568" y="2057400"/>
            <a:ext cx="548640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87568" y="2057400"/>
            <a:ext cx="5486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120640" y="2514600"/>
            <a:ext cx="2011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5120640" y="2514600"/>
            <a:ext cx="73152" cy="224028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349240" y="2679192"/>
            <a:ext cx="1600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F48"/>
                </a:solidFill>
                <a:latin typeface="Aptos"/>
              </a:rPr>
              <a:t>Keputusan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349240" y="3127248"/>
            <a:ext cx="1600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56D7E"/>
                </a:solidFill>
                <a:latin typeface="Aptos"/>
              </a:rPr>
              <a:t>Kapan memilih kondisi A/B?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927848" y="2057400"/>
            <a:ext cx="548640" cy="310896"/>
          </a:xfrm>
          <a:prstGeom prst="roundRect">
            <a:avLst/>
          </a:prstGeom>
          <a:solidFill>
            <a:srgbClr val="8B5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927848" y="2057400"/>
            <a:ext cx="5486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60920" y="2514600"/>
            <a:ext cx="2011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360920" y="2514600"/>
            <a:ext cx="73152" cy="2240280"/>
          </a:xfrm>
          <a:prstGeom prst="rect">
            <a:avLst/>
          </a:prstGeom>
          <a:solidFill>
            <a:srgbClr val="8B5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589520" y="2679192"/>
            <a:ext cx="1600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F48"/>
                </a:solidFill>
                <a:latin typeface="Aptos"/>
              </a:rPr>
              <a:t>Pengulangan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9520" y="3127248"/>
            <a:ext cx="1600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56D7E"/>
                </a:solidFill>
                <a:latin typeface="Aptos"/>
              </a:rPr>
              <a:t>Apa yang perlu dilakukan berkali-kali?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168128" y="2057400"/>
            <a:ext cx="548640" cy="310896"/>
          </a:xfrm>
          <a:prstGeom prst="round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0168128" y="2057400"/>
            <a:ext cx="54864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601200" y="2514600"/>
            <a:ext cx="20116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9601200" y="2514600"/>
            <a:ext cx="73152" cy="2240280"/>
          </a:xfrm>
          <a:prstGeom prst="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9829800" y="2679192"/>
            <a:ext cx="16002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F48"/>
                </a:solidFill>
                <a:latin typeface="Aptos"/>
              </a:rPr>
              <a:t>Output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29800" y="3127248"/>
            <a:ext cx="1600200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56D7E"/>
                </a:solidFill>
                <a:latin typeface="Aptos"/>
              </a:rPr>
              <a:t>Hasil apa yang harus ditampilkan?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77240" y="525780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191F48"/>
                </a:solidFill>
                <a:latin typeface="Aptos"/>
              </a:rPr>
              <a:t>Kunci pembelajaran: siswa mampu menjelaskan hubungan antara kebutuhan → algoritma → kode → hasil → perbaikan.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CONTOH KONTEKSTUAL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Masalah: antrean kantin sekolah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3200400" cy="3520440"/>
          </a:xfrm>
          <a:prstGeom prst="roundRect">
            <a:avLst/>
          </a:prstGeom>
          <a:solidFill>
            <a:srgbClr val="FFEFE2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2057400"/>
            <a:ext cx="73152" cy="352044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221992"/>
            <a:ext cx="2788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Masalah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70048"/>
            <a:ext cx="278892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656D7E"/>
                </a:solidFill>
                <a:latin typeface="Aptos"/>
              </a:rPr>
              <a:t>Saat jam istirahat, antrean panjang. Siswa sering saling mendahului sehingga waktu pelayanan menjadi lama.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069080" y="2057400"/>
            <a:ext cx="3200400" cy="3520440"/>
          </a:xfrm>
          <a:prstGeom prst="roundRect">
            <a:avLst/>
          </a:prstGeom>
          <a:solidFill>
            <a:srgbClr val="EEE8FB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069080" y="2057400"/>
            <a:ext cx="73152" cy="352044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97680" y="2221992"/>
            <a:ext cx="27889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Bedah BK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97680" y="2670048"/>
            <a:ext cx="278892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Dekomposisi: pelanggan, kasir, menu, pembayaran.
Pola: transaksi berulang.
Abstraksi: fokus pada urutan layanan.
Algoritma: ambil nomor → pesan → bayar → terima.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98079" y="2057400"/>
            <a:ext cx="4023360" cy="3520440"/>
          </a:xfrm>
          <a:prstGeom prst="roundRect">
            <a:avLst/>
          </a:prstGeom>
          <a:solidFill>
            <a:srgbClr val="E7F1F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498079" y="2057400"/>
            <a:ext cx="73152" cy="352044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26679" y="2221992"/>
            <a:ext cx="36118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Jembatan ke AP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6679" y="2670048"/>
            <a:ext cx="3611880" cy="2743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Buat simulasi antrean sederhana.
Input: jumlah siswa &amp; pilihan menu.
Proses: hitung urutan layanan.
Output: nomor/estimasi posisi.
Lanjutkan dengan pseudocode atau program sederhana.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WORKSHOP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Menyusun Aktivitas BK dalam 20 Menit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2011680"/>
            <a:ext cx="2926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673FAD"/>
                </a:solidFill>
                <a:latin typeface="Aptos"/>
              </a:rPr>
              <a:t>Tantangan kelompok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468880"/>
            <a:ext cx="484632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262B38"/>
                </a:solidFill>
                <a:latin typeface="Aptos"/>
              </a:rPr>
              <a:t>Pilih satu masalah nyata di sekolah: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2971800"/>
            <a:ext cx="1600200" cy="310896"/>
          </a:xfrm>
          <a:prstGeom prst="round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85800" y="2971800"/>
            <a:ext cx="16002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Parkiran semrawut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514600" y="2971800"/>
            <a:ext cx="1600200" cy="310896"/>
          </a:xfrm>
          <a:prstGeom prst="round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514600" y="2971800"/>
            <a:ext cx="16002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Siswa terlambat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2971800"/>
            <a:ext cx="1600200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43400" y="2971800"/>
            <a:ext cx="16002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Kelas berantakan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5800" y="3749039"/>
            <a:ext cx="1600200" cy="310896"/>
          </a:xfrm>
          <a:prstGeom prst="round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85800" y="3749039"/>
            <a:ext cx="16002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Antrean kantin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514600" y="3749039"/>
            <a:ext cx="1600200" cy="310896"/>
          </a:xfrm>
          <a:prstGeom prst="roundRect">
            <a:avLst/>
          </a:prstGeom>
          <a:solidFill>
            <a:srgbClr val="8B5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2514600" y="3749039"/>
            <a:ext cx="16002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Peminjaman buku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3400" y="3749039"/>
            <a:ext cx="1600200" cy="310896"/>
          </a:xfrm>
          <a:prstGeom prst="roundRect">
            <a:avLst/>
          </a:prstGeom>
          <a:solidFill>
            <a:srgbClr val="2CB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343400" y="3749039"/>
            <a:ext cx="16002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Jadwal piket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0" y="1965960"/>
            <a:ext cx="502920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400800" y="1965960"/>
            <a:ext cx="73152" cy="324612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629400" y="2130552"/>
            <a:ext cx="46177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Template hasil kerja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2578608"/>
            <a:ext cx="4617720" cy="24688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1. Rumuskan masalah.
2. Dekomposisi menjadi 3–5 bagian.
3. Temukan minimal 2 pola.
4. Tentukan informasi penting (abstraksi).
5. Susun algoritma 5–8 langkah.
6. Tentukan bukti keberhasilan.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5715000"/>
            <a:ext cx="10789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Output: 1 lembar rancangan aktivitas BK + diagram sederhana.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SIMULASI UNPLUGGED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Aktivitas tanpa komputer: “Robot Manusia”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3337560" cy="3474720"/>
          </a:xfrm>
          <a:prstGeom prst="roundRect">
            <a:avLst/>
          </a:prstGeom>
          <a:solidFill>
            <a:srgbClr val="EEE8FB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2057400"/>
            <a:ext cx="73152" cy="347472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2221992"/>
            <a:ext cx="292607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Tujuan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2670048"/>
            <a:ext cx="2926079" cy="26974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Melatih algoritma, urutan langkah, ketelitian, dan debugging tanpa perangkat.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60520" y="2057400"/>
            <a:ext cx="3337560" cy="3474720"/>
          </a:xfrm>
          <a:prstGeom prst="roundRect">
            <a:avLst/>
          </a:prstGeom>
          <a:solidFill>
            <a:srgbClr val="E7F1F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160520" y="2057400"/>
            <a:ext cx="73152" cy="347472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389120" y="2221992"/>
            <a:ext cx="292607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Cara bermain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89120" y="2670048"/>
            <a:ext cx="2926079" cy="26974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• Satu siswa = robot.
• Satu siswa = programmer.
• Programmer memberi instruksi terbatas: maju, mundur, kiri, kanan, ambil.
• Robot hanya boleh mengikuti instruksi.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680960" y="2057400"/>
            <a:ext cx="3840480" cy="3474720"/>
          </a:xfrm>
          <a:prstGeom prst="roundRect">
            <a:avLst/>
          </a:prstGeom>
          <a:solidFill>
            <a:srgbClr val="FFEFE2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680960" y="2057400"/>
            <a:ext cx="73152" cy="347472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909560" y="2221992"/>
            <a:ext cx="3429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Debrief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09560" y="2670048"/>
            <a:ext cx="3429000" cy="269747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Apa yang terjadi jika instruksi ambigu?
Bagaimana cara memperbaiki urutan?
Di mana letak “bug”?
Hubungkan ke: pseudocode → flowchart → coding.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5760720"/>
            <a:ext cx="1042416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Variasi: tambahkan rintangan, percabangan, dan perulangan.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SIMULASI CODING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Contoh alur: menentukan kategori nilai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2057400"/>
            <a:ext cx="5212080" cy="3520440"/>
          </a:xfrm>
          <a:prstGeom prst="roundRect">
            <a:avLst/>
          </a:prstGeom>
          <a:solidFill>
            <a:srgbClr val="191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05840" y="228600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2CB5CD"/>
                </a:solidFill>
                <a:latin typeface="Aptos"/>
              </a:rPr>
              <a:t>PSEUDOCODE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788920"/>
            <a:ext cx="4617720" cy="22402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FFFFFF"/>
                </a:solidFill>
                <a:latin typeface="Aptos"/>
              </a:rPr>
              <a:t>Input nilai
Jika nilai ≥ 90 → “Sangat Baik”
Jika nilai ≥ 80 → “Baik”
Jika nilai ≥ 70 → “Cukup”
Selain itu → “Perlu Bimbingan”
Tampilkan kategori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2057400"/>
            <a:ext cx="5257800" cy="1508760"/>
          </a:xfrm>
          <a:prstGeom prst="roundRect">
            <a:avLst/>
          </a:prstGeom>
          <a:solidFill>
            <a:srgbClr val="E7F1F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217920" y="2057400"/>
            <a:ext cx="73152" cy="150876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46520" y="2221992"/>
            <a:ext cx="4846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1F48"/>
                </a:solidFill>
                <a:latin typeface="Aptos"/>
              </a:rPr>
              <a:t>Konsep AP yang muncul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46520" y="2670048"/>
            <a:ext cx="4846320" cy="73151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Input → variabel → percabangan → output.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3794760"/>
            <a:ext cx="5257800" cy="1783080"/>
          </a:xfrm>
          <a:prstGeom prst="roundRect">
            <a:avLst/>
          </a:prstGeom>
          <a:solidFill>
            <a:srgbClr val="FFEFE2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217920" y="3794760"/>
            <a:ext cx="73152" cy="178308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46520" y="3959352"/>
            <a:ext cx="4846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91F48"/>
                </a:solidFill>
                <a:latin typeface="Aptos"/>
              </a:rPr>
              <a:t>Pertanyaan diskusi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46520" y="4407408"/>
            <a:ext cx="48463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56D7E"/>
                </a:solidFill>
                <a:latin typeface="Aptos"/>
              </a:rPr>
              <a:t>• Mengapa urutan kondisi penting?
• Bagaimana menguji nilai batas: 69, 70, 79, 80, 89, 90?
• Apa yang terjadi jika aturan tidak lengkap?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WORKSHOP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Dari Aktivitas Unplugged → Modul Coding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594360" y="2148840"/>
            <a:ext cx="256032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594360" y="2148840"/>
            <a:ext cx="73152" cy="224028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22960" y="2313432"/>
            <a:ext cx="214883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Konteks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2761488"/>
            <a:ext cx="2148839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Masalah nyata yang dekat dengan murid.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74720" y="2148840"/>
            <a:ext cx="256032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474720" y="2148840"/>
            <a:ext cx="73152" cy="224028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03320" y="2313432"/>
            <a:ext cx="214883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Tujuan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3320" y="2761488"/>
            <a:ext cx="2148839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Kompetensi yang dapat diamati.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2148840"/>
            <a:ext cx="256032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355080" y="2148840"/>
            <a:ext cx="73152" cy="224028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0" y="2313432"/>
            <a:ext cx="214883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Aktivitas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0" y="2761488"/>
            <a:ext cx="2148839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Unplugged → algoritma → coding.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35440" y="2148840"/>
            <a:ext cx="256032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235440" y="2148840"/>
            <a:ext cx="73152" cy="2240280"/>
          </a:xfrm>
          <a:prstGeom prst="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464040" y="2313432"/>
            <a:ext cx="2148839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Asesmen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64040" y="2761488"/>
            <a:ext cx="2148839" cy="1463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Produk, proses, penalaran, refleksi.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00600"/>
            <a:ext cx="21031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673FAD"/>
                </a:solidFill>
                <a:latin typeface="Aptos"/>
              </a:rPr>
              <a:t>Contoh produk akhir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5257800"/>
            <a:ext cx="1417320" cy="310896"/>
          </a:xfrm>
          <a:prstGeom prst="round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85800" y="5257800"/>
            <a:ext cx="141732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Flowchart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2286000" y="5257800"/>
            <a:ext cx="1554480" cy="310896"/>
          </a:xfrm>
          <a:prstGeom prst="round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2286000" y="5257800"/>
            <a:ext cx="15544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Pseudocode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023360" y="5257800"/>
            <a:ext cx="1828800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023360" y="5257800"/>
            <a:ext cx="18288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Program sederhana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080760" y="5257800"/>
            <a:ext cx="1280160" cy="310896"/>
          </a:xfrm>
          <a:prstGeom prst="round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080760" y="5257800"/>
            <a:ext cx="128016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Refleksi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DESAIN MODUL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Struktur Modul Unplugged &amp; Coding yang praktis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438912" cy="310896"/>
          </a:xfrm>
          <a:prstGeom prst="round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40080" y="2057400"/>
            <a:ext cx="438912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2039112"/>
            <a:ext cx="2286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1F48"/>
                </a:solidFill>
                <a:latin typeface="Aptos"/>
              </a:rPr>
              <a:t>Identitas &amp; konteks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34440" y="2386584"/>
            <a:ext cx="4663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56D7E"/>
                </a:solidFill>
                <a:latin typeface="Aptos"/>
              </a:rPr>
              <a:t>Kelas, fase, alokasi waktu, masalah pemantik.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2057400"/>
            <a:ext cx="438912" cy="310896"/>
          </a:xfrm>
          <a:prstGeom prst="round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172200" y="2057400"/>
            <a:ext cx="438912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766560" y="2039112"/>
            <a:ext cx="2286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1F48"/>
                </a:solidFill>
                <a:latin typeface="Aptos"/>
              </a:rPr>
              <a:t>Tujuan pembelajaran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66560" y="2386584"/>
            <a:ext cx="4663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56D7E"/>
                </a:solidFill>
                <a:latin typeface="Aptos"/>
              </a:rPr>
              <a:t>Gunakan kata kerja yang dapat diamati.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40"/>
            <a:ext cx="438912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40080" y="3291840"/>
            <a:ext cx="438912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3273552"/>
            <a:ext cx="2286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1F48"/>
                </a:solidFill>
                <a:latin typeface="Aptos"/>
              </a:rPr>
              <a:t>Aktivitas unplugged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34440" y="3621024"/>
            <a:ext cx="4663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56D7E"/>
                </a:solidFill>
                <a:latin typeface="Aptos"/>
              </a:rPr>
              <a:t>Permainan/simulasi untuk membangun konsep.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3291840"/>
            <a:ext cx="438912" cy="310896"/>
          </a:xfrm>
          <a:prstGeom prst="round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172200" y="3291840"/>
            <a:ext cx="438912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66560" y="3273552"/>
            <a:ext cx="2286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1F48"/>
                </a:solidFill>
                <a:latin typeface="Aptos"/>
              </a:rPr>
              <a:t>Transisi ke coding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66560" y="3621024"/>
            <a:ext cx="4663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56D7E"/>
                </a:solidFill>
                <a:latin typeface="Aptos"/>
              </a:rPr>
              <a:t>Pseudocode/flowchart sebelum sintaks.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0080" y="4526280"/>
            <a:ext cx="438912" cy="310896"/>
          </a:xfrm>
          <a:prstGeom prst="roundRect">
            <a:avLst/>
          </a:prstGeom>
          <a:solidFill>
            <a:srgbClr val="8B5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40080" y="4526280"/>
            <a:ext cx="438912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34440" y="4507992"/>
            <a:ext cx="2286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1F48"/>
                </a:solidFill>
                <a:latin typeface="Aptos"/>
              </a:rPr>
              <a:t>Praktik &amp; debugging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234440" y="4855464"/>
            <a:ext cx="4663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56D7E"/>
                </a:solidFill>
                <a:latin typeface="Aptos"/>
              </a:rPr>
              <a:t>Uji, temukan bug, perbaiki, dokumentasikan.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72200" y="4526280"/>
            <a:ext cx="438912" cy="310896"/>
          </a:xfrm>
          <a:prstGeom prst="roundRect">
            <a:avLst/>
          </a:prstGeom>
          <a:solidFill>
            <a:srgbClr val="2CB5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172200" y="4526280"/>
            <a:ext cx="438912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F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766560" y="4507992"/>
            <a:ext cx="22860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91F48"/>
                </a:solidFill>
                <a:latin typeface="Aptos"/>
              </a:rPr>
              <a:t>Asesmen &amp; refleksi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766560" y="4855464"/>
            <a:ext cx="46634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656D7E"/>
                </a:solidFill>
                <a:latin typeface="Aptos"/>
              </a:rPr>
              <a:t>Rubrik produk + proses + refleksi murid.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ASESMEN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Apa yang dinilai dalam BK &amp; AP?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640080" y="2011680"/>
            <a:ext cx="1828800" cy="502920"/>
          </a:xfrm>
          <a:prstGeom prst="rect">
            <a:avLst/>
          </a:prstGeom>
          <a:solidFill>
            <a:srgbClr val="191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731519" y="2029968"/>
            <a:ext cx="16459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Aspek</a:t>
            </a:r>
          </a:p>
        </p:txBody>
      </p:sp>
      <p:sp>
        <p:nvSpPr>
          <p:cNvPr id="7" name="Rectangle 6"/>
          <p:cNvSpPr/>
          <p:nvPr/>
        </p:nvSpPr>
        <p:spPr>
          <a:xfrm>
            <a:off x="2468880" y="2011680"/>
            <a:ext cx="4572000" cy="502920"/>
          </a:xfrm>
          <a:prstGeom prst="rect">
            <a:avLst/>
          </a:prstGeom>
          <a:solidFill>
            <a:srgbClr val="191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560320" y="2029968"/>
            <a:ext cx="4389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Indikator</a:t>
            </a:r>
          </a:p>
        </p:txBody>
      </p:sp>
      <p:sp>
        <p:nvSpPr>
          <p:cNvPr id="9" name="Rectangle 8"/>
          <p:cNvSpPr/>
          <p:nvPr/>
        </p:nvSpPr>
        <p:spPr>
          <a:xfrm>
            <a:off x="7040880" y="2011680"/>
            <a:ext cx="4480560" cy="502920"/>
          </a:xfrm>
          <a:prstGeom prst="rect">
            <a:avLst/>
          </a:prstGeom>
          <a:solidFill>
            <a:srgbClr val="191F4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0" y="2029968"/>
            <a:ext cx="4297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Bukti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40080" y="254203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8" y="2578608"/>
            <a:ext cx="16093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62B38"/>
                </a:solidFill>
                <a:latin typeface="Aptos"/>
              </a:rPr>
              <a:t>Pemahaman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468880" y="2542032"/>
            <a:ext cx="4572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578608" y="2578608"/>
            <a:ext cx="43525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Menjelaskan konsep BK/AP dengan bahasa sendiri.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040880" y="2542032"/>
            <a:ext cx="4480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150608" y="2578608"/>
            <a:ext cx="426110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Jawaban lisan/tertulis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0080" y="3182112"/>
            <a:ext cx="1828800" cy="621792"/>
          </a:xfrm>
          <a:prstGeom prst="rect">
            <a:avLst/>
          </a:prstGeom>
          <a:solidFill>
            <a:srgbClr val="F1F4F9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49808" y="3218688"/>
            <a:ext cx="16093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62B38"/>
                </a:solidFill>
                <a:latin typeface="Aptos"/>
              </a:rPr>
              <a:t>Penalaran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468880" y="3182112"/>
            <a:ext cx="4572000" cy="621792"/>
          </a:xfrm>
          <a:prstGeom prst="rect">
            <a:avLst/>
          </a:prstGeom>
          <a:solidFill>
            <a:srgbClr val="F1F4F9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578608" y="3218688"/>
            <a:ext cx="43525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Menyusun solusi logis dan berurutan.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040880" y="3182112"/>
            <a:ext cx="4480560" cy="621792"/>
          </a:xfrm>
          <a:prstGeom prst="rect">
            <a:avLst/>
          </a:prstGeom>
          <a:solidFill>
            <a:srgbClr val="F1F4F9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50608" y="3218688"/>
            <a:ext cx="426110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Algoritma/flowchart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40080" y="3822191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49808" y="3858768"/>
            <a:ext cx="16093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62B38"/>
                </a:solidFill>
                <a:latin typeface="Aptos"/>
              </a:rPr>
              <a:t>Keterampilan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468880" y="3822191"/>
            <a:ext cx="4572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578608" y="3858768"/>
            <a:ext cx="43525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Membuat dan menguji program.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40880" y="3822191"/>
            <a:ext cx="4480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150608" y="3858768"/>
            <a:ext cx="426110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Produk coding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40080" y="4462272"/>
            <a:ext cx="1828800" cy="621792"/>
          </a:xfrm>
          <a:prstGeom prst="rect">
            <a:avLst/>
          </a:prstGeom>
          <a:solidFill>
            <a:srgbClr val="F1F4F9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749808" y="4498848"/>
            <a:ext cx="16093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62B38"/>
                </a:solidFill>
                <a:latin typeface="Aptos"/>
              </a:rPr>
              <a:t>Debugging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68880" y="4462272"/>
            <a:ext cx="4572000" cy="621792"/>
          </a:xfrm>
          <a:prstGeom prst="rect">
            <a:avLst/>
          </a:prstGeom>
          <a:solidFill>
            <a:srgbClr val="F1F4F9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578608" y="4498848"/>
            <a:ext cx="43525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Menemukan penyebab kesalahan dan memperbaiki.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040880" y="4462272"/>
            <a:ext cx="4480560" cy="621792"/>
          </a:xfrm>
          <a:prstGeom prst="rect">
            <a:avLst/>
          </a:prstGeom>
          <a:solidFill>
            <a:srgbClr val="F1F4F9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7150608" y="4498848"/>
            <a:ext cx="426110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Catatan revisi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40080" y="5102352"/>
            <a:ext cx="18288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49808" y="5138928"/>
            <a:ext cx="16093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1">
                <a:solidFill>
                  <a:srgbClr val="262B38"/>
                </a:solidFill>
                <a:latin typeface="Aptos"/>
              </a:rPr>
              <a:t>Kolaborasi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468880" y="5102352"/>
            <a:ext cx="457200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578608" y="5138928"/>
            <a:ext cx="435254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Berbagi peran dan memberi umpan balik.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040880" y="5102352"/>
            <a:ext cx="4480560" cy="621792"/>
          </a:xfrm>
          <a:prstGeom prst="rect">
            <a:avLst/>
          </a:prstGeom>
          <a:solidFill>
            <a:srgbClr val="FFFFFF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150608" y="5138928"/>
            <a:ext cx="4261104" cy="53035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50" b="0">
                <a:solidFill>
                  <a:srgbClr val="262B38"/>
                </a:solidFill>
                <a:latin typeface="Aptos"/>
              </a:rPr>
              <a:t>Observasi/refleksi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1520" y="5989320"/>
            <a:ext cx="105156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1">
                <a:solidFill>
                  <a:srgbClr val="673FAD"/>
                </a:solidFill>
                <a:latin typeface="Aptos"/>
              </a:rPr>
              <a:t>Gunakan asesmen untuk memberi umpan balik selama proses, bukan hanya di akhir.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PRAKTIK KELOMPOK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Mini Lesson Design • 30 menit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097280" y="2057400"/>
            <a:ext cx="868680" cy="310896"/>
          </a:xfrm>
          <a:prstGeom prst="round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" y="2057400"/>
            <a:ext cx="868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5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2560320"/>
            <a:ext cx="1965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Pilih masalah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3063240"/>
            <a:ext cx="19659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56D7E"/>
                </a:solidFill>
                <a:latin typeface="Aptos"/>
              </a:rPr>
              <a:t>Dekat dengan kehidupan murid.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87752" y="2606040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4991" y="2057400"/>
            <a:ext cx="868680" cy="310896"/>
          </a:xfrm>
          <a:prstGeom prst="round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364991" y="2057400"/>
            <a:ext cx="868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7 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62072" y="2560320"/>
            <a:ext cx="1965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Bedah BK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862072" y="3063240"/>
            <a:ext cx="19659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56D7E"/>
                </a:solidFill>
                <a:latin typeface="Aptos"/>
              </a:rPr>
              <a:t>Dekomposisi • pola • abstraksi.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55464" y="2606040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32704" y="2057400"/>
            <a:ext cx="868680" cy="310896"/>
          </a:xfrm>
          <a:prstGeom prst="round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5632704" y="2057400"/>
            <a:ext cx="868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8 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29784" y="2560320"/>
            <a:ext cx="1965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Rancang AP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9784" y="3063240"/>
            <a:ext cx="19659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56D7E"/>
                </a:solidFill>
                <a:latin typeface="Aptos"/>
              </a:rPr>
              <a:t>Algoritma → pseudocode/flowchart.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23176" y="2606040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900416" y="2057400"/>
            <a:ext cx="868680" cy="310896"/>
          </a:xfrm>
          <a:prstGeom prst="round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900416" y="2057400"/>
            <a:ext cx="868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7 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97496" y="2560320"/>
            <a:ext cx="1965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Simulasi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397496" y="3063240"/>
            <a:ext cx="19659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56D7E"/>
                </a:solidFill>
                <a:latin typeface="Aptos"/>
              </a:rPr>
              <a:t>Unplugged atau coding singkat.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390888" y="2606040"/>
            <a:ext cx="2743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656D7E"/>
                </a:solidFill>
                <a:latin typeface="Aptos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0168128" y="2057400"/>
            <a:ext cx="868680" cy="310896"/>
          </a:xfrm>
          <a:prstGeom prst="roundRect">
            <a:avLst/>
          </a:prstGeom>
          <a:solidFill>
            <a:srgbClr val="8B52D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168128" y="2057400"/>
            <a:ext cx="86868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3 m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65208" y="2560320"/>
            <a:ext cx="19659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91F48"/>
                </a:solidFill>
                <a:latin typeface="Aptos"/>
              </a:rPr>
              <a:t>Refleksi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665208" y="3063240"/>
            <a:ext cx="196596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50" b="0">
                <a:solidFill>
                  <a:srgbClr val="656D7E"/>
                </a:solidFill>
                <a:latin typeface="Aptos"/>
              </a:rPr>
              <a:t>Apa yang perlu diperbaiki?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914400" y="4343400"/>
            <a:ext cx="10332720" cy="1143000"/>
          </a:xfrm>
          <a:prstGeom prst="roundRect">
            <a:avLst/>
          </a:prstGeom>
          <a:solidFill>
            <a:srgbClr val="FFEFE2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914400" y="4343400"/>
            <a:ext cx="73152" cy="1143000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43000" y="4507992"/>
            <a:ext cx="9921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91F48"/>
                </a:solidFill>
                <a:latin typeface="Aptos"/>
              </a:rPr>
              <a:t>Output wajib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43000" y="4956048"/>
            <a:ext cx="99212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Satu rancangan mini lesson lengkap: konteks + tujuan + aktivitas BK + algoritma + aktivitas coding + asesmen.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 dirty="0">
                <a:solidFill>
                  <a:srgbClr val="656D7E"/>
                </a:solidFill>
                <a:latin typeface="Aptos"/>
              </a:rPr>
              <a:t>MGMP TIK / INFORMATIKA SMA • </a:t>
            </a:r>
            <a:r>
              <a:rPr sz="800" b="0" dirty="0" err="1">
                <a:solidFill>
                  <a:srgbClr val="656D7E"/>
                </a:solidFill>
                <a:latin typeface="Aptos"/>
              </a:rPr>
              <a:t>Pertemuan</a:t>
            </a:r>
            <a:r>
              <a:rPr sz="800" b="0" dirty="0">
                <a:solidFill>
                  <a:srgbClr val="656D7E"/>
                </a:solidFill>
                <a:latin typeface="Aptos"/>
              </a:rPr>
              <a:t> 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347472"/>
            <a:ext cx="5029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673FAD"/>
                </a:solidFill>
                <a:latin typeface="Aptos"/>
              </a:rPr>
              <a:t>REFLEKSI MGMP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91F48"/>
                </a:solidFill>
                <a:latin typeface="Aptos"/>
              </a:rPr>
              <a:t>3–2–1 setelah workshop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10512"/>
            <a:ext cx="914400" cy="64008"/>
          </a:xfrm>
          <a:prstGeom prst="rect">
            <a:avLst/>
          </a:prstGeom>
          <a:solidFill>
            <a:srgbClr val="F589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31520" y="2103120"/>
            <a:ext cx="3383280" cy="2926080"/>
          </a:xfrm>
          <a:prstGeom prst="roundRect">
            <a:avLst/>
          </a:prstGeom>
          <a:solidFill>
            <a:srgbClr val="EEE8FB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2103120"/>
            <a:ext cx="73152" cy="2926080"/>
          </a:xfrm>
          <a:prstGeom prst="rect">
            <a:avLst/>
          </a:prstGeom>
          <a:solidFill>
            <a:srgbClr val="673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2267712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3 hal yang saya pahami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15768"/>
            <a:ext cx="2971800" cy="2148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Tuliskan tiga pemahaman baru tentang BK/AP yang bisa langsung diterapkan.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2103120"/>
            <a:ext cx="3383280" cy="2926080"/>
          </a:xfrm>
          <a:prstGeom prst="roundRect">
            <a:avLst/>
          </a:prstGeom>
          <a:solidFill>
            <a:srgbClr val="E7F1F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89120" y="2103120"/>
            <a:ext cx="73152" cy="2926080"/>
          </a:xfrm>
          <a:prstGeom prst="rect">
            <a:avLst/>
          </a:prstGeom>
          <a:solidFill>
            <a:srgbClr val="2870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617720" y="2267712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2 ide yang ingin dicoba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17720" y="2715768"/>
            <a:ext cx="2971800" cy="2148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Pilih dua aktivitas unplugged/coding yang realistis untuk kelas.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46720" y="2103120"/>
            <a:ext cx="3383280" cy="2926080"/>
          </a:xfrm>
          <a:prstGeom prst="roundRect">
            <a:avLst/>
          </a:prstGeom>
          <a:solidFill>
            <a:srgbClr val="E6F6ED"/>
          </a:solidFill>
          <a:ln>
            <a:solidFill>
              <a:srgbClr val="E1E4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046720" y="2103120"/>
            <a:ext cx="73152" cy="2926080"/>
          </a:xfrm>
          <a:prstGeom prst="rect">
            <a:avLst/>
          </a:prstGeom>
          <a:solidFill>
            <a:srgbClr val="3AA5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275320" y="2267712"/>
            <a:ext cx="29718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91F48"/>
                </a:solidFill>
                <a:latin typeface="Aptos"/>
              </a:rPr>
              <a:t>1 komitmen aksi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75320" y="2715768"/>
            <a:ext cx="2971800" cy="2148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56D7E"/>
                </a:solidFill>
                <a:latin typeface="Aptos"/>
              </a:rPr>
              <a:t>Tentukan satu langkah yang akan dilakukan sebelum pertemuan MGMP berikutnya.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" y="5486400"/>
            <a:ext cx="10332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91F48"/>
                </a:solidFill>
                <a:latin typeface="Aptos"/>
              </a:rPr>
              <a:t>Berbagi praktik baik → uji coba → refleksi → perbaikan.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" y="6510528"/>
            <a:ext cx="54864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800" b="0">
                <a:solidFill>
                  <a:srgbClr val="656D7E"/>
                </a:solidFill>
                <a:latin typeface="Aptos"/>
              </a:rPr>
              <a:t>MGMP TIK / INFORMATIKA SMA • Pertemuan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64240" y="6473952"/>
            <a:ext cx="4572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1">
                <a:solidFill>
                  <a:srgbClr val="673FAD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1F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9436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F5893D"/>
                </a:solidFill>
                <a:latin typeface="Aptos"/>
              </a:rPr>
              <a:t>PENUTUP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234440"/>
            <a:ext cx="8961120" cy="12801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100" b="1">
                <a:solidFill>
                  <a:srgbClr val="FFFFFF"/>
                </a:solidFill>
                <a:latin typeface="Aptos"/>
              </a:rPr>
              <a:t>Dari “mengajar sintaks”
menuju “mengajarkan cara berpikir”.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3232" y="2788920"/>
            <a:ext cx="87782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>
                <a:solidFill>
                  <a:srgbClr val="DCE2F6"/>
                </a:solidFill>
                <a:latin typeface="Aptos"/>
              </a:rPr>
              <a:t>BK membangun cara berpikir. AP menerjemahkan cara berpikir menjadi solusi yang dapat dijalankan.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35270" y="4274819"/>
            <a:ext cx="4937760" cy="1051560"/>
          </a:xfrm>
          <a:prstGeom prst="roundRect">
            <a:avLst/>
          </a:prstGeom>
          <a:solidFill>
            <a:srgbClr val="232B5B"/>
          </a:solidFill>
          <a:ln>
            <a:solidFill>
              <a:srgbClr val="4B56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41010" y="4503419"/>
            <a:ext cx="45262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“Masalah → berpikir → algoritma → kode → uji → perbaiki”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5989320"/>
            <a:ext cx="45720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>
                <a:solidFill>
                  <a:srgbClr val="2CB5CD"/>
                </a:solidFill>
                <a:latin typeface="Aptos"/>
              </a:rPr>
              <a:t>MGMP TIK / INFORMATIKA SMA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1339</Words>
  <Application>Microsoft Office PowerPoint</Application>
  <PresentationFormat>Widescreen</PresentationFormat>
  <Paragraphs>232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Acer Aspire Lite</cp:lastModifiedBy>
  <cp:revision>3</cp:revision>
  <dcterms:created xsi:type="dcterms:W3CDTF">2013-01-27T09:14:16Z</dcterms:created>
  <dcterms:modified xsi:type="dcterms:W3CDTF">2026-08-28T15:24:47Z</dcterms:modified>
  <cp:category/>
</cp:coreProperties>
</file>