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80" d="100"/>
          <a:sy n="80" d="100"/>
        </p:scale>
        <p:origin x="754" y="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8/28/2026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jp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2B4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6446520"/>
            <a:ext cx="109728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9737D"/>
                </a:solidFill>
                <a:latin typeface="Aptos"/>
              </a:defRPr>
            </a:pPr>
            <a:r>
              <a:t>DIKLAT BATCH 5  •  BESTEK TENDER DAN KONTRAK KONSTRUKSI</a:t>
            </a:r>
          </a:p>
        </p:txBody>
      </p:sp>
      <p:sp>
        <p:nvSpPr>
          <p:cNvPr id="3" name="Rectangle 2"/>
          <p:cNvSpPr/>
          <p:nvPr/>
        </p:nvSpPr>
        <p:spPr>
          <a:xfrm>
            <a:off x="685800" y="868680"/>
            <a:ext cx="109728" cy="4389120"/>
          </a:xfrm>
          <a:prstGeom prst="rect">
            <a:avLst/>
          </a:prstGeom>
          <a:solidFill>
            <a:srgbClr val="DAA4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960120" y="266700"/>
            <a:ext cx="8499378" cy="233910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800" b="1">
                <a:solidFill>
                  <a:srgbClr val="FFFFFF"/>
                </a:solidFill>
                <a:latin typeface="Aptos Display"/>
              </a:defRPr>
            </a:pPr>
            <a:r>
              <a:rPr lang="en-US" dirty="0"/>
              <a:t>DISEMINASI UPSKILLING &amp; RESKILLING</a:t>
            </a:r>
          </a:p>
          <a:p>
            <a:pPr>
              <a:defRPr sz="3800" b="1">
                <a:solidFill>
                  <a:srgbClr val="FFFFFF"/>
                </a:solidFill>
                <a:latin typeface="Aptos Display"/>
              </a:defRPr>
            </a:pPr>
            <a:r>
              <a:rPr sz="1600" dirty="0"/>
              <a:t>BESTEK TENDER DAN</a:t>
            </a:r>
            <a:br>
              <a:rPr sz="1600" dirty="0"/>
            </a:br>
            <a:r>
              <a:rPr sz="1600" dirty="0"/>
              <a:t>KONTRAK KONSTRUKSI</a:t>
            </a:r>
          </a:p>
          <a:p>
            <a:pPr>
              <a:spcBef>
                <a:spcPts val="1800"/>
              </a:spcBef>
              <a:defRPr sz="2300" b="1">
                <a:solidFill>
                  <a:srgbClr val="DAA437"/>
                </a:solidFill>
                <a:latin typeface="Aptos"/>
              </a:defRPr>
            </a:pPr>
            <a:r>
              <a:rPr dirty="0"/>
              <a:t>DIKLAT BATCH 5</a:t>
            </a:r>
            <a:endParaRPr lang="en-US" dirty="0"/>
          </a:p>
          <a:p>
            <a:pPr>
              <a:spcBef>
                <a:spcPts val="1800"/>
              </a:spcBef>
              <a:defRPr sz="2300" b="1">
                <a:solidFill>
                  <a:srgbClr val="DAA437"/>
                </a:solidFill>
                <a:latin typeface="Aptos"/>
              </a:defRPr>
            </a:pPr>
            <a:r>
              <a:rPr lang="en-US" dirty="0"/>
              <a:t>BBMPV BBL MEDAN</a:t>
            </a:r>
            <a:endParaRPr dirty="0"/>
          </a:p>
        </p:txBody>
      </p:sp>
      <p:pic>
        <p:nvPicPr>
          <p:cNvPr id="7" name="Picture 6" descr="A group of people posing for a photo&#10;&#10;Description automatically generated">
            <a:extLst>
              <a:ext uri="{FF2B5EF4-FFF2-40B4-BE49-F238E27FC236}">
                <a16:creationId xmlns:a16="http://schemas.microsoft.com/office/drawing/2014/main" id="{038BF05B-14AF-5347-8F7B-E12F568C028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3125" t="15333" r="6563" b="18333"/>
          <a:stretch/>
        </p:blipFill>
        <p:spPr>
          <a:xfrm>
            <a:off x="3752850" y="1632585"/>
            <a:ext cx="7343775" cy="4549140"/>
          </a:xfrm>
          <a:prstGeom prst="rect">
            <a:avLst/>
          </a:prstGeom>
          <a:effectLst>
            <a:softEdge rad="317500"/>
          </a:effectLst>
          <a:scene3d>
            <a:camera prst="perspectiveRight"/>
            <a:lightRig rig="threePt" dir="t"/>
          </a:scene3d>
        </p:spPr>
      </p:pic>
      <p:pic>
        <p:nvPicPr>
          <p:cNvPr id="9" name="Picture 8" descr="A blue triangle with white text and red arrow&#10;&#10;Description automatically generated">
            <a:extLst>
              <a:ext uri="{FF2B5EF4-FFF2-40B4-BE49-F238E27FC236}">
                <a16:creationId xmlns:a16="http://schemas.microsoft.com/office/drawing/2014/main" id="{D723CAD5-F458-212A-0B89-C4E87B59806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8000"/>
                    </a14:imgEffect>
                    <a14:imgEffect>
                      <a14:colorTemperature colorTemp="8504"/>
                    </a14:imgEffect>
                    <a14:imgEffect>
                      <a14:saturation sat="266000"/>
                    </a14:imgEffect>
                    <a14:imgEffect>
                      <a14:brightnessContrast bright="11000" contrast="27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277047" y="182880"/>
            <a:ext cx="700088" cy="700088"/>
          </a:xfrm>
          <a:prstGeom prst="rect">
            <a:avLst/>
          </a:prstGeom>
        </p:spPr>
      </p:pic>
      <p:pic>
        <p:nvPicPr>
          <p:cNvPr id="11" name="Picture 10" descr="A blue and white logo&#10;&#10;Description automatically generated">
            <a:extLst>
              <a:ext uri="{FF2B5EF4-FFF2-40B4-BE49-F238E27FC236}">
                <a16:creationId xmlns:a16="http://schemas.microsoft.com/office/drawing/2014/main" id="{B611ECB6-457F-1D28-5C04-37DBC2E4B45C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-10258" b="-10258"/>
          <a:stretch/>
        </p:blipFill>
        <p:spPr>
          <a:xfrm>
            <a:off x="10405019" y="182881"/>
            <a:ext cx="790514" cy="79051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DAA4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42B43"/>
                </a:solidFill>
                <a:latin typeface="Aptos Display"/>
              </a:defRPr>
            </a:pPr>
            <a:r>
              <a:rPr dirty="0" err="1"/>
              <a:t>Tujuan</a:t>
            </a:r>
            <a:r>
              <a:rPr dirty="0"/>
              <a:t> </a:t>
            </a:r>
            <a:r>
              <a:rPr dirty="0" err="1"/>
              <a:t>Pembelajaran</a:t>
            </a:r>
            <a:endParaRPr dirty="0"/>
          </a:p>
        </p:txBody>
      </p:sp>
      <p:sp>
        <p:nvSpPr>
          <p:cNvPr id="4" name="TextBox 3"/>
          <p:cNvSpPr txBox="1"/>
          <p:nvPr/>
        </p:nvSpPr>
        <p:spPr>
          <a:xfrm>
            <a:off x="594360" y="6446520"/>
            <a:ext cx="109728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9737D"/>
                </a:solidFill>
                <a:latin typeface="Aptos"/>
              </a:defRPr>
            </a:pPr>
            <a:r>
              <a:t>DIKLAT BATCH 5  •  BESTEK TENDER DAN KONTRAK KONSTRUKSI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234440"/>
            <a:ext cx="4777986" cy="52219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spcAft>
                <a:spcPts val="1000"/>
              </a:spcAft>
              <a:buFont typeface="Wingdings" panose="05000000000000000000" pitchFamily="2" charset="2"/>
              <a:buChar char="Ø"/>
              <a:defRPr sz="2000" b="0">
                <a:solidFill>
                  <a:srgbClr val="232B32"/>
                </a:solidFill>
                <a:latin typeface="Aptos"/>
              </a:defRPr>
            </a:pPr>
            <a:r>
              <a:rPr dirty="0" err="1"/>
              <a:t>Memahami</a:t>
            </a:r>
            <a:r>
              <a:rPr dirty="0"/>
              <a:t> </a:t>
            </a:r>
            <a:r>
              <a:rPr dirty="0" err="1"/>
              <a:t>fungsi</a:t>
            </a:r>
            <a:r>
              <a:rPr dirty="0"/>
              <a:t> dan </a:t>
            </a:r>
            <a:r>
              <a:rPr dirty="0" err="1"/>
              <a:t>struktur</a:t>
            </a:r>
            <a:r>
              <a:rPr dirty="0"/>
              <a:t> </a:t>
            </a:r>
            <a:r>
              <a:rPr dirty="0" err="1"/>
              <a:t>dokumen</a:t>
            </a:r>
            <a:r>
              <a:rPr dirty="0"/>
              <a:t> </a:t>
            </a:r>
            <a:r>
              <a:rPr dirty="0" err="1"/>
              <a:t>bestek</a:t>
            </a:r>
            <a:r>
              <a:rPr dirty="0"/>
              <a:t> </a:t>
            </a:r>
            <a:r>
              <a:rPr dirty="0" err="1"/>
              <a:t>dalam</a:t>
            </a:r>
            <a:r>
              <a:rPr dirty="0"/>
              <a:t> </a:t>
            </a:r>
            <a:r>
              <a:rPr dirty="0" err="1"/>
              <a:t>pekerjaan</a:t>
            </a:r>
            <a:r>
              <a:rPr dirty="0"/>
              <a:t> </a:t>
            </a:r>
            <a:r>
              <a:rPr dirty="0" err="1"/>
              <a:t>konstruksi</a:t>
            </a:r>
            <a:r>
              <a:rPr dirty="0"/>
              <a:t>.</a:t>
            </a:r>
          </a:p>
          <a:p>
            <a:pPr marL="342900" indent="-342900" algn="just">
              <a:spcAft>
                <a:spcPts val="1000"/>
              </a:spcAft>
              <a:buFont typeface="Wingdings" panose="05000000000000000000" pitchFamily="2" charset="2"/>
              <a:buChar char="Ø"/>
              <a:defRPr sz="2000" b="0">
                <a:solidFill>
                  <a:srgbClr val="232B32"/>
                </a:solidFill>
                <a:latin typeface="Aptos"/>
              </a:defRPr>
            </a:pPr>
            <a:r>
              <a:rPr dirty="0" err="1"/>
              <a:t>Menjelaskan</a:t>
            </a:r>
            <a:r>
              <a:rPr dirty="0"/>
              <a:t> </a:t>
            </a:r>
            <a:r>
              <a:rPr dirty="0" err="1"/>
              <a:t>tahapan</a:t>
            </a:r>
            <a:r>
              <a:rPr dirty="0"/>
              <a:t> tender/</a:t>
            </a:r>
            <a:r>
              <a:rPr dirty="0" err="1"/>
              <a:t>pemilihan</a:t>
            </a:r>
            <a:r>
              <a:rPr dirty="0"/>
              <a:t> </a:t>
            </a:r>
            <a:r>
              <a:rPr dirty="0" err="1"/>
              <a:t>penyedia</a:t>
            </a:r>
            <a:r>
              <a:rPr dirty="0"/>
              <a:t> dan </a:t>
            </a:r>
            <a:r>
              <a:rPr dirty="0" err="1"/>
              <a:t>prinsip</a:t>
            </a:r>
            <a:r>
              <a:rPr dirty="0"/>
              <a:t> </a:t>
            </a:r>
            <a:r>
              <a:rPr dirty="0" err="1"/>
              <a:t>evaluasi</a:t>
            </a:r>
            <a:r>
              <a:rPr dirty="0"/>
              <a:t> </a:t>
            </a:r>
            <a:r>
              <a:rPr dirty="0" err="1"/>
              <a:t>penawaran</a:t>
            </a:r>
            <a:r>
              <a:rPr dirty="0"/>
              <a:t>.</a:t>
            </a:r>
          </a:p>
          <a:p>
            <a:pPr marL="342900" indent="-342900" algn="just">
              <a:spcAft>
                <a:spcPts val="1000"/>
              </a:spcAft>
              <a:buFont typeface="Wingdings" panose="05000000000000000000" pitchFamily="2" charset="2"/>
              <a:buChar char="Ø"/>
              <a:defRPr sz="2000" b="0">
                <a:solidFill>
                  <a:srgbClr val="232B32"/>
                </a:solidFill>
                <a:latin typeface="Aptos"/>
              </a:defRPr>
            </a:pPr>
            <a:r>
              <a:rPr dirty="0" err="1"/>
              <a:t>Mengidentifikasi</a:t>
            </a:r>
            <a:r>
              <a:rPr dirty="0"/>
              <a:t> </a:t>
            </a:r>
            <a:r>
              <a:rPr dirty="0" err="1"/>
              <a:t>komponen</a:t>
            </a:r>
            <a:r>
              <a:rPr dirty="0"/>
              <a:t> </a:t>
            </a:r>
            <a:r>
              <a:rPr dirty="0" err="1"/>
              <a:t>utama</a:t>
            </a:r>
            <a:r>
              <a:rPr dirty="0"/>
              <a:t> </a:t>
            </a:r>
            <a:r>
              <a:rPr dirty="0" err="1"/>
              <a:t>kontrak</a:t>
            </a:r>
            <a:r>
              <a:rPr dirty="0"/>
              <a:t> </a:t>
            </a:r>
            <a:r>
              <a:rPr dirty="0" err="1"/>
              <a:t>konstruksi</a:t>
            </a:r>
            <a:r>
              <a:rPr dirty="0"/>
              <a:t> dan </a:t>
            </a:r>
            <a:r>
              <a:rPr dirty="0" err="1"/>
              <a:t>pembagian</a:t>
            </a:r>
            <a:r>
              <a:rPr dirty="0"/>
              <a:t> </a:t>
            </a:r>
            <a:r>
              <a:rPr dirty="0" err="1"/>
              <a:t>tanggung</a:t>
            </a:r>
            <a:r>
              <a:rPr dirty="0"/>
              <a:t> </a:t>
            </a:r>
            <a:r>
              <a:rPr dirty="0" err="1"/>
              <a:t>jawab</a:t>
            </a:r>
            <a:r>
              <a:rPr dirty="0"/>
              <a:t> para </a:t>
            </a:r>
            <a:r>
              <a:rPr dirty="0" err="1"/>
              <a:t>pihak</a:t>
            </a:r>
            <a:r>
              <a:rPr dirty="0"/>
              <a:t>.</a:t>
            </a:r>
          </a:p>
          <a:p>
            <a:pPr marL="342900" indent="-342900" algn="just">
              <a:spcAft>
                <a:spcPts val="1000"/>
              </a:spcAft>
              <a:buFont typeface="Wingdings" panose="05000000000000000000" pitchFamily="2" charset="2"/>
              <a:buChar char="Ø"/>
              <a:defRPr sz="2000" b="0">
                <a:solidFill>
                  <a:srgbClr val="232B32"/>
                </a:solidFill>
                <a:latin typeface="Aptos"/>
              </a:defRPr>
            </a:pPr>
            <a:r>
              <a:rPr dirty="0"/>
              <a:t>Mampu </a:t>
            </a:r>
            <a:r>
              <a:rPr dirty="0" err="1"/>
              <a:t>mengenali</a:t>
            </a:r>
            <a:r>
              <a:rPr dirty="0"/>
              <a:t> </a:t>
            </a:r>
            <a:r>
              <a:rPr dirty="0" err="1"/>
              <a:t>risiko</a:t>
            </a:r>
            <a:r>
              <a:rPr dirty="0"/>
              <a:t> </a:t>
            </a:r>
            <a:r>
              <a:rPr dirty="0" err="1"/>
              <a:t>kontraktual</a:t>
            </a:r>
            <a:r>
              <a:rPr dirty="0"/>
              <a:t>, </a:t>
            </a:r>
            <a:r>
              <a:rPr dirty="0" err="1"/>
              <a:t>perubahan</a:t>
            </a:r>
            <a:r>
              <a:rPr dirty="0"/>
              <a:t> </a:t>
            </a:r>
            <a:r>
              <a:rPr dirty="0" err="1"/>
              <a:t>pekerjaan</a:t>
            </a:r>
            <a:r>
              <a:rPr dirty="0"/>
              <a:t>, </a:t>
            </a:r>
            <a:r>
              <a:rPr dirty="0" err="1"/>
              <a:t>pembayaran</a:t>
            </a:r>
            <a:r>
              <a:rPr dirty="0"/>
              <a:t>, dan </a:t>
            </a:r>
            <a:r>
              <a:rPr dirty="0" err="1"/>
              <a:t>penyelesaian</a:t>
            </a:r>
            <a:r>
              <a:rPr dirty="0"/>
              <a:t> </a:t>
            </a:r>
            <a:r>
              <a:rPr dirty="0" err="1"/>
              <a:t>sengketa</a:t>
            </a:r>
            <a:r>
              <a:rPr dirty="0"/>
              <a:t>.</a:t>
            </a:r>
          </a:p>
          <a:p>
            <a:pPr marL="342900" indent="-342900" algn="just">
              <a:spcAft>
                <a:spcPts val="1000"/>
              </a:spcAft>
              <a:buFont typeface="Wingdings" panose="05000000000000000000" pitchFamily="2" charset="2"/>
              <a:buChar char="Ø"/>
              <a:defRPr sz="2000" b="0">
                <a:solidFill>
                  <a:srgbClr val="232B32"/>
                </a:solidFill>
                <a:latin typeface="Aptos"/>
              </a:defRPr>
            </a:pPr>
            <a:r>
              <a:rPr dirty="0" err="1"/>
              <a:t>Menumbuhkan</a:t>
            </a:r>
            <a:r>
              <a:rPr dirty="0"/>
              <a:t> </a:t>
            </a:r>
            <a:r>
              <a:rPr dirty="0" err="1"/>
              <a:t>ketelitian</a:t>
            </a:r>
            <a:r>
              <a:rPr dirty="0"/>
              <a:t> </a:t>
            </a:r>
            <a:r>
              <a:rPr dirty="0" err="1"/>
              <a:t>dalam</a:t>
            </a:r>
            <a:r>
              <a:rPr dirty="0"/>
              <a:t> </a:t>
            </a:r>
            <a:r>
              <a:rPr dirty="0" err="1"/>
              <a:t>membaca</a:t>
            </a:r>
            <a:r>
              <a:rPr dirty="0"/>
              <a:t> </a:t>
            </a:r>
            <a:r>
              <a:rPr dirty="0" err="1"/>
              <a:t>persyaratan</a:t>
            </a:r>
            <a:r>
              <a:rPr dirty="0"/>
              <a:t> </a:t>
            </a:r>
            <a:r>
              <a:rPr dirty="0" err="1"/>
              <a:t>teknis</a:t>
            </a:r>
            <a:r>
              <a:rPr dirty="0"/>
              <a:t>, </a:t>
            </a:r>
            <a:r>
              <a:rPr dirty="0" err="1"/>
              <a:t>administratif</a:t>
            </a:r>
            <a:r>
              <a:rPr dirty="0"/>
              <a:t>, dan </a:t>
            </a:r>
            <a:r>
              <a:rPr dirty="0" err="1"/>
              <a:t>komersial</a:t>
            </a:r>
            <a:r>
              <a:rPr dirty="0"/>
              <a:t>.</a:t>
            </a:r>
          </a:p>
        </p:txBody>
      </p:sp>
      <p:pic>
        <p:nvPicPr>
          <p:cNvPr id="7" name="Picture 6" descr="A group of people posing for a photo&#10;&#10;Description automatically generated">
            <a:extLst>
              <a:ext uri="{FF2B5EF4-FFF2-40B4-BE49-F238E27FC236}">
                <a16:creationId xmlns:a16="http://schemas.microsoft.com/office/drawing/2014/main" id="{BC51BF40-1F17-642F-3E6D-81398664296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229"/>
          <a:stretch/>
        </p:blipFill>
        <p:spPr>
          <a:xfrm>
            <a:off x="6095847" y="1234440"/>
            <a:ext cx="5987998" cy="469441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DAA4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42B43"/>
                </a:solidFill>
                <a:latin typeface="Aptos Display"/>
              </a:defRPr>
            </a:pPr>
            <a:r>
              <a:rPr dirty="0"/>
              <a:t>Peta </a:t>
            </a:r>
            <a:r>
              <a:rPr dirty="0" err="1"/>
              <a:t>Materi</a:t>
            </a:r>
            <a:endParaRPr dirty="0"/>
          </a:p>
        </p:txBody>
      </p:sp>
      <p:sp>
        <p:nvSpPr>
          <p:cNvPr id="4" name="TextBox 3"/>
          <p:cNvSpPr txBox="1"/>
          <p:nvPr/>
        </p:nvSpPr>
        <p:spPr>
          <a:xfrm>
            <a:off x="594360" y="6446520"/>
            <a:ext cx="109728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9737D"/>
                </a:solidFill>
                <a:latin typeface="Aptos"/>
              </a:defRPr>
            </a:pPr>
            <a:r>
              <a:t>DIKLAT BATCH 5  •  BESTEK TENDER DAN KONTRAK KONSTRUKSI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234440"/>
            <a:ext cx="7280910" cy="29084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900" b="0">
                <a:solidFill>
                  <a:srgbClr val="232B32"/>
                </a:solidFill>
                <a:latin typeface="Aptos"/>
              </a:defRPr>
            </a:pPr>
            <a:r>
              <a:rPr dirty="0"/>
              <a:t>1. </a:t>
            </a:r>
            <a:r>
              <a:rPr dirty="0" err="1"/>
              <a:t>Konsep</a:t>
            </a:r>
            <a:r>
              <a:rPr dirty="0"/>
              <a:t> </a:t>
            </a:r>
            <a:r>
              <a:rPr dirty="0" err="1"/>
              <a:t>dasar</a:t>
            </a:r>
            <a:r>
              <a:rPr dirty="0"/>
              <a:t> </a:t>
            </a:r>
            <a:r>
              <a:rPr dirty="0" err="1"/>
              <a:t>bestek</a:t>
            </a:r>
            <a:r>
              <a:rPr dirty="0"/>
              <a:t> dan </a:t>
            </a:r>
            <a:r>
              <a:rPr dirty="0" err="1"/>
              <a:t>dokumen</a:t>
            </a:r>
            <a:r>
              <a:rPr dirty="0"/>
              <a:t> tender</a:t>
            </a:r>
          </a:p>
          <a:p>
            <a:pPr>
              <a:spcAft>
                <a:spcPts val="1000"/>
              </a:spcAft>
              <a:defRPr sz="1900" b="0">
                <a:solidFill>
                  <a:srgbClr val="232B32"/>
                </a:solidFill>
                <a:latin typeface="Aptos"/>
              </a:defRPr>
            </a:pPr>
            <a:r>
              <a:rPr dirty="0"/>
              <a:t>2. </a:t>
            </a:r>
            <a:r>
              <a:rPr dirty="0" err="1"/>
              <a:t>Spesifikasi</a:t>
            </a:r>
            <a:r>
              <a:rPr dirty="0"/>
              <a:t> </a:t>
            </a:r>
            <a:r>
              <a:rPr dirty="0" err="1"/>
              <a:t>teknis</a:t>
            </a:r>
            <a:r>
              <a:rPr dirty="0"/>
              <a:t> dan </a:t>
            </a:r>
            <a:r>
              <a:rPr dirty="0" err="1"/>
              <a:t>gambar</a:t>
            </a:r>
            <a:r>
              <a:rPr dirty="0"/>
              <a:t> </a:t>
            </a:r>
            <a:r>
              <a:rPr dirty="0" err="1"/>
              <a:t>kerja</a:t>
            </a:r>
            <a:endParaRPr dirty="0"/>
          </a:p>
          <a:p>
            <a:pPr>
              <a:spcAft>
                <a:spcPts val="1000"/>
              </a:spcAft>
              <a:defRPr sz="1900" b="0">
                <a:solidFill>
                  <a:srgbClr val="232B32"/>
                </a:solidFill>
                <a:latin typeface="Aptos"/>
              </a:defRPr>
            </a:pPr>
            <a:r>
              <a:rPr dirty="0"/>
              <a:t>3. Proses tender/</a:t>
            </a:r>
            <a:r>
              <a:rPr dirty="0" err="1"/>
              <a:t>pemilihan</a:t>
            </a:r>
            <a:r>
              <a:rPr dirty="0"/>
              <a:t> </a:t>
            </a:r>
            <a:r>
              <a:rPr dirty="0" err="1"/>
              <a:t>penyedia</a:t>
            </a:r>
            <a:endParaRPr dirty="0"/>
          </a:p>
          <a:p>
            <a:pPr>
              <a:spcAft>
                <a:spcPts val="1000"/>
              </a:spcAft>
              <a:defRPr sz="1900" b="0">
                <a:solidFill>
                  <a:srgbClr val="232B32"/>
                </a:solidFill>
                <a:latin typeface="Aptos"/>
              </a:defRPr>
            </a:pPr>
            <a:r>
              <a:rPr dirty="0"/>
              <a:t>4. </a:t>
            </a:r>
            <a:r>
              <a:rPr dirty="0" err="1"/>
              <a:t>Penyusunan</a:t>
            </a:r>
            <a:r>
              <a:rPr dirty="0"/>
              <a:t> dan </a:t>
            </a:r>
            <a:r>
              <a:rPr dirty="0" err="1"/>
              <a:t>evaluasi</a:t>
            </a:r>
            <a:r>
              <a:rPr dirty="0"/>
              <a:t> </a:t>
            </a:r>
            <a:r>
              <a:rPr dirty="0" err="1"/>
              <a:t>penawaran</a:t>
            </a:r>
            <a:endParaRPr dirty="0"/>
          </a:p>
          <a:p>
            <a:pPr>
              <a:spcAft>
                <a:spcPts val="1000"/>
              </a:spcAft>
              <a:defRPr sz="1900" b="0">
                <a:solidFill>
                  <a:srgbClr val="232B32"/>
                </a:solidFill>
                <a:latin typeface="Aptos"/>
              </a:defRPr>
            </a:pPr>
            <a:r>
              <a:rPr dirty="0"/>
              <a:t>5. </a:t>
            </a:r>
            <a:r>
              <a:rPr dirty="0" err="1"/>
              <a:t>Kontrak</a:t>
            </a:r>
            <a:r>
              <a:rPr dirty="0"/>
              <a:t> </a:t>
            </a:r>
            <a:r>
              <a:rPr dirty="0" err="1"/>
              <a:t>konstruksi</a:t>
            </a:r>
            <a:r>
              <a:rPr dirty="0"/>
              <a:t>: </a:t>
            </a:r>
            <a:r>
              <a:rPr dirty="0" err="1"/>
              <a:t>struktur</a:t>
            </a:r>
            <a:r>
              <a:rPr dirty="0"/>
              <a:t>, </a:t>
            </a:r>
            <a:r>
              <a:rPr dirty="0" err="1"/>
              <a:t>jenis</a:t>
            </a:r>
            <a:r>
              <a:rPr dirty="0"/>
              <a:t>, dan </a:t>
            </a:r>
            <a:r>
              <a:rPr dirty="0" err="1"/>
              <a:t>klausul</a:t>
            </a:r>
            <a:r>
              <a:rPr dirty="0"/>
              <a:t> </a:t>
            </a:r>
            <a:r>
              <a:rPr dirty="0" err="1"/>
              <a:t>penting</a:t>
            </a:r>
            <a:endParaRPr dirty="0"/>
          </a:p>
          <a:p>
            <a:pPr>
              <a:spcAft>
                <a:spcPts val="1000"/>
              </a:spcAft>
              <a:defRPr sz="1900" b="0">
                <a:solidFill>
                  <a:srgbClr val="232B32"/>
                </a:solidFill>
                <a:latin typeface="Aptos"/>
              </a:defRPr>
            </a:pPr>
            <a:r>
              <a:rPr dirty="0"/>
              <a:t>6. </a:t>
            </a:r>
            <a:r>
              <a:rPr dirty="0" err="1"/>
              <a:t>Pelaksanaan</a:t>
            </a:r>
            <a:r>
              <a:rPr dirty="0"/>
              <a:t>, </a:t>
            </a:r>
            <a:r>
              <a:rPr dirty="0" err="1"/>
              <a:t>perubahan</a:t>
            </a:r>
            <a:r>
              <a:rPr dirty="0"/>
              <a:t>, </a:t>
            </a:r>
            <a:r>
              <a:rPr dirty="0" err="1"/>
              <a:t>pembayaran</a:t>
            </a:r>
            <a:r>
              <a:rPr dirty="0"/>
              <a:t>, dan </a:t>
            </a:r>
            <a:r>
              <a:rPr dirty="0" err="1"/>
              <a:t>pengendalian</a:t>
            </a:r>
            <a:r>
              <a:rPr dirty="0"/>
              <a:t> </a:t>
            </a:r>
            <a:r>
              <a:rPr dirty="0" err="1"/>
              <a:t>kontrak</a:t>
            </a:r>
            <a:endParaRPr dirty="0"/>
          </a:p>
          <a:p>
            <a:pPr>
              <a:spcAft>
                <a:spcPts val="1000"/>
              </a:spcAft>
              <a:defRPr sz="1900" b="0">
                <a:solidFill>
                  <a:srgbClr val="232B32"/>
                </a:solidFill>
                <a:latin typeface="Aptos"/>
              </a:defRPr>
            </a:pPr>
            <a:r>
              <a:rPr dirty="0"/>
              <a:t>7. </a:t>
            </a:r>
            <a:r>
              <a:rPr dirty="0" err="1"/>
              <a:t>Risiko</a:t>
            </a:r>
            <a:r>
              <a:rPr dirty="0"/>
              <a:t>, </a:t>
            </a:r>
            <a:r>
              <a:rPr dirty="0" err="1"/>
              <a:t>wanprestasi</a:t>
            </a:r>
            <a:r>
              <a:rPr dirty="0"/>
              <a:t>, dan </a:t>
            </a:r>
            <a:r>
              <a:rPr dirty="0" err="1"/>
              <a:t>penyelesaian</a:t>
            </a:r>
            <a:r>
              <a:rPr dirty="0"/>
              <a:t> </a:t>
            </a:r>
            <a:r>
              <a:rPr dirty="0" err="1"/>
              <a:t>sengketa</a:t>
            </a:r>
            <a:endParaRPr dirty="0"/>
          </a:p>
        </p:txBody>
      </p:sp>
      <p:pic>
        <p:nvPicPr>
          <p:cNvPr id="7" name="Picture 6" descr="A group of people sitting around a table&#10;&#10;Description automatically generated">
            <a:extLst>
              <a:ext uri="{FF2B5EF4-FFF2-40B4-BE49-F238E27FC236}">
                <a16:creationId xmlns:a16="http://schemas.microsoft.com/office/drawing/2014/main" id="{A49A18A6-46B9-7B0F-E54E-FCEBE30B64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15249" y="146304"/>
            <a:ext cx="4314825" cy="323611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DAA4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42B43"/>
                </a:solidFill>
                <a:latin typeface="Aptos Display"/>
              </a:defRPr>
            </a:pPr>
            <a:r>
              <a:t>1. Konsep Dasar Bestek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6446520"/>
            <a:ext cx="109728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9737D"/>
                </a:solidFill>
                <a:latin typeface="Aptos"/>
              </a:defRPr>
            </a:pPr>
            <a:r>
              <a:t>DIKLAT BATCH 5  •  BESTEK TENDER DAN KONTRAK KONSTRUKSI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234440"/>
            <a:ext cx="4756785" cy="50937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spcAft>
                <a:spcPts val="1000"/>
              </a:spcAft>
              <a:buFont typeface="Wingdings" panose="05000000000000000000" pitchFamily="2" charset="2"/>
              <a:buChar char="Ø"/>
              <a:defRPr sz="2000" b="0">
                <a:solidFill>
                  <a:srgbClr val="232B32"/>
                </a:solidFill>
                <a:latin typeface="Aptos"/>
              </a:defRPr>
            </a:pPr>
            <a:r>
              <a:rPr dirty="0" err="1"/>
              <a:t>Bestek</a:t>
            </a:r>
            <a:r>
              <a:rPr dirty="0"/>
              <a:t> </a:t>
            </a:r>
            <a:r>
              <a:rPr dirty="0" err="1"/>
              <a:t>adalah</a:t>
            </a:r>
            <a:r>
              <a:rPr dirty="0"/>
              <a:t> </a:t>
            </a:r>
            <a:r>
              <a:rPr dirty="0" err="1"/>
              <a:t>dokumen</a:t>
            </a:r>
            <a:r>
              <a:rPr dirty="0"/>
              <a:t> yang </a:t>
            </a:r>
            <a:r>
              <a:rPr dirty="0" err="1"/>
              <a:t>menjelaskan</a:t>
            </a:r>
            <a:r>
              <a:rPr dirty="0"/>
              <a:t> </a:t>
            </a:r>
            <a:r>
              <a:rPr dirty="0" err="1"/>
              <a:t>persyaratan</a:t>
            </a:r>
            <a:r>
              <a:rPr dirty="0"/>
              <a:t> </a:t>
            </a:r>
            <a:r>
              <a:rPr dirty="0" err="1"/>
              <a:t>teknis</a:t>
            </a:r>
            <a:r>
              <a:rPr dirty="0"/>
              <a:t> dan </a:t>
            </a:r>
            <a:r>
              <a:rPr dirty="0" err="1"/>
              <a:t>ketentuan</a:t>
            </a:r>
            <a:r>
              <a:rPr dirty="0"/>
              <a:t> </a:t>
            </a:r>
            <a:r>
              <a:rPr dirty="0" err="1"/>
              <a:t>pelaksanaan</a:t>
            </a:r>
            <a:r>
              <a:rPr dirty="0"/>
              <a:t> </a:t>
            </a:r>
            <a:r>
              <a:rPr dirty="0" err="1"/>
              <a:t>pekerjaan</a:t>
            </a:r>
            <a:r>
              <a:rPr dirty="0"/>
              <a:t> agar </a:t>
            </a:r>
            <a:r>
              <a:rPr dirty="0" err="1"/>
              <a:t>hasil</a:t>
            </a:r>
            <a:r>
              <a:rPr dirty="0"/>
              <a:t> </a:t>
            </a:r>
            <a:r>
              <a:rPr dirty="0" err="1"/>
              <a:t>konstruksi</a:t>
            </a:r>
            <a:r>
              <a:rPr dirty="0"/>
              <a:t> </a:t>
            </a:r>
            <a:r>
              <a:rPr dirty="0" err="1"/>
              <a:t>sesuai</a:t>
            </a:r>
            <a:r>
              <a:rPr dirty="0"/>
              <a:t> </a:t>
            </a:r>
            <a:r>
              <a:rPr dirty="0" err="1"/>
              <a:t>tujuan</a:t>
            </a:r>
            <a:r>
              <a:rPr dirty="0"/>
              <a:t> </a:t>
            </a:r>
            <a:r>
              <a:rPr dirty="0" err="1"/>
              <a:t>desain</a:t>
            </a:r>
            <a:r>
              <a:rPr dirty="0"/>
              <a:t>.</a:t>
            </a:r>
          </a:p>
          <a:p>
            <a:pPr marL="342900" indent="-342900" algn="just">
              <a:spcAft>
                <a:spcPts val="1000"/>
              </a:spcAft>
              <a:buFont typeface="Wingdings" panose="05000000000000000000" pitchFamily="2" charset="2"/>
              <a:buChar char="Ø"/>
              <a:defRPr sz="2000" b="0">
                <a:solidFill>
                  <a:srgbClr val="232B32"/>
                </a:solidFill>
                <a:latin typeface="Aptos"/>
              </a:defRPr>
            </a:pPr>
            <a:r>
              <a:rPr dirty="0" err="1"/>
              <a:t>Fungsi</a:t>
            </a:r>
            <a:r>
              <a:rPr dirty="0"/>
              <a:t> </a:t>
            </a:r>
            <a:r>
              <a:rPr dirty="0" err="1"/>
              <a:t>utama</a:t>
            </a:r>
            <a:r>
              <a:rPr dirty="0"/>
              <a:t>: </a:t>
            </a:r>
            <a:r>
              <a:rPr dirty="0" err="1"/>
              <a:t>menjadi</a:t>
            </a:r>
            <a:r>
              <a:rPr dirty="0"/>
              <a:t> </a:t>
            </a:r>
            <a:r>
              <a:rPr dirty="0" err="1"/>
              <a:t>acuan</a:t>
            </a:r>
            <a:r>
              <a:rPr dirty="0"/>
              <a:t> </a:t>
            </a:r>
            <a:r>
              <a:rPr dirty="0" err="1"/>
              <a:t>penawaran</a:t>
            </a:r>
            <a:r>
              <a:rPr dirty="0"/>
              <a:t>, </a:t>
            </a:r>
            <a:r>
              <a:rPr dirty="0" err="1"/>
              <a:t>pelaksanaan</a:t>
            </a:r>
            <a:r>
              <a:rPr dirty="0"/>
              <a:t>, </a:t>
            </a:r>
            <a:r>
              <a:rPr dirty="0" err="1"/>
              <a:t>pengawasan</a:t>
            </a:r>
            <a:r>
              <a:rPr dirty="0"/>
              <a:t>, </a:t>
            </a:r>
            <a:r>
              <a:rPr dirty="0" err="1"/>
              <a:t>pemeriksaan</a:t>
            </a:r>
            <a:r>
              <a:rPr dirty="0"/>
              <a:t> </a:t>
            </a:r>
            <a:r>
              <a:rPr dirty="0" err="1"/>
              <a:t>mutu</a:t>
            </a:r>
            <a:r>
              <a:rPr dirty="0"/>
              <a:t>, dan </a:t>
            </a:r>
            <a:r>
              <a:rPr dirty="0" err="1"/>
              <a:t>dasar</a:t>
            </a:r>
            <a:r>
              <a:rPr dirty="0"/>
              <a:t> </a:t>
            </a:r>
            <a:r>
              <a:rPr dirty="0" err="1"/>
              <a:t>pengukuran</a:t>
            </a:r>
            <a:r>
              <a:rPr dirty="0"/>
              <a:t> </a:t>
            </a:r>
            <a:r>
              <a:rPr dirty="0" err="1"/>
              <a:t>pekerjaan</a:t>
            </a:r>
            <a:r>
              <a:rPr dirty="0"/>
              <a:t>.</a:t>
            </a:r>
          </a:p>
          <a:p>
            <a:pPr marL="342900" indent="-342900" algn="just">
              <a:spcAft>
                <a:spcPts val="1000"/>
              </a:spcAft>
              <a:buFont typeface="Wingdings" panose="05000000000000000000" pitchFamily="2" charset="2"/>
              <a:buChar char="Ø"/>
              <a:defRPr sz="2000" b="0">
                <a:solidFill>
                  <a:srgbClr val="232B32"/>
                </a:solidFill>
                <a:latin typeface="Aptos"/>
              </a:defRPr>
            </a:pPr>
            <a:r>
              <a:rPr dirty="0" err="1"/>
              <a:t>Bestek</a:t>
            </a:r>
            <a:r>
              <a:rPr dirty="0"/>
              <a:t> </a:t>
            </a:r>
            <a:r>
              <a:rPr dirty="0" err="1"/>
              <a:t>harus</a:t>
            </a:r>
            <a:r>
              <a:rPr dirty="0"/>
              <a:t> </a:t>
            </a:r>
            <a:r>
              <a:rPr dirty="0" err="1"/>
              <a:t>konsisten</a:t>
            </a:r>
            <a:r>
              <a:rPr dirty="0"/>
              <a:t> </a:t>
            </a:r>
            <a:r>
              <a:rPr dirty="0" err="1"/>
              <a:t>dengan</a:t>
            </a:r>
            <a:r>
              <a:rPr dirty="0"/>
              <a:t> </a:t>
            </a:r>
            <a:r>
              <a:rPr dirty="0" err="1"/>
              <a:t>gambar</a:t>
            </a:r>
            <a:r>
              <a:rPr dirty="0"/>
              <a:t>, volume/daftar </a:t>
            </a:r>
            <a:r>
              <a:rPr dirty="0" err="1"/>
              <a:t>kuantitas</a:t>
            </a:r>
            <a:r>
              <a:rPr dirty="0"/>
              <a:t>, </a:t>
            </a:r>
            <a:r>
              <a:rPr dirty="0" err="1"/>
              <a:t>metode</a:t>
            </a:r>
            <a:r>
              <a:rPr dirty="0"/>
              <a:t> </a:t>
            </a:r>
            <a:r>
              <a:rPr dirty="0" err="1"/>
              <a:t>pelaksanaan</a:t>
            </a:r>
            <a:r>
              <a:rPr dirty="0"/>
              <a:t>, </a:t>
            </a:r>
            <a:r>
              <a:rPr dirty="0" err="1"/>
              <a:t>standar</a:t>
            </a:r>
            <a:r>
              <a:rPr dirty="0"/>
              <a:t> </a:t>
            </a:r>
            <a:r>
              <a:rPr dirty="0" err="1"/>
              <a:t>mutu</a:t>
            </a:r>
            <a:r>
              <a:rPr dirty="0"/>
              <a:t>, </a:t>
            </a:r>
            <a:r>
              <a:rPr dirty="0" err="1"/>
              <a:t>serta</a:t>
            </a:r>
            <a:r>
              <a:rPr dirty="0"/>
              <a:t> </a:t>
            </a:r>
            <a:r>
              <a:rPr dirty="0" err="1"/>
              <a:t>ketentuan</a:t>
            </a:r>
            <a:r>
              <a:rPr dirty="0"/>
              <a:t> </a:t>
            </a:r>
            <a:r>
              <a:rPr dirty="0" err="1"/>
              <a:t>kontrak</a:t>
            </a:r>
            <a:r>
              <a:rPr dirty="0"/>
              <a:t>.</a:t>
            </a:r>
          </a:p>
          <a:p>
            <a:pPr marL="342900" indent="-342900" algn="just">
              <a:spcAft>
                <a:spcPts val="1000"/>
              </a:spcAft>
              <a:buFont typeface="Wingdings" panose="05000000000000000000" pitchFamily="2" charset="2"/>
              <a:buChar char="Ø"/>
              <a:defRPr sz="2000" b="0">
                <a:solidFill>
                  <a:srgbClr val="232B32"/>
                </a:solidFill>
                <a:latin typeface="Aptos"/>
              </a:defRPr>
            </a:pPr>
            <a:r>
              <a:rPr dirty="0" err="1"/>
              <a:t>Prinsip</a:t>
            </a:r>
            <a:r>
              <a:rPr dirty="0"/>
              <a:t> </a:t>
            </a:r>
            <a:r>
              <a:rPr dirty="0" err="1"/>
              <a:t>penting</a:t>
            </a:r>
            <a:r>
              <a:rPr dirty="0"/>
              <a:t>: </a:t>
            </a:r>
            <a:r>
              <a:rPr dirty="0" err="1"/>
              <a:t>jelas</a:t>
            </a:r>
            <a:r>
              <a:rPr dirty="0"/>
              <a:t>, </a:t>
            </a:r>
            <a:r>
              <a:rPr dirty="0" err="1"/>
              <a:t>terukur</a:t>
            </a:r>
            <a:r>
              <a:rPr dirty="0"/>
              <a:t>, </a:t>
            </a:r>
            <a:r>
              <a:rPr dirty="0" err="1"/>
              <a:t>tidak</a:t>
            </a:r>
            <a:r>
              <a:rPr dirty="0"/>
              <a:t> </a:t>
            </a:r>
            <a:r>
              <a:rPr dirty="0" err="1"/>
              <a:t>multitafsir</a:t>
            </a:r>
            <a:r>
              <a:rPr dirty="0"/>
              <a:t>, </a:t>
            </a:r>
            <a:r>
              <a:rPr dirty="0" err="1"/>
              <a:t>dapat</a:t>
            </a:r>
            <a:r>
              <a:rPr dirty="0"/>
              <a:t> </a:t>
            </a:r>
            <a:r>
              <a:rPr dirty="0" err="1"/>
              <a:t>dilaksanakan</a:t>
            </a:r>
            <a:r>
              <a:rPr dirty="0"/>
              <a:t>, dan </a:t>
            </a:r>
            <a:r>
              <a:rPr dirty="0" err="1"/>
              <a:t>dapat</a:t>
            </a:r>
            <a:r>
              <a:rPr dirty="0"/>
              <a:t> </a:t>
            </a:r>
            <a:r>
              <a:rPr dirty="0" err="1"/>
              <a:t>diverifikasi</a:t>
            </a:r>
            <a:r>
              <a:rPr dirty="0"/>
              <a:t>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829424" y="5733782"/>
            <a:ext cx="5248276" cy="594360"/>
          </a:xfrm>
          <a:prstGeom prst="roundRect">
            <a:avLst/>
          </a:prstGeom>
          <a:solidFill>
            <a:srgbClr val="FFF7E2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6934199" y="5738574"/>
            <a:ext cx="615429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>
                <a:solidFill>
                  <a:srgbClr val="232B32"/>
                </a:solidFill>
                <a:latin typeface="Aptos"/>
              </a:defRPr>
            </a:pPr>
            <a:r>
              <a:rPr dirty="0" err="1"/>
              <a:t>Kunci</a:t>
            </a:r>
            <a:r>
              <a:rPr dirty="0"/>
              <a:t>: </a:t>
            </a:r>
            <a:r>
              <a:rPr dirty="0" err="1"/>
              <a:t>dokumen</a:t>
            </a:r>
            <a:r>
              <a:rPr dirty="0"/>
              <a:t> tender yang </a:t>
            </a:r>
            <a:r>
              <a:rPr dirty="0" err="1"/>
              <a:t>baik</a:t>
            </a:r>
            <a:r>
              <a:rPr dirty="0"/>
              <a:t> </a:t>
            </a:r>
            <a:r>
              <a:rPr dirty="0" err="1"/>
              <a:t>mengurangi</a:t>
            </a:r>
            <a:r>
              <a:rPr dirty="0"/>
              <a:t> </a:t>
            </a:r>
            <a:r>
              <a:rPr dirty="0" err="1"/>
              <a:t>perbedaan</a:t>
            </a:r>
            <a:r>
              <a:rPr dirty="0"/>
              <a:t> </a:t>
            </a:r>
            <a:r>
              <a:rPr dirty="0" err="1"/>
              <a:t>interpretasi</a:t>
            </a:r>
            <a:r>
              <a:rPr dirty="0"/>
              <a:t> dan </a:t>
            </a:r>
            <a:r>
              <a:rPr dirty="0" err="1"/>
              <a:t>potensi</a:t>
            </a:r>
            <a:r>
              <a:rPr dirty="0"/>
              <a:t> </a:t>
            </a:r>
            <a:r>
              <a:rPr dirty="0" err="1"/>
              <a:t>sengketa</a:t>
            </a:r>
            <a:r>
              <a:rPr dirty="0"/>
              <a:t> </a:t>
            </a:r>
            <a:r>
              <a:rPr dirty="0" err="1"/>
              <a:t>saat</a:t>
            </a:r>
            <a:r>
              <a:rPr dirty="0"/>
              <a:t> </a:t>
            </a:r>
            <a:r>
              <a:rPr dirty="0" err="1"/>
              <a:t>pelaksanaan</a:t>
            </a:r>
            <a:r>
              <a:rPr dirty="0"/>
              <a:t>.</a:t>
            </a:r>
          </a:p>
        </p:txBody>
      </p:sp>
      <p:pic>
        <p:nvPicPr>
          <p:cNvPr id="9" name="Picture 8" descr="A person standing in front of a sign&#10;&#10;Description automatically generated">
            <a:extLst>
              <a:ext uri="{FF2B5EF4-FFF2-40B4-BE49-F238E27FC236}">
                <a16:creationId xmlns:a16="http://schemas.microsoft.com/office/drawing/2014/main" id="{3AD3AE61-36BA-6A78-C59E-41573956AA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58075" y="264682"/>
            <a:ext cx="3752849" cy="516634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DAA4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42B43"/>
                </a:solidFill>
                <a:latin typeface="Aptos Display"/>
              </a:defRPr>
            </a:pPr>
            <a:r>
              <a:rPr dirty="0"/>
              <a:t>2. </a:t>
            </a:r>
            <a:r>
              <a:rPr dirty="0" err="1"/>
              <a:t>Struktur</a:t>
            </a:r>
            <a:r>
              <a:rPr dirty="0"/>
              <a:t> </a:t>
            </a:r>
            <a:r>
              <a:rPr dirty="0" err="1"/>
              <a:t>Dokumen</a:t>
            </a:r>
            <a:r>
              <a:rPr dirty="0"/>
              <a:t> Tender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6446520"/>
            <a:ext cx="109728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9737D"/>
                </a:solidFill>
                <a:latin typeface="Aptos"/>
              </a:defRPr>
            </a:pPr>
            <a:r>
              <a:t>DIKLAT BATCH 5  •  BESTEK TENDER DAN KONTRAK KONSTRUKSI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234440"/>
            <a:ext cx="5223510" cy="54784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spcAft>
                <a:spcPts val="1000"/>
              </a:spcAft>
              <a:buFont typeface="Wingdings" panose="05000000000000000000" pitchFamily="2" charset="2"/>
              <a:buChar char="Ø"/>
              <a:defRPr sz="2000" b="0">
                <a:solidFill>
                  <a:srgbClr val="232B32"/>
                </a:solidFill>
                <a:latin typeface="Aptos"/>
              </a:defRPr>
            </a:pPr>
            <a:r>
              <a:rPr dirty="0" err="1"/>
              <a:t>Dokumen</a:t>
            </a:r>
            <a:r>
              <a:rPr dirty="0"/>
              <a:t> </a:t>
            </a:r>
            <a:r>
              <a:rPr dirty="0" err="1"/>
              <a:t>pemilihan</a:t>
            </a:r>
            <a:r>
              <a:rPr dirty="0"/>
              <a:t>/</a:t>
            </a:r>
            <a:r>
              <a:rPr dirty="0" err="1"/>
              <a:t>pengadaan</a:t>
            </a:r>
            <a:r>
              <a:rPr dirty="0"/>
              <a:t> dan </a:t>
            </a:r>
            <a:r>
              <a:rPr dirty="0" err="1"/>
              <a:t>instruksi</a:t>
            </a:r>
            <a:r>
              <a:rPr dirty="0"/>
              <a:t> </a:t>
            </a:r>
            <a:r>
              <a:rPr dirty="0" err="1"/>
              <a:t>kepada</a:t>
            </a:r>
            <a:r>
              <a:rPr dirty="0"/>
              <a:t> </a:t>
            </a:r>
            <a:r>
              <a:rPr dirty="0" err="1"/>
              <a:t>peserta</a:t>
            </a:r>
            <a:r>
              <a:rPr dirty="0"/>
              <a:t>.</a:t>
            </a:r>
          </a:p>
          <a:p>
            <a:pPr marL="342900" indent="-342900" algn="just">
              <a:spcAft>
                <a:spcPts val="1000"/>
              </a:spcAft>
              <a:buFont typeface="Wingdings" panose="05000000000000000000" pitchFamily="2" charset="2"/>
              <a:buChar char="Ø"/>
              <a:defRPr sz="2000" b="0">
                <a:solidFill>
                  <a:srgbClr val="232B32"/>
                </a:solidFill>
                <a:latin typeface="Aptos"/>
              </a:defRPr>
            </a:pPr>
            <a:r>
              <a:rPr dirty="0" err="1"/>
              <a:t>Persyaratan</a:t>
            </a:r>
            <a:r>
              <a:rPr dirty="0"/>
              <a:t> </a:t>
            </a:r>
            <a:r>
              <a:rPr dirty="0" err="1"/>
              <a:t>administrasi</a:t>
            </a:r>
            <a:r>
              <a:rPr dirty="0"/>
              <a:t> dan </a:t>
            </a:r>
            <a:r>
              <a:rPr dirty="0" err="1"/>
              <a:t>kualifikasi</a:t>
            </a:r>
            <a:r>
              <a:rPr dirty="0"/>
              <a:t> </a:t>
            </a:r>
            <a:r>
              <a:rPr dirty="0" err="1"/>
              <a:t>penyedia</a:t>
            </a:r>
            <a:r>
              <a:rPr dirty="0"/>
              <a:t>.</a:t>
            </a:r>
          </a:p>
          <a:p>
            <a:pPr marL="342900" indent="-342900" algn="just">
              <a:spcAft>
                <a:spcPts val="1000"/>
              </a:spcAft>
              <a:buFont typeface="Wingdings" panose="05000000000000000000" pitchFamily="2" charset="2"/>
              <a:buChar char="Ø"/>
              <a:defRPr sz="2000" b="0">
                <a:solidFill>
                  <a:srgbClr val="232B32"/>
                </a:solidFill>
                <a:latin typeface="Aptos"/>
              </a:defRPr>
            </a:pPr>
            <a:r>
              <a:rPr dirty="0" err="1"/>
              <a:t>Spesifikasi</a:t>
            </a:r>
            <a:r>
              <a:rPr dirty="0"/>
              <a:t> </a:t>
            </a:r>
            <a:r>
              <a:rPr dirty="0" err="1"/>
              <a:t>teknis</a:t>
            </a:r>
            <a:r>
              <a:rPr dirty="0"/>
              <a:t> / RKS (</a:t>
            </a:r>
            <a:r>
              <a:rPr dirty="0" err="1"/>
              <a:t>Rencana</a:t>
            </a:r>
            <a:r>
              <a:rPr dirty="0"/>
              <a:t> </a:t>
            </a:r>
            <a:r>
              <a:rPr dirty="0" err="1"/>
              <a:t>Kerja</a:t>
            </a:r>
            <a:r>
              <a:rPr dirty="0"/>
              <a:t> dan </a:t>
            </a:r>
            <a:r>
              <a:rPr dirty="0" err="1"/>
              <a:t>Syarat-Syarat</a:t>
            </a:r>
            <a:r>
              <a:rPr dirty="0"/>
              <a:t>).</a:t>
            </a:r>
          </a:p>
          <a:p>
            <a:pPr marL="342900" indent="-342900" algn="just">
              <a:spcAft>
                <a:spcPts val="1000"/>
              </a:spcAft>
              <a:buFont typeface="Wingdings" panose="05000000000000000000" pitchFamily="2" charset="2"/>
              <a:buChar char="Ø"/>
              <a:defRPr sz="2000" b="0">
                <a:solidFill>
                  <a:srgbClr val="232B32"/>
                </a:solidFill>
                <a:latin typeface="Aptos"/>
              </a:defRPr>
            </a:pPr>
            <a:r>
              <a:rPr dirty="0"/>
              <a:t>Gambar </a:t>
            </a:r>
            <a:r>
              <a:rPr dirty="0" err="1"/>
              <a:t>kerja</a:t>
            </a:r>
            <a:r>
              <a:rPr dirty="0"/>
              <a:t>, detail, dan </a:t>
            </a:r>
            <a:r>
              <a:rPr dirty="0" err="1"/>
              <a:t>dokumen</a:t>
            </a:r>
            <a:r>
              <a:rPr dirty="0"/>
              <a:t> </a:t>
            </a:r>
            <a:r>
              <a:rPr dirty="0" err="1"/>
              <a:t>desain</a:t>
            </a:r>
            <a:r>
              <a:rPr dirty="0"/>
              <a:t>.</a:t>
            </a:r>
          </a:p>
          <a:p>
            <a:pPr marL="342900" indent="-342900" algn="just">
              <a:spcAft>
                <a:spcPts val="1000"/>
              </a:spcAft>
              <a:buFont typeface="Wingdings" panose="05000000000000000000" pitchFamily="2" charset="2"/>
              <a:buChar char="Ø"/>
              <a:defRPr sz="2000" b="0">
                <a:solidFill>
                  <a:srgbClr val="232B32"/>
                </a:solidFill>
                <a:latin typeface="Aptos"/>
              </a:defRPr>
            </a:pPr>
            <a:r>
              <a:rPr dirty="0"/>
              <a:t>Daftar </a:t>
            </a:r>
            <a:r>
              <a:rPr dirty="0" err="1"/>
              <a:t>kuantitas</a:t>
            </a:r>
            <a:r>
              <a:rPr dirty="0"/>
              <a:t> dan </a:t>
            </a:r>
            <a:r>
              <a:rPr dirty="0" err="1"/>
              <a:t>harga</a:t>
            </a:r>
            <a:r>
              <a:rPr dirty="0"/>
              <a:t> (BOQ) / daftar </a:t>
            </a:r>
            <a:r>
              <a:rPr dirty="0" err="1"/>
              <a:t>pekerjaan</a:t>
            </a:r>
            <a:r>
              <a:rPr dirty="0"/>
              <a:t>.</a:t>
            </a:r>
          </a:p>
          <a:p>
            <a:pPr marL="342900" indent="-342900" algn="just">
              <a:spcAft>
                <a:spcPts val="1000"/>
              </a:spcAft>
              <a:buFont typeface="Wingdings" panose="05000000000000000000" pitchFamily="2" charset="2"/>
              <a:buChar char="Ø"/>
              <a:defRPr sz="2000" b="0">
                <a:solidFill>
                  <a:srgbClr val="232B32"/>
                </a:solidFill>
                <a:latin typeface="Aptos"/>
              </a:defRPr>
            </a:pPr>
            <a:r>
              <a:rPr dirty="0" err="1"/>
              <a:t>Rancangan</a:t>
            </a:r>
            <a:r>
              <a:rPr dirty="0"/>
              <a:t> </a:t>
            </a:r>
            <a:r>
              <a:rPr dirty="0" err="1"/>
              <a:t>surat</a:t>
            </a:r>
            <a:r>
              <a:rPr dirty="0"/>
              <a:t> </a:t>
            </a:r>
            <a:r>
              <a:rPr dirty="0" err="1"/>
              <a:t>perjanjian</a:t>
            </a:r>
            <a:r>
              <a:rPr dirty="0"/>
              <a:t> dan </a:t>
            </a:r>
            <a:r>
              <a:rPr dirty="0" err="1"/>
              <a:t>syarat-syarat</a:t>
            </a:r>
            <a:r>
              <a:rPr dirty="0"/>
              <a:t> </a:t>
            </a:r>
            <a:r>
              <a:rPr dirty="0" err="1"/>
              <a:t>kontrak</a:t>
            </a:r>
            <a:r>
              <a:rPr dirty="0"/>
              <a:t>.</a:t>
            </a:r>
          </a:p>
          <a:p>
            <a:pPr marL="342900" indent="-342900" algn="just">
              <a:spcAft>
                <a:spcPts val="1000"/>
              </a:spcAft>
              <a:buFont typeface="Wingdings" panose="05000000000000000000" pitchFamily="2" charset="2"/>
              <a:buChar char="Ø"/>
              <a:defRPr sz="2000" b="0">
                <a:solidFill>
                  <a:srgbClr val="232B32"/>
                </a:solidFill>
                <a:latin typeface="Aptos"/>
              </a:defRPr>
            </a:pPr>
            <a:r>
              <a:rPr dirty="0"/>
              <a:t>Format </a:t>
            </a:r>
            <a:r>
              <a:rPr dirty="0" err="1"/>
              <a:t>penawaran</a:t>
            </a:r>
            <a:r>
              <a:rPr dirty="0"/>
              <a:t>, </a:t>
            </a:r>
            <a:r>
              <a:rPr dirty="0" err="1"/>
              <a:t>jaminan</a:t>
            </a:r>
            <a:r>
              <a:rPr dirty="0"/>
              <a:t>, </a:t>
            </a:r>
            <a:r>
              <a:rPr dirty="0" err="1"/>
              <a:t>jadwal</a:t>
            </a:r>
            <a:r>
              <a:rPr dirty="0"/>
              <a:t> </a:t>
            </a:r>
            <a:r>
              <a:rPr dirty="0" err="1"/>
              <a:t>pelaksanaan</a:t>
            </a:r>
            <a:r>
              <a:rPr dirty="0"/>
              <a:t>, dan </a:t>
            </a:r>
            <a:r>
              <a:rPr dirty="0" err="1"/>
              <a:t>dokumen</a:t>
            </a:r>
            <a:r>
              <a:rPr dirty="0"/>
              <a:t> </a:t>
            </a:r>
            <a:r>
              <a:rPr dirty="0" err="1"/>
              <a:t>pendukung</a:t>
            </a:r>
            <a:r>
              <a:rPr dirty="0"/>
              <a:t> </a:t>
            </a:r>
            <a:r>
              <a:rPr dirty="0" err="1"/>
              <a:t>lainnya</a:t>
            </a:r>
            <a:r>
              <a:rPr dirty="0"/>
              <a:t>.</a:t>
            </a:r>
          </a:p>
        </p:txBody>
      </p:sp>
      <p:pic>
        <p:nvPicPr>
          <p:cNvPr id="7" name="Picture 6" descr="A group of people standing in a classroom&#10;&#10;Description automatically generated">
            <a:extLst>
              <a:ext uri="{FF2B5EF4-FFF2-40B4-BE49-F238E27FC236}">
                <a16:creationId xmlns:a16="http://schemas.microsoft.com/office/drawing/2014/main" id="{E7A50C9D-68B1-83B8-ECBD-5691FA316F7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4895" t="25835" r="21707" b="6000"/>
          <a:stretch/>
        </p:blipFill>
        <p:spPr>
          <a:xfrm>
            <a:off x="6414135" y="1234440"/>
            <a:ext cx="4882515" cy="467487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DAA4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42B43"/>
                </a:solidFill>
                <a:latin typeface="Aptos Display"/>
              </a:defRPr>
            </a:pPr>
            <a:r>
              <a:rPr dirty="0"/>
              <a:t>3. </a:t>
            </a:r>
            <a:r>
              <a:rPr dirty="0" err="1"/>
              <a:t>Spesifikasi</a:t>
            </a:r>
            <a:r>
              <a:rPr dirty="0"/>
              <a:t> Teknis / RKS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6446520"/>
            <a:ext cx="109728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9737D"/>
                </a:solidFill>
                <a:latin typeface="Aptos"/>
              </a:defRPr>
            </a:pPr>
            <a:r>
              <a:t>DIKLAT BATCH 5  •  BESTEK TENDER DAN KONTRAK KONSTRUKSI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234440"/>
            <a:ext cx="10698480" cy="4892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 b="0">
                <a:solidFill>
                  <a:srgbClr val="232B32"/>
                </a:solidFill>
                <a:latin typeface="Aptos"/>
              </a:defRPr>
            </a:pPr>
            <a:r>
              <a:rPr dirty="0" err="1"/>
              <a:t>Memuat</a:t>
            </a:r>
            <a:r>
              <a:rPr dirty="0"/>
              <a:t> </a:t>
            </a:r>
            <a:r>
              <a:rPr dirty="0" err="1"/>
              <a:t>standar</a:t>
            </a:r>
            <a:r>
              <a:rPr dirty="0"/>
              <a:t> </a:t>
            </a:r>
            <a:r>
              <a:rPr dirty="0" err="1"/>
              <a:t>bahan</a:t>
            </a:r>
            <a:r>
              <a:rPr dirty="0"/>
              <a:t>, </a:t>
            </a:r>
            <a:r>
              <a:rPr dirty="0" err="1"/>
              <a:t>mutu</a:t>
            </a:r>
            <a:r>
              <a:rPr dirty="0"/>
              <a:t>, </a:t>
            </a:r>
            <a:r>
              <a:rPr dirty="0" err="1"/>
              <a:t>toleransi</a:t>
            </a:r>
            <a:r>
              <a:rPr dirty="0"/>
              <a:t>, </a:t>
            </a:r>
            <a:r>
              <a:rPr dirty="0" err="1"/>
              <a:t>metode</a:t>
            </a:r>
            <a:r>
              <a:rPr dirty="0"/>
              <a:t> </a:t>
            </a:r>
            <a:r>
              <a:rPr dirty="0" err="1"/>
              <a:t>kerja</a:t>
            </a:r>
            <a:r>
              <a:rPr dirty="0"/>
              <a:t>, </a:t>
            </a:r>
            <a:r>
              <a:rPr dirty="0" err="1"/>
              <a:t>pengujian</a:t>
            </a:r>
            <a:r>
              <a:rPr dirty="0"/>
              <a:t>, dan </a:t>
            </a:r>
            <a:r>
              <a:rPr dirty="0" err="1"/>
              <a:t>kriteria</a:t>
            </a:r>
            <a:r>
              <a:rPr dirty="0"/>
              <a:t> </a:t>
            </a:r>
            <a:r>
              <a:rPr dirty="0" err="1"/>
              <a:t>penerimaan</a:t>
            </a:r>
            <a:r>
              <a:rPr dirty="0"/>
              <a:t>.</a:t>
            </a:r>
          </a:p>
          <a:p>
            <a:pPr>
              <a:spcAft>
                <a:spcPts val="1000"/>
              </a:spcAft>
              <a:defRPr sz="2000" b="0">
                <a:solidFill>
                  <a:srgbClr val="232B32"/>
                </a:solidFill>
                <a:latin typeface="Aptos"/>
              </a:defRPr>
            </a:pPr>
            <a:r>
              <a:rPr dirty="0" err="1"/>
              <a:t>Spesifikasi</a:t>
            </a:r>
            <a:r>
              <a:rPr dirty="0"/>
              <a:t> </a:t>
            </a:r>
            <a:r>
              <a:rPr dirty="0" err="1"/>
              <a:t>dapat</a:t>
            </a:r>
            <a:r>
              <a:rPr dirty="0"/>
              <a:t> </a:t>
            </a:r>
            <a:r>
              <a:rPr dirty="0" err="1"/>
              <a:t>bersifat</a:t>
            </a:r>
            <a:r>
              <a:rPr dirty="0"/>
              <a:t> </a:t>
            </a:r>
            <a:r>
              <a:rPr dirty="0" err="1"/>
              <a:t>preskriptif</a:t>
            </a:r>
            <a:r>
              <a:rPr dirty="0"/>
              <a:t> (</a:t>
            </a:r>
            <a:r>
              <a:rPr dirty="0" err="1"/>
              <a:t>menentukan</a:t>
            </a:r>
            <a:r>
              <a:rPr dirty="0"/>
              <a:t> </a:t>
            </a:r>
            <a:r>
              <a:rPr dirty="0" err="1"/>
              <a:t>cara</a:t>
            </a:r>
            <a:r>
              <a:rPr dirty="0"/>
              <a:t>/</a:t>
            </a:r>
            <a:r>
              <a:rPr dirty="0" err="1"/>
              <a:t>bahan</a:t>
            </a:r>
            <a:r>
              <a:rPr dirty="0"/>
              <a:t>) </a:t>
            </a:r>
            <a:r>
              <a:rPr dirty="0" err="1"/>
              <a:t>atau</a:t>
            </a:r>
            <a:r>
              <a:rPr dirty="0"/>
              <a:t> </a:t>
            </a:r>
            <a:r>
              <a:rPr dirty="0" err="1"/>
              <a:t>berbasis</a:t>
            </a:r>
            <a:r>
              <a:rPr dirty="0"/>
              <a:t> </a:t>
            </a:r>
            <a:r>
              <a:rPr dirty="0" err="1"/>
              <a:t>kinerja</a:t>
            </a:r>
            <a:r>
              <a:rPr dirty="0"/>
              <a:t> (</a:t>
            </a:r>
            <a:r>
              <a:rPr dirty="0" err="1"/>
              <a:t>menentukan</a:t>
            </a:r>
            <a:r>
              <a:rPr dirty="0"/>
              <a:t> </a:t>
            </a:r>
            <a:r>
              <a:rPr dirty="0" err="1"/>
              <a:t>hasil</a:t>
            </a:r>
            <a:r>
              <a:rPr dirty="0"/>
              <a:t> yang </a:t>
            </a:r>
            <a:r>
              <a:rPr dirty="0" err="1"/>
              <a:t>harus</a:t>
            </a:r>
            <a:r>
              <a:rPr dirty="0"/>
              <a:t> </a:t>
            </a:r>
            <a:r>
              <a:rPr dirty="0" err="1"/>
              <a:t>dicapai</a:t>
            </a:r>
            <a:r>
              <a:rPr dirty="0"/>
              <a:t>).</a:t>
            </a:r>
          </a:p>
          <a:p>
            <a:pPr>
              <a:spcAft>
                <a:spcPts val="1000"/>
              </a:spcAft>
              <a:defRPr sz="2000" b="0">
                <a:solidFill>
                  <a:srgbClr val="232B32"/>
                </a:solidFill>
                <a:latin typeface="Aptos"/>
              </a:defRPr>
            </a:pPr>
            <a:r>
              <a:rPr dirty="0" err="1"/>
              <a:t>Setiap</a:t>
            </a:r>
            <a:r>
              <a:rPr dirty="0"/>
              <a:t> </a:t>
            </a:r>
            <a:r>
              <a:rPr dirty="0" err="1"/>
              <a:t>persyaratan</a:t>
            </a:r>
            <a:r>
              <a:rPr dirty="0"/>
              <a:t> </a:t>
            </a:r>
            <a:r>
              <a:rPr dirty="0" err="1"/>
              <a:t>sebaiknya</a:t>
            </a:r>
            <a:r>
              <a:rPr dirty="0"/>
              <a:t> </a:t>
            </a:r>
            <a:r>
              <a:rPr dirty="0" err="1"/>
              <a:t>memiliki</a:t>
            </a:r>
            <a:r>
              <a:rPr dirty="0"/>
              <a:t> parameter </a:t>
            </a:r>
            <a:r>
              <a:rPr dirty="0" err="1"/>
              <a:t>pemeriksaan</a:t>
            </a:r>
            <a:r>
              <a:rPr dirty="0"/>
              <a:t> yang </a:t>
            </a:r>
            <a:r>
              <a:rPr dirty="0" err="1"/>
              <a:t>objektif</a:t>
            </a:r>
            <a:r>
              <a:rPr dirty="0"/>
              <a:t>.</a:t>
            </a:r>
          </a:p>
          <a:p>
            <a:pPr>
              <a:spcAft>
                <a:spcPts val="1000"/>
              </a:spcAft>
              <a:defRPr sz="2000" b="0">
                <a:solidFill>
                  <a:srgbClr val="232B32"/>
                </a:solidFill>
                <a:latin typeface="Aptos"/>
              </a:defRPr>
            </a:pPr>
            <a:r>
              <a:rPr dirty="0" err="1"/>
              <a:t>Gunakan</a:t>
            </a:r>
            <a:r>
              <a:rPr dirty="0"/>
              <a:t> </a:t>
            </a:r>
            <a:r>
              <a:rPr dirty="0" err="1"/>
              <a:t>standar</a:t>
            </a:r>
            <a:r>
              <a:rPr dirty="0"/>
              <a:t> yang </a:t>
            </a:r>
            <a:r>
              <a:rPr dirty="0" err="1"/>
              <a:t>relevan</a:t>
            </a:r>
            <a:r>
              <a:rPr dirty="0"/>
              <a:t> dan </a:t>
            </a:r>
            <a:r>
              <a:rPr dirty="0" err="1"/>
              <a:t>edisi</a:t>
            </a:r>
            <a:r>
              <a:rPr dirty="0"/>
              <a:t> yang </a:t>
            </a:r>
            <a:r>
              <a:rPr dirty="0" err="1"/>
              <a:t>berlaku</a:t>
            </a:r>
            <a:r>
              <a:rPr dirty="0"/>
              <a:t> </a:t>
            </a:r>
            <a:r>
              <a:rPr dirty="0" err="1"/>
              <a:t>sesuai</a:t>
            </a:r>
            <a:r>
              <a:rPr dirty="0"/>
              <a:t> </a:t>
            </a:r>
            <a:r>
              <a:rPr dirty="0" err="1"/>
              <a:t>ketentuan</a:t>
            </a:r>
            <a:r>
              <a:rPr dirty="0"/>
              <a:t> </a:t>
            </a:r>
            <a:r>
              <a:rPr dirty="0" err="1"/>
              <a:t>proyek</a:t>
            </a:r>
            <a:r>
              <a:rPr dirty="0"/>
              <a:t>.</a:t>
            </a:r>
          </a:p>
          <a:p>
            <a:pPr>
              <a:spcAft>
                <a:spcPts val="1000"/>
              </a:spcAft>
              <a:defRPr sz="2000" b="0">
                <a:solidFill>
                  <a:srgbClr val="232B32"/>
                </a:solidFill>
                <a:latin typeface="Aptos"/>
              </a:defRPr>
            </a:pPr>
            <a:r>
              <a:rPr dirty="0" err="1"/>
              <a:t>Pastikan</a:t>
            </a:r>
            <a:r>
              <a:rPr dirty="0"/>
              <a:t> </a:t>
            </a:r>
            <a:r>
              <a:rPr dirty="0" err="1"/>
              <a:t>istilah</a:t>
            </a:r>
            <a:r>
              <a:rPr dirty="0"/>
              <a:t>, </a:t>
            </a:r>
            <a:r>
              <a:rPr dirty="0" err="1"/>
              <a:t>satuan</a:t>
            </a:r>
            <a:r>
              <a:rPr dirty="0"/>
              <a:t>, </a:t>
            </a:r>
            <a:r>
              <a:rPr dirty="0" err="1"/>
              <a:t>merek</a:t>
            </a:r>
            <a:r>
              <a:rPr dirty="0"/>
              <a:t>/</a:t>
            </a:r>
            <a:r>
              <a:rPr dirty="0" err="1"/>
              <a:t>produk</a:t>
            </a:r>
            <a:r>
              <a:rPr dirty="0"/>
              <a:t>, dan </a:t>
            </a:r>
            <a:r>
              <a:rPr dirty="0" err="1"/>
              <a:t>persyaratan</a:t>
            </a:r>
            <a:r>
              <a:rPr dirty="0"/>
              <a:t> </a:t>
            </a:r>
            <a:r>
              <a:rPr dirty="0" err="1"/>
              <a:t>mutu</a:t>
            </a:r>
            <a:r>
              <a:rPr dirty="0"/>
              <a:t> </a:t>
            </a:r>
            <a:r>
              <a:rPr dirty="0" err="1"/>
              <a:t>tidak</a:t>
            </a:r>
            <a:r>
              <a:rPr dirty="0"/>
              <a:t> </a:t>
            </a:r>
            <a:r>
              <a:rPr dirty="0" err="1"/>
              <a:t>bertentangan</a:t>
            </a:r>
            <a:r>
              <a:rPr dirty="0"/>
              <a:t> </a:t>
            </a:r>
            <a:r>
              <a:rPr dirty="0" err="1"/>
              <a:t>dengan</a:t>
            </a:r>
            <a:r>
              <a:rPr dirty="0"/>
              <a:t> </a:t>
            </a:r>
            <a:r>
              <a:rPr dirty="0" err="1"/>
              <a:t>dokumen</a:t>
            </a:r>
            <a:r>
              <a:rPr dirty="0"/>
              <a:t> lain.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DAA4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42B43"/>
                </a:solidFill>
                <a:latin typeface="Aptos Display"/>
              </a:defRPr>
            </a:pPr>
            <a:r>
              <a:rPr dirty="0"/>
              <a:t>4. Gambar </a:t>
            </a:r>
            <a:r>
              <a:rPr dirty="0" err="1"/>
              <a:t>Kerja</a:t>
            </a:r>
            <a:r>
              <a:rPr dirty="0"/>
              <a:t> dan BOQ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6446520"/>
            <a:ext cx="109728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9737D"/>
                </a:solidFill>
                <a:latin typeface="Aptos"/>
              </a:defRPr>
            </a:pPr>
            <a:r>
              <a:t>DIKLAT BATCH 5  •  BESTEK TENDER DAN KONTRAK KONSTRUKSI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234440"/>
            <a:ext cx="5257800" cy="685800"/>
          </a:xfrm>
          <a:prstGeom prst="roundRect">
            <a:avLst/>
          </a:prstGeom>
          <a:solidFill>
            <a:srgbClr val="E5EEF6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896112" y="1344168"/>
            <a:ext cx="4928616" cy="46634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100">
                <a:solidFill>
                  <a:srgbClr val="232B32"/>
                </a:solidFill>
                <a:latin typeface="Aptos"/>
              </a:defRPr>
            </a:pPr>
            <a:r>
              <a:t>GAMBAR KERJA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68680" y="2011680"/>
            <a:ext cx="4937760" cy="2286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700" b="0">
                <a:solidFill>
                  <a:srgbClr val="232B32"/>
                </a:solidFill>
                <a:latin typeface="Aptos"/>
              </a:defRPr>
            </a:pPr>
            <a:r>
              <a:rPr dirty="0" err="1"/>
              <a:t>Menunjukkan</a:t>
            </a:r>
            <a:r>
              <a:rPr dirty="0"/>
              <a:t> </a:t>
            </a:r>
            <a:r>
              <a:rPr dirty="0" err="1"/>
              <a:t>dimensi</a:t>
            </a:r>
            <a:r>
              <a:rPr dirty="0"/>
              <a:t>, </a:t>
            </a:r>
            <a:r>
              <a:rPr dirty="0" err="1"/>
              <a:t>elevasi</a:t>
            </a:r>
            <a:r>
              <a:rPr dirty="0"/>
              <a:t>, detail, </a:t>
            </a:r>
            <a:r>
              <a:rPr dirty="0" err="1"/>
              <a:t>lokasi</a:t>
            </a:r>
            <a:r>
              <a:rPr dirty="0"/>
              <a:t>, dan </a:t>
            </a:r>
            <a:r>
              <a:rPr dirty="0" err="1"/>
              <a:t>hubungan</a:t>
            </a:r>
            <a:r>
              <a:rPr dirty="0"/>
              <a:t> </a:t>
            </a:r>
            <a:r>
              <a:rPr dirty="0" err="1"/>
              <a:t>antar</a:t>
            </a:r>
            <a:r>
              <a:rPr dirty="0"/>
              <a:t> </a:t>
            </a:r>
            <a:r>
              <a:rPr dirty="0" err="1"/>
              <a:t>elemen</a:t>
            </a:r>
            <a:r>
              <a:rPr dirty="0"/>
              <a:t>.</a:t>
            </a:r>
          </a:p>
          <a:p>
            <a:pPr>
              <a:spcAft>
                <a:spcPts val="1000"/>
              </a:spcAft>
              <a:defRPr sz="1700" b="0">
                <a:solidFill>
                  <a:srgbClr val="232B32"/>
                </a:solidFill>
                <a:latin typeface="Aptos"/>
              </a:defRPr>
            </a:pPr>
            <a:r>
              <a:rPr dirty="0"/>
              <a:t>Harus </a:t>
            </a:r>
            <a:r>
              <a:rPr dirty="0" err="1"/>
              <a:t>memiliki</a:t>
            </a:r>
            <a:r>
              <a:rPr dirty="0"/>
              <a:t> </a:t>
            </a:r>
            <a:r>
              <a:rPr dirty="0" err="1"/>
              <a:t>nomor</a:t>
            </a:r>
            <a:r>
              <a:rPr dirty="0"/>
              <a:t>, </a:t>
            </a:r>
            <a:r>
              <a:rPr dirty="0" err="1"/>
              <a:t>revisi</a:t>
            </a:r>
            <a:r>
              <a:rPr dirty="0"/>
              <a:t>, </a:t>
            </a:r>
            <a:r>
              <a:rPr dirty="0" err="1"/>
              <a:t>skala</a:t>
            </a:r>
            <a:r>
              <a:rPr dirty="0"/>
              <a:t>, dan status </a:t>
            </a:r>
            <a:r>
              <a:rPr dirty="0" err="1"/>
              <a:t>penerbitan</a:t>
            </a:r>
            <a:r>
              <a:rPr dirty="0"/>
              <a:t> yang </a:t>
            </a:r>
            <a:r>
              <a:rPr dirty="0" err="1"/>
              <a:t>jelas</a:t>
            </a:r>
            <a:r>
              <a:rPr dirty="0"/>
              <a:t>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217920" y="1234440"/>
            <a:ext cx="5257800" cy="685800"/>
          </a:xfrm>
          <a:prstGeom prst="roundRect">
            <a:avLst/>
          </a:prstGeom>
          <a:solidFill>
            <a:srgbClr val="FFF7E2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6382512" y="1344168"/>
            <a:ext cx="4928616" cy="46634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100">
                <a:solidFill>
                  <a:srgbClr val="232B32"/>
                </a:solidFill>
                <a:latin typeface="Aptos"/>
              </a:defRPr>
            </a:pPr>
            <a:r>
              <a:rPr dirty="0"/>
              <a:t>BOQ / DAFTAR KUANTITAS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355080" y="2011680"/>
            <a:ext cx="4937760" cy="2286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700" b="0">
                <a:solidFill>
                  <a:srgbClr val="232B32"/>
                </a:solidFill>
                <a:latin typeface="Aptos"/>
              </a:defRPr>
            </a:pPr>
            <a:r>
              <a:rPr dirty="0" err="1"/>
              <a:t>Menjadi</a:t>
            </a:r>
            <a:r>
              <a:rPr dirty="0"/>
              <a:t> </a:t>
            </a:r>
            <a:r>
              <a:rPr dirty="0" err="1"/>
              <a:t>dasar</a:t>
            </a:r>
            <a:r>
              <a:rPr dirty="0"/>
              <a:t> </a:t>
            </a:r>
            <a:r>
              <a:rPr dirty="0" err="1"/>
              <a:t>perhitungan</a:t>
            </a:r>
            <a:r>
              <a:rPr dirty="0"/>
              <a:t> </a:t>
            </a:r>
            <a:r>
              <a:rPr dirty="0" err="1"/>
              <a:t>harga</a:t>
            </a:r>
            <a:r>
              <a:rPr dirty="0"/>
              <a:t> dan </a:t>
            </a:r>
            <a:r>
              <a:rPr dirty="0" err="1"/>
              <a:t>pengukuran</a:t>
            </a:r>
            <a:r>
              <a:rPr dirty="0"/>
              <a:t> </a:t>
            </a:r>
            <a:r>
              <a:rPr dirty="0" err="1"/>
              <a:t>pekerjaan</a:t>
            </a:r>
            <a:r>
              <a:rPr dirty="0"/>
              <a:t>.</a:t>
            </a:r>
          </a:p>
          <a:p>
            <a:pPr>
              <a:spcAft>
                <a:spcPts val="1000"/>
              </a:spcAft>
              <a:defRPr sz="1700" b="0">
                <a:solidFill>
                  <a:srgbClr val="232B32"/>
                </a:solidFill>
                <a:latin typeface="Aptos"/>
              </a:defRPr>
            </a:pPr>
            <a:r>
              <a:rPr dirty="0" err="1"/>
              <a:t>Periksa</a:t>
            </a:r>
            <a:r>
              <a:rPr dirty="0"/>
              <a:t> </a:t>
            </a:r>
            <a:r>
              <a:rPr dirty="0" err="1"/>
              <a:t>satuan</a:t>
            </a:r>
            <a:r>
              <a:rPr dirty="0"/>
              <a:t>, volume, </a:t>
            </a:r>
            <a:r>
              <a:rPr dirty="0" err="1"/>
              <a:t>uraian</a:t>
            </a:r>
            <a:r>
              <a:rPr dirty="0"/>
              <a:t> </a:t>
            </a:r>
            <a:r>
              <a:rPr dirty="0" err="1"/>
              <a:t>pekerjaan</a:t>
            </a:r>
            <a:r>
              <a:rPr dirty="0"/>
              <a:t>, dan </a:t>
            </a:r>
            <a:r>
              <a:rPr dirty="0" err="1"/>
              <a:t>kesesuaiannya</a:t>
            </a:r>
            <a:r>
              <a:rPr dirty="0"/>
              <a:t> </a:t>
            </a:r>
            <a:r>
              <a:rPr dirty="0" err="1"/>
              <a:t>dengan</a:t>
            </a:r>
            <a:r>
              <a:rPr dirty="0"/>
              <a:t> </a:t>
            </a:r>
            <a:r>
              <a:rPr dirty="0" err="1"/>
              <a:t>gambar</a:t>
            </a:r>
            <a:r>
              <a:rPr dirty="0"/>
              <a:t> </a:t>
            </a:r>
            <a:r>
              <a:rPr dirty="0" err="1"/>
              <a:t>serta</a:t>
            </a:r>
            <a:r>
              <a:rPr dirty="0"/>
              <a:t> </a:t>
            </a:r>
            <a:r>
              <a:rPr dirty="0" err="1"/>
              <a:t>spesifikasi</a:t>
            </a:r>
            <a:r>
              <a:rPr dirty="0"/>
              <a:t>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914400" y="4892040"/>
            <a:ext cx="10241280" cy="685800"/>
          </a:xfrm>
          <a:prstGeom prst="roundRect">
            <a:avLst/>
          </a:prstGeom>
          <a:solidFill>
            <a:srgbClr val="F2F6F9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1078992" y="5001768"/>
            <a:ext cx="9912096" cy="46634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>
                <a:solidFill>
                  <a:srgbClr val="232B32"/>
                </a:solidFill>
                <a:latin typeface="Aptos"/>
              </a:defRPr>
            </a:pPr>
            <a:r>
              <a:t>Checklist: gambar ↔ spesifikasi ↔ BOQ ↔ rancangan kontrak harus saling konsisten.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2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3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  <p:bldP spid="7" grpId="0"/>
      <p:bldP spid="9" grpId="0"/>
      <p:bldP spid="1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DAA4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42B43"/>
                </a:solidFill>
                <a:latin typeface="Aptos Display"/>
              </a:defRPr>
            </a:pPr>
            <a:r>
              <a:rPr dirty="0"/>
              <a:t>5. </a:t>
            </a:r>
            <a:r>
              <a:rPr dirty="0" err="1"/>
              <a:t>Tahapan</a:t>
            </a:r>
            <a:r>
              <a:rPr dirty="0"/>
              <a:t> Tender / </a:t>
            </a:r>
            <a:r>
              <a:rPr dirty="0" err="1"/>
              <a:t>Pemilihan</a:t>
            </a:r>
            <a:r>
              <a:rPr dirty="0"/>
              <a:t> </a:t>
            </a:r>
            <a:r>
              <a:rPr dirty="0" err="1"/>
              <a:t>Penyedia</a:t>
            </a:r>
            <a:endParaRPr dirty="0"/>
          </a:p>
        </p:txBody>
      </p:sp>
      <p:sp>
        <p:nvSpPr>
          <p:cNvPr id="4" name="TextBox 3"/>
          <p:cNvSpPr txBox="1"/>
          <p:nvPr/>
        </p:nvSpPr>
        <p:spPr>
          <a:xfrm>
            <a:off x="594360" y="6446520"/>
            <a:ext cx="109728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9737D"/>
                </a:solidFill>
                <a:latin typeface="Aptos"/>
              </a:defRPr>
            </a:pPr>
            <a:r>
              <a:t>DIKLAT BATCH 5  •  BESTEK TENDER DAN KONTRAK KONSTRUKSI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234440"/>
            <a:ext cx="10698480" cy="4892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 b="0">
                <a:solidFill>
                  <a:srgbClr val="232B32"/>
                </a:solidFill>
                <a:latin typeface="Aptos"/>
              </a:defRPr>
            </a:pPr>
            <a:r>
              <a:rPr dirty="0" err="1"/>
              <a:t>Persiapan</a:t>
            </a:r>
            <a:r>
              <a:rPr dirty="0"/>
              <a:t> </a:t>
            </a:r>
            <a:r>
              <a:rPr dirty="0" err="1"/>
              <a:t>paket</a:t>
            </a:r>
            <a:r>
              <a:rPr dirty="0"/>
              <a:t>: </a:t>
            </a:r>
            <a:r>
              <a:rPr dirty="0" err="1"/>
              <a:t>lingkup</a:t>
            </a:r>
            <a:r>
              <a:rPr dirty="0"/>
              <a:t>, </a:t>
            </a:r>
            <a:r>
              <a:rPr dirty="0" err="1"/>
              <a:t>desain</a:t>
            </a:r>
            <a:r>
              <a:rPr dirty="0"/>
              <a:t>, </a:t>
            </a:r>
            <a:r>
              <a:rPr dirty="0" err="1"/>
              <a:t>spesifikasi</a:t>
            </a:r>
            <a:r>
              <a:rPr dirty="0"/>
              <a:t>, HPS/</a:t>
            </a:r>
            <a:r>
              <a:rPr dirty="0" err="1"/>
              <a:t>estimasi</a:t>
            </a:r>
            <a:r>
              <a:rPr dirty="0"/>
              <a:t>, </a:t>
            </a:r>
            <a:r>
              <a:rPr dirty="0" err="1"/>
              <a:t>jadwal</a:t>
            </a:r>
            <a:r>
              <a:rPr dirty="0"/>
              <a:t>, dan </a:t>
            </a:r>
            <a:r>
              <a:rPr dirty="0" err="1"/>
              <a:t>dokumen</a:t>
            </a:r>
            <a:r>
              <a:rPr dirty="0"/>
              <a:t> </a:t>
            </a:r>
            <a:r>
              <a:rPr dirty="0" err="1"/>
              <a:t>pemilihan</a:t>
            </a:r>
            <a:r>
              <a:rPr dirty="0"/>
              <a:t>.</a:t>
            </a:r>
          </a:p>
          <a:p>
            <a:pPr>
              <a:spcAft>
                <a:spcPts val="1000"/>
              </a:spcAft>
              <a:defRPr sz="2000" b="0">
                <a:solidFill>
                  <a:srgbClr val="232B32"/>
                </a:solidFill>
                <a:latin typeface="Aptos"/>
              </a:defRPr>
            </a:pPr>
            <a:r>
              <a:rPr dirty="0" err="1"/>
              <a:t>Pengumuman</a:t>
            </a:r>
            <a:r>
              <a:rPr dirty="0"/>
              <a:t>/</a:t>
            </a:r>
            <a:r>
              <a:rPr dirty="0" err="1"/>
              <a:t>undangan</a:t>
            </a:r>
            <a:r>
              <a:rPr dirty="0"/>
              <a:t> dan </a:t>
            </a:r>
            <a:r>
              <a:rPr dirty="0" err="1"/>
              <a:t>pemberian</a:t>
            </a:r>
            <a:r>
              <a:rPr dirty="0"/>
              <a:t> </a:t>
            </a:r>
            <a:r>
              <a:rPr dirty="0" err="1"/>
              <a:t>dokumen</a:t>
            </a:r>
            <a:r>
              <a:rPr dirty="0"/>
              <a:t> </a:t>
            </a:r>
            <a:r>
              <a:rPr dirty="0" err="1"/>
              <a:t>kepada</a:t>
            </a:r>
            <a:r>
              <a:rPr dirty="0"/>
              <a:t> </a:t>
            </a:r>
            <a:r>
              <a:rPr dirty="0" err="1"/>
              <a:t>peserta</a:t>
            </a:r>
            <a:r>
              <a:rPr dirty="0"/>
              <a:t>.</a:t>
            </a:r>
          </a:p>
          <a:p>
            <a:pPr>
              <a:spcAft>
                <a:spcPts val="1000"/>
              </a:spcAft>
              <a:defRPr sz="2000" b="0">
                <a:solidFill>
                  <a:srgbClr val="232B32"/>
                </a:solidFill>
                <a:latin typeface="Aptos"/>
              </a:defRPr>
            </a:pPr>
            <a:r>
              <a:rPr dirty="0" err="1"/>
              <a:t>Penjelasan</a:t>
            </a:r>
            <a:r>
              <a:rPr dirty="0"/>
              <a:t> </a:t>
            </a:r>
            <a:r>
              <a:rPr dirty="0" err="1"/>
              <a:t>pekerjaan</a:t>
            </a:r>
            <a:r>
              <a:rPr dirty="0"/>
              <a:t> / </a:t>
            </a:r>
            <a:r>
              <a:rPr dirty="0" err="1"/>
              <a:t>aanwijzing</a:t>
            </a:r>
            <a:r>
              <a:rPr dirty="0"/>
              <a:t> dan </a:t>
            </a:r>
            <a:r>
              <a:rPr dirty="0" err="1"/>
              <a:t>penyampaian</a:t>
            </a:r>
            <a:r>
              <a:rPr dirty="0"/>
              <a:t> </a:t>
            </a:r>
            <a:r>
              <a:rPr dirty="0" err="1"/>
              <a:t>pertanyaan</a:t>
            </a:r>
            <a:r>
              <a:rPr dirty="0"/>
              <a:t>.</a:t>
            </a:r>
          </a:p>
          <a:p>
            <a:pPr>
              <a:spcAft>
                <a:spcPts val="1000"/>
              </a:spcAft>
              <a:defRPr sz="2000" b="0">
                <a:solidFill>
                  <a:srgbClr val="232B32"/>
                </a:solidFill>
                <a:latin typeface="Aptos"/>
              </a:defRPr>
            </a:pPr>
            <a:r>
              <a:rPr dirty="0" err="1"/>
              <a:t>Pemasukan</a:t>
            </a:r>
            <a:r>
              <a:rPr dirty="0"/>
              <a:t> </a:t>
            </a:r>
            <a:r>
              <a:rPr dirty="0" err="1"/>
              <a:t>dokumen</a:t>
            </a:r>
            <a:r>
              <a:rPr dirty="0"/>
              <a:t> </a:t>
            </a:r>
            <a:r>
              <a:rPr dirty="0" err="1"/>
              <a:t>penawaran</a:t>
            </a:r>
            <a:r>
              <a:rPr dirty="0"/>
              <a:t> </a:t>
            </a:r>
            <a:r>
              <a:rPr dirty="0" err="1"/>
              <a:t>sesuai</a:t>
            </a:r>
            <a:r>
              <a:rPr dirty="0"/>
              <a:t> </a:t>
            </a:r>
            <a:r>
              <a:rPr dirty="0" err="1"/>
              <a:t>jadwal</a:t>
            </a:r>
            <a:r>
              <a:rPr dirty="0"/>
              <a:t>.</a:t>
            </a:r>
          </a:p>
          <a:p>
            <a:pPr>
              <a:spcAft>
                <a:spcPts val="1000"/>
              </a:spcAft>
              <a:defRPr sz="2000" b="0">
                <a:solidFill>
                  <a:srgbClr val="232B32"/>
                </a:solidFill>
                <a:latin typeface="Aptos"/>
              </a:defRPr>
            </a:pPr>
            <a:r>
              <a:rPr dirty="0" err="1"/>
              <a:t>Evaluasi</a:t>
            </a:r>
            <a:r>
              <a:rPr dirty="0"/>
              <a:t> </a:t>
            </a:r>
            <a:r>
              <a:rPr dirty="0" err="1"/>
              <a:t>administrasi</a:t>
            </a:r>
            <a:r>
              <a:rPr dirty="0"/>
              <a:t>, </a:t>
            </a:r>
            <a:r>
              <a:rPr dirty="0" err="1"/>
              <a:t>teknis</a:t>
            </a:r>
            <a:r>
              <a:rPr dirty="0"/>
              <a:t>, dan </a:t>
            </a:r>
            <a:r>
              <a:rPr dirty="0" err="1"/>
              <a:t>harga</a:t>
            </a:r>
            <a:r>
              <a:rPr dirty="0"/>
              <a:t> </a:t>
            </a:r>
            <a:r>
              <a:rPr dirty="0" err="1"/>
              <a:t>sesuai</a:t>
            </a:r>
            <a:r>
              <a:rPr dirty="0"/>
              <a:t> </a:t>
            </a:r>
            <a:r>
              <a:rPr dirty="0" err="1"/>
              <a:t>metode</a:t>
            </a:r>
            <a:r>
              <a:rPr dirty="0"/>
              <a:t> yang </a:t>
            </a:r>
            <a:r>
              <a:rPr dirty="0" err="1"/>
              <a:t>ditetapkan</a:t>
            </a:r>
            <a:r>
              <a:rPr dirty="0"/>
              <a:t>.</a:t>
            </a:r>
          </a:p>
          <a:p>
            <a:pPr>
              <a:spcAft>
                <a:spcPts val="1000"/>
              </a:spcAft>
              <a:defRPr sz="2000" b="0">
                <a:solidFill>
                  <a:srgbClr val="232B32"/>
                </a:solidFill>
                <a:latin typeface="Aptos"/>
              </a:defRPr>
            </a:pPr>
            <a:r>
              <a:rPr dirty="0" err="1"/>
              <a:t>Penetapan</a:t>
            </a:r>
            <a:r>
              <a:rPr dirty="0"/>
              <a:t> </a:t>
            </a:r>
            <a:r>
              <a:rPr dirty="0" err="1"/>
              <a:t>pemenang</a:t>
            </a:r>
            <a:r>
              <a:rPr dirty="0"/>
              <a:t>, masa </a:t>
            </a:r>
            <a:r>
              <a:rPr dirty="0" err="1"/>
              <a:t>sanggah</a:t>
            </a:r>
            <a:r>
              <a:rPr dirty="0"/>
              <a:t> </a:t>
            </a:r>
            <a:r>
              <a:rPr dirty="0" err="1"/>
              <a:t>bila</a:t>
            </a:r>
            <a:r>
              <a:rPr dirty="0"/>
              <a:t> </a:t>
            </a:r>
            <a:r>
              <a:rPr dirty="0" err="1"/>
              <a:t>berlaku</a:t>
            </a:r>
            <a:r>
              <a:rPr dirty="0"/>
              <a:t>, </a:t>
            </a:r>
            <a:r>
              <a:rPr dirty="0" err="1"/>
              <a:t>kemudian</a:t>
            </a:r>
            <a:r>
              <a:rPr dirty="0"/>
              <a:t> </a:t>
            </a:r>
            <a:r>
              <a:rPr dirty="0" err="1"/>
              <a:t>penandatanganan</a:t>
            </a:r>
            <a:r>
              <a:rPr dirty="0"/>
              <a:t> </a:t>
            </a:r>
            <a:r>
              <a:rPr dirty="0" err="1"/>
              <a:t>kontrak</a:t>
            </a:r>
            <a:r>
              <a:rPr dirty="0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DAA4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42B43"/>
                </a:solidFill>
                <a:latin typeface="Aptos Display"/>
              </a:defRPr>
            </a:pPr>
            <a:r>
              <a:rPr dirty="0"/>
              <a:t>6. </a:t>
            </a:r>
            <a:r>
              <a:rPr dirty="0" err="1"/>
              <a:t>Penyusunan</a:t>
            </a:r>
            <a:r>
              <a:rPr dirty="0"/>
              <a:t> </a:t>
            </a:r>
            <a:r>
              <a:rPr dirty="0" err="1"/>
              <a:t>Penawaran</a:t>
            </a:r>
            <a:endParaRPr dirty="0"/>
          </a:p>
        </p:txBody>
      </p:sp>
      <p:sp>
        <p:nvSpPr>
          <p:cNvPr id="4" name="TextBox 3"/>
          <p:cNvSpPr txBox="1"/>
          <p:nvPr/>
        </p:nvSpPr>
        <p:spPr>
          <a:xfrm>
            <a:off x="594360" y="6446520"/>
            <a:ext cx="109728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9737D"/>
                </a:solidFill>
                <a:latin typeface="Aptos"/>
              </a:defRPr>
            </a:pPr>
            <a:r>
              <a:t>DIKLAT BATCH 5  •  BESTEK TENDER DAN KONTRAK KONSTRUKSI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234440"/>
            <a:ext cx="4975860" cy="53501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 b="0">
                <a:solidFill>
                  <a:srgbClr val="232B32"/>
                </a:solidFill>
                <a:latin typeface="Aptos"/>
              </a:defRPr>
            </a:pPr>
            <a:r>
              <a:rPr dirty="0" err="1"/>
              <a:t>Pelajari</a:t>
            </a:r>
            <a:r>
              <a:rPr dirty="0"/>
              <a:t> </a:t>
            </a:r>
            <a:r>
              <a:rPr dirty="0" err="1"/>
              <a:t>seluruh</a:t>
            </a:r>
            <a:r>
              <a:rPr dirty="0"/>
              <a:t> </a:t>
            </a:r>
            <a:r>
              <a:rPr dirty="0" err="1"/>
              <a:t>dokumen</a:t>
            </a:r>
            <a:r>
              <a:rPr dirty="0"/>
              <a:t> tender; </a:t>
            </a:r>
            <a:r>
              <a:rPr dirty="0" err="1"/>
              <a:t>buat</a:t>
            </a:r>
            <a:r>
              <a:rPr dirty="0"/>
              <a:t> daftar </a:t>
            </a:r>
            <a:r>
              <a:rPr dirty="0" err="1"/>
              <a:t>persyaratan</a:t>
            </a:r>
            <a:r>
              <a:rPr dirty="0"/>
              <a:t> </a:t>
            </a:r>
            <a:r>
              <a:rPr dirty="0" err="1"/>
              <a:t>wajib</a:t>
            </a:r>
            <a:r>
              <a:rPr dirty="0"/>
              <a:t> dan batas </a:t>
            </a:r>
            <a:r>
              <a:rPr dirty="0" err="1"/>
              <a:t>waktu</a:t>
            </a:r>
            <a:r>
              <a:rPr dirty="0"/>
              <a:t>.</a:t>
            </a:r>
          </a:p>
          <a:p>
            <a:pPr>
              <a:spcAft>
                <a:spcPts val="1000"/>
              </a:spcAft>
              <a:defRPr sz="2000" b="0">
                <a:solidFill>
                  <a:srgbClr val="232B32"/>
                </a:solidFill>
                <a:latin typeface="Aptos"/>
              </a:defRPr>
            </a:pPr>
            <a:r>
              <a:rPr dirty="0" err="1"/>
              <a:t>Susun</a:t>
            </a:r>
            <a:r>
              <a:rPr dirty="0"/>
              <a:t> </a:t>
            </a:r>
            <a:r>
              <a:rPr dirty="0" err="1"/>
              <a:t>metode</a:t>
            </a:r>
            <a:r>
              <a:rPr dirty="0"/>
              <a:t> </a:t>
            </a:r>
            <a:r>
              <a:rPr dirty="0" err="1"/>
              <a:t>pelaksanaan</a:t>
            </a:r>
            <a:r>
              <a:rPr dirty="0"/>
              <a:t> </a:t>
            </a:r>
            <a:r>
              <a:rPr dirty="0" err="1"/>
              <a:t>berdasarkan</a:t>
            </a:r>
            <a:r>
              <a:rPr dirty="0"/>
              <a:t> </a:t>
            </a:r>
            <a:r>
              <a:rPr dirty="0" err="1"/>
              <a:t>kondisi</a:t>
            </a:r>
            <a:r>
              <a:rPr dirty="0"/>
              <a:t> </a:t>
            </a:r>
            <a:r>
              <a:rPr dirty="0" err="1"/>
              <a:t>lapangan</a:t>
            </a:r>
            <a:r>
              <a:rPr dirty="0"/>
              <a:t>, </a:t>
            </a:r>
            <a:r>
              <a:rPr dirty="0" err="1"/>
              <a:t>spesifikasi</a:t>
            </a:r>
            <a:r>
              <a:rPr dirty="0"/>
              <a:t>, </a:t>
            </a:r>
            <a:r>
              <a:rPr dirty="0" err="1"/>
              <a:t>sumber</a:t>
            </a:r>
            <a:r>
              <a:rPr dirty="0"/>
              <a:t> </a:t>
            </a:r>
            <a:r>
              <a:rPr dirty="0" err="1"/>
              <a:t>daya</a:t>
            </a:r>
            <a:r>
              <a:rPr dirty="0"/>
              <a:t>, dan </a:t>
            </a:r>
            <a:r>
              <a:rPr dirty="0" err="1"/>
              <a:t>urutan</a:t>
            </a:r>
            <a:r>
              <a:rPr dirty="0"/>
              <a:t> </a:t>
            </a:r>
            <a:r>
              <a:rPr dirty="0" err="1"/>
              <a:t>kerja</a:t>
            </a:r>
            <a:r>
              <a:rPr dirty="0"/>
              <a:t>.</a:t>
            </a:r>
          </a:p>
          <a:p>
            <a:pPr>
              <a:spcAft>
                <a:spcPts val="1000"/>
              </a:spcAft>
              <a:defRPr sz="2000" b="0">
                <a:solidFill>
                  <a:srgbClr val="232B32"/>
                </a:solidFill>
                <a:latin typeface="Aptos"/>
              </a:defRPr>
            </a:pPr>
            <a:r>
              <a:rPr dirty="0" err="1"/>
              <a:t>Hitung</a:t>
            </a:r>
            <a:r>
              <a:rPr dirty="0"/>
              <a:t> </a:t>
            </a:r>
            <a:r>
              <a:rPr dirty="0" err="1"/>
              <a:t>biaya</a:t>
            </a:r>
            <a:r>
              <a:rPr dirty="0"/>
              <a:t> </a:t>
            </a:r>
            <a:r>
              <a:rPr dirty="0" err="1"/>
              <a:t>langsung</a:t>
            </a:r>
            <a:r>
              <a:rPr dirty="0"/>
              <a:t>: </a:t>
            </a:r>
            <a:r>
              <a:rPr dirty="0" err="1"/>
              <a:t>tenaga</a:t>
            </a:r>
            <a:r>
              <a:rPr dirty="0"/>
              <a:t> </a:t>
            </a:r>
            <a:r>
              <a:rPr dirty="0" err="1"/>
              <a:t>kerja</a:t>
            </a:r>
            <a:r>
              <a:rPr dirty="0"/>
              <a:t>, </a:t>
            </a:r>
            <a:r>
              <a:rPr dirty="0" err="1"/>
              <a:t>bahan</a:t>
            </a:r>
            <a:r>
              <a:rPr dirty="0"/>
              <a:t>, </a:t>
            </a:r>
            <a:r>
              <a:rPr dirty="0" err="1"/>
              <a:t>alat</a:t>
            </a:r>
            <a:r>
              <a:rPr dirty="0"/>
              <a:t>, </a:t>
            </a:r>
            <a:r>
              <a:rPr dirty="0" err="1"/>
              <a:t>subkontrak</a:t>
            </a:r>
            <a:r>
              <a:rPr dirty="0"/>
              <a:t>, dan </a:t>
            </a:r>
            <a:r>
              <a:rPr dirty="0" err="1"/>
              <a:t>biaya</a:t>
            </a:r>
            <a:r>
              <a:rPr dirty="0"/>
              <a:t> </a:t>
            </a:r>
            <a:r>
              <a:rPr dirty="0" err="1"/>
              <a:t>terkait</a:t>
            </a:r>
            <a:r>
              <a:rPr dirty="0"/>
              <a:t>.</a:t>
            </a:r>
          </a:p>
          <a:p>
            <a:pPr>
              <a:spcAft>
                <a:spcPts val="1000"/>
              </a:spcAft>
              <a:defRPr sz="2000" b="0">
                <a:solidFill>
                  <a:srgbClr val="232B32"/>
                </a:solidFill>
                <a:latin typeface="Aptos"/>
              </a:defRPr>
            </a:pPr>
            <a:r>
              <a:rPr dirty="0" err="1"/>
              <a:t>Perhitungkan</a:t>
            </a:r>
            <a:r>
              <a:rPr dirty="0"/>
              <a:t> </a:t>
            </a:r>
            <a:r>
              <a:rPr dirty="0" err="1"/>
              <a:t>biaya</a:t>
            </a:r>
            <a:r>
              <a:rPr dirty="0"/>
              <a:t> </a:t>
            </a:r>
            <a:r>
              <a:rPr dirty="0" err="1"/>
              <a:t>tidak</a:t>
            </a:r>
            <a:r>
              <a:rPr dirty="0"/>
              <a:t> </a:t>
            </a:r>
            <a:r>
              <a:rPr dirty="0" err="1"/>
              <a:t>langsung</a:t>
            </a:r>
            <a:r>
              <a:rPr dirty="0"/>
              <a:t>, overhead, </a:t>
            </a:r>
            <a:r>
              <a:rPr dirty="0" err="1"/>
              <a:t>risiko</a:t>
            </a:r>
            <a:r>
              <a:rPr dirty="0"/>
              <a:t>, dan </a:t>
            </a:r>
            <a:r>
              <a:rPr dirty="0" err="1"/>
              <a:t>keuntungan</a:t>
            </a:r>
            <a:r>
              <a:rPr dirty="0"/>
              <a:t> </a:t>
            </a:r>
            <a:r>
              <a:rPr dirty="0" err="1"/>
              <a:t>secara</a:t>
            </a:r>
            <a:r>
              <a:rPr dirty="0"/>
              <a:t> </a:t>
            </a:r>
            <a:r>
              <a:rPr dirty="0" err="1"/>
              <a:t>wajar</a:t>
            </a:r>
            <a:r>
              <a:rPr dirty="0"/>
              <a:t>.</a:t>
            </a:r>
          </a:p>
          <a:p>
            <a:pPr>
              <a:spcAft>
                <a:spcPts val="1000"/>
              </a:spcAft>
              <a:defRPr sz="2000" b="0">
                <a:solidFill>
                  <a:srgbClr val="232B32"/>
                </a:solidFill>
                <a:latin typeface="Aptos"/>
              </a:defRPr>
            </a:pPr>
            <a:r>
              <a:rPr dirty="0" err="1"/>
              <a:t>Validasi</a:t>
            </a:r>
            <a:r>
              <a:rPr dirty="0"/>
              <a:t> </a:t>
            </a:r>
            <a:r>
              <a:rPr dirty="0" err="1"/>
              <a:t>aritmatika</a:t>
            </a:r>
            <a:r>
              <a:rPr dirty="0"/>
              <a:t>, volume, </a:t>
            </a:r>
            <a:r>
              <a:rPr dirty="0" err="1"/>
              <a:t>satuan</a:t>
            </a:r>
            <a:r>
              <a:rPr dirty="0"/>
              <a:t>, </a:t>
            </a:r>
            <a:r>
              <a:rPr dirty="0" err="1"/>
              <a:t>harga</a:t>
            </a:r>
            <a:r>
              <a:rPr dirty="0"/>
              <a:t> </a:t>
            </a:r>
            <a:r>
              <a:rPr dirty="0" err="1"/>
              <a:t>satuan</a:t>
            </a:r>
            <a:r>
              <a:rPr dirty="0"/>
              <a:t>, total, </a:t>
            </a:r>
            <a:r>
              <a:rPr dirty="0" err="1"/>
              <a:t>pajak</a:t>
            </a:r>
            <a:r>
              <a:rPr dirty="0"/>
              <a:t>, dan masa </a:t>
            </a:r>
            <a:r>
              <a:rPr dirty="0" err="1"/>
              <a:t>berlaku</a:t>
            </a:r>
            <a:r>
              <a:rPr dirty="0"/>
              <a:t> </a:t>
            </a:r>
            <a:r>
              <a:rPr dirty="0" err="1"/>
              <a:t>penawaran</a:t>
            </a:r>
            <a:r>
              <a:rPr dirty="0"/>
              <a:t>.</a:t>
            </a:r>
          </a:p>
          <a:p>
            <a:pPr>
              <a:spcAft>
                <a:spcPts val="1000"/>
              </a:spcAft>
              <a:defRPr sz="2000" b="0">
                <a:solidFill>
                  <a:srgbClr val="232B32"/>
                </a:solidFill>
                <a:latin typeface="Aptos"/>
              </a:defRPr>
            </a:pPr>
            <a:r>
              <a:rPr dirty="0" err="1"/>
              <a:t>Pastikan</a:t>
            </a:r>
            <a:r>
              <a:rPr dirty="0"/>
              <a:t> </a:t>
            </a:r>
            <a:r>
              <a:rPr dirty="0" err="1"/>
              <a:t>semua</a:t>
            </a:r>
            <a:r>
              <a:rPr dirty="0"/>
              <a:t> </a:t>
            </a:r>
            <a:r>
              <a:rPr dirty="0" err="1"/>
              <a:t>formulir</a:t>
            </a:r>
            <a:r>
              <a:rPr dirty="0"/>
              <a:t>, </a:t>
            </a:r>
            <a:r>
              <a:rPr dirty="0" err="1"/>
              <a:t>tanda</a:t>
            </a:r>
            <a:r>
              <a:rPr dirty="0"/>
              <a:t> </a:t>
            </a:r>
            <a:r>
              <a:rPr dirty="0" err="1"/>
              <a:t>tangan</a:t>
            </a:r>
            <a:r>
              <a:rPr dirty="0"/>
              <a:t>, </a:t>
            </a:r>
            <a:r>
              <a:rPr dirty="0" err="1"/>
              <a:t>jaminan</a:t>
            </a:r>
            <a:r>
              <a:rPr dirty="0"/>
              <a:t>, dan </a:t>
            </a:r>
            <a:r>
              <a:rPr dirty="0" err="1"/>
              <a:t>lampiran</a:t>
            </a:r>
            <a:r>
              <a:rPr dirty="0"/>
              <a:t> </a:t>
            </a:r>
            <a:r>
              <a:rPr dirty="0" err="1"/>
              <a:t>sesuai</a:t>
            </a:r>
            <a:r>
              <a:rPr dirty="0"/>
              <a:t> </a:t>
            </a:r>
            <a:r>
              <a:rPr dirty="0" err="1"/>
              <a:t>persyaratan</a:t>
            </a:r>
            <a:r>
              <a:rPr dirty="0"/>
              <a:t>.</a:t>
            </a:r>
          </a:p>
        </p:txBody>
      </p:sp>
      <p:pic>
        <p:nvPicPr>
          <p:cNvPr id="7" name="Picture 6" descr="A group of people posing for a photo&#10;&#10;Description automatically generated">
            <a:extLst>
              <a:ext uri="{FF2B5EF4-FFF2-40B4-BE49-F238E27FC236}">
                <a16:creationId xmlns:a16="http://schemas.microsoft.com/office/drawing/2014/main" id="{FA0FEC7E-1F54-C27A-B258-B2B2441895B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7292" r="14166"/>
          <a:stretch/>
        </p:blipFill>
        <p:spPr>
          <a:xfrm>
            <a:off x="6181725" y="182880"/>
            <a:ext cx="6009970" cy="667512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DAA4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42B43"/>
                </a:solidFill>
                <a:latin typeface="Aptos Display"/>
              </a:defRPr>
            </a:pPr>
            <a:r>
              <a:rPr dirty="0"/>
              <a:t>7. </a:t>
            </a:r>
            <a:r>
              <a:rPr dirty="0" err="1"/>
              <a:t>Evaluasi</a:t>
            </a:r>
            <a:r>
              <a:rPr dirty="0"/>
              <a:t> </a:t>
            </a:r>
            <a:r>
              <a:rPr dirty="0" err="1"/>
              <a:t>Penawaran</a:t>
            </a:r>
            <a:endParaRPr dirty="0"/>
          </a:p>
        </p:txBody>
      </p:sp>
      <p:sp>
        <p:nvSpPr>
          <p:cNvPr id="4" name="TextBox 3"/>
          <p:cNvSpPr txBox="1"/>
          <p:nvPr/>
        </p:nvSpPr>
        <p:spPr>
          <a:xfrm>
            <a:off x="594360" y="6446520"/>
            <a:ext cx="109728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9737D"/>
                </a:solidFill>
                <a:latin typeface="Aptos"/>
              </a:defRPr>
            </a:pPr>
            <a:r>
              <a:t>DIKLAT BATCH 5  •  BESTEK TENDER DAN KONTRAK KONSTRUKSI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234440"/>
            <a:ext cx="10698480" cy="4892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 b="0">
                <a:solidFill>
                  <a:srgbClr val="232B32"/>
                </a:solidFill>
                <a:latin typeface="Aptos"/>
              </a:defRPr>
            </a:pPr>
            <a:r>
              <a:rPr dirty="0" err="1"/>
              <a:t>Evaluasi</a:t>
            </a:r>
            <a:r>
              <a:rPr dirty="0"/>
              <a:t> </a:t>
            </a:r>
            <a:r>
              <a:rPr dirty="0" err="1"/>
              <a:t>administrasi</a:t>
            </a:r>
            <a:r>
              <a:rPr dirty="0"/>
              <a:t>: </a:t>
            </a:r>
            <a:r>
              <a:rPr dirty="0" err="1"/>
              <a:t>kelengkapan</a:t>
            </a:r>
            <a:r>
              <a:rPr dirty="0"/>
              <a:t> dan </a:t>
            </a:r>
            <a:r>
              <a:rPr dirty="0" err="1"/>
              <a:t>kesesuaian</a:t>
            </a:r>
            <a:r>
              <a:rPr dirty="0"/>
              <a:t> </a:t>
            </a:r>
            <a:r>
              <a:rPr dirty="0" err="1"/>
              <a:t>dokumen</a:t>
            </a:r>
            <a:r>
              <a:rPr dirty="0"/>
              <a:t>.</a:t>
            </a:r>
          </a:p>
          <a:p>
            <a:pPr>
              <a:spcAft>
                <a:spcPts val="1000"/>
              </a:spcAft>
              <a:defRPr sz="2000" b="0">
                <a:solidFill>
                  <a:srgbClr val="232B32"/>
                </a:solidFill>
                <a:latin typeface="Aptos"/>
              </a:defRPr>
            </a:pPr>
            <a:r>
              <a:rPr dirty="0" err="1"/>
              <a:t>Evaluasi</a:t>
            </a:r>
            <a:r>
              <a:rPr dirty="0"/>
              <a:t> </a:t>
            </a:r>
            <a:r>
              <a:rPr dirty="0" err="1"/>
              <a:t>teknis</a:t>
            </a:r>
            <a:r>
              <a:rPr dirty="0"/>
              <a:t>: </a:t>
            </a:r>
            <a:r>
              <a:rPr dirty="0" err="1"/>
              <a:t>pemahaman</a:t>
            </a:r>
            <a:r>
              <a:rPr dirty="0"/>
              <a:t> </a:t>
            </a:r>
            <a:r>
              <a:rPr dirty="0" err="1"/>
              <a:t>pekerjaan</a:t>
            </a:r>
            <a:r>
              <a:rPr dirty="0"/>
              <a:t>, </a:t>
            </a:r>
            <a:r>
              <a:rPr dirty="0" err="1"/>
              <a:t>metode</a:t>
            </a:r>
            <a:r>
              <a:rPr dirty="0"/>
              <a:t>, </a:t>
            </a:r>
            <a:r>
              <a:rPr dirty="0" err="1"/>
              <a:t>jadwal</a:t>
            </a:r>
            <a:r>
              <a:rPr dirty="0"/>
              <a:t>, </a:t>
            </a:r>
            <a:r>
              <a:rPr dirty="0" err="1"/>
              <a:t>personel</a:t>
            </a:r>
            <a:r>
              <a:rPr dirty="0"/>
              <a:t>, </a:t>
            </a:r>
            <a:r>
              <a:rPr dirty="0" err="1"/>
              <a:t>peralatan</a:t>
            </a:r>
            <a:r>
              <a:rPr dirty="0"/>
              <a:t>, </a:t>
            </a:r>
            <a:r>
              <a:rPr dirty="0" err="1"/>
              <a:t>mutu</a:t>
            </a:r>
            <a:r>
              <a:rPr dirty="0"/>
              <a:t>, dan </a:t>
            </a:r>
            <a:r>
              <a:rPr dirty="0" err="1"/>
              <a:t>keselamatan</a:t>
            </a:r>
            <a:r>
              <a:rPr dirty="0"/>
              <a:t>.</a:t>
            </a:r>
          </a:p>
          <a:p>
            <a:pPr>
              <a:spcAft>
                <a:spcPts val="1000"/>
              </a:spcAft>
              <a:defRPr sz="2000" b="0">
                <a:solidFill>
                  <a:srgbClr val="232B32"/>
                </a:solidFill>
                <a:latin typeface="Aptos"/>
              </a:defRPr>
            </a:pPr>
            <a:r>
              <a:rPr dirty="0" err="1"/>
              <a:t>Evaluasi</a:t>
            </a:r>
            <a:r>
              <a:rPr dirty="0"/>
              <a:t> </a:t>
            </a:r>
            <a:r>
              <a:rPr dirty="0" err="1"/>
              <a:t>harga</a:t>
            </a:r>
            <a:r>
              <a:rPr dirty="0"/>
              <a:t>: </a:t>
            </a:r>
            <a:r>
              <a:rPr dirty="0" err="1"/>
              <a:t>kewajaran</a:t>
            </a:r>
            <a:r>
              <a:rPr dirty="0"/>
              <a:t>, </a:t>
            </a:r>
            <a:r>
              <a:rPr dirty="0" err="1"/>
              <a:t>koreksi</a:t>
            </a:r>
            <a:r>
              <a:rPr dirty="0"/>
              <a:t> </a:t>
            </a:r>
            <a:r>
              <a:rPr dirty="0" err="1"/>
              <a:t>aritmatik</a:t>
            </a:r>
            <a:r>
              <a:rPr dirty="0"/>
              <a:t>, </a:t>
            </a:r>
            <a:r>
              <a:rPr dirty="0" err="1"/>
              <a:t>kesesuaian</a:t>
            </a:r>
            <a:r>
              <a:rPr dirty="0"/>
              <a:t> item, dan </a:t>
            </a:r>
            <a:r>
              <a:rPr dirty="0" err="1"/>
              <a:t>ketentuan</a:t>
            </a:r>
            <a:r>
              <a:rPr dirty="0"/>
              <a:t> </a:t>
            </a:r>
            <a:r>
              <a:rPr dirty="0" err="1"/>
              <a:t>evaluasi</a:t>
            </a:r>
            <a:r>
              <a:rPr dirty="0"/>
              <a:t>.</a:t>
            </a:r>
          </a:p>
          <a:p>
            <a:pPr>
              <a:spcAft>
                <a:spcPts val="1000"/>
              </a:spcAft>
              <a:defRPr sz="2000" b="0">
                <a:solidFill>
                  <a:srgbClr val="232B32"/>
                </a:solidFill>
                <a:latin typeface="Aptos"/>
              </a:defRPr>
            </a:pPr>
            <a:r>
              <a:rPr dirty="0" err="1"/>
              <a:t>Prinsip</a:t>
            </a:r>
            <a:r>
              <a:rPr dirty="0"/>
              <a:t> </a:t>
            </a:r>
            <a:r>
              <a:rPr dirty="0" err="1"/>
              <a:t>evaluasi</a:t>
            </a:r>
            <a:r>
              <a:rPr dirty="0"/>
              <a:t>: </a:t>
            </a:r>
            <a:r>
              <a:rPr dirty="0" err="1"/>
              <a:t>objektif</a:t>
            </a:r>
            <a:r>
              <a:rPr dirty="0"/>
              <a:t>, </a:t>
            </a:r>
            <a:r>
              <a:rPr dirty="0" err="1"/>
              <a:t>transparan</a:t>
            </a:r>
            <a:r>
              <a:rPr dirty="0"/>
              <a:t> </a:t>
            </a:r>
            <a:r>
              <a:rPr dirty="0" err="1"/>
              <a:t>sesuai</a:t>
            </a:r>
            <a:r>
              <a:rPr dirty="0"/>
              <a:t> </a:t>
            </a:r>
            <a:r>
              <a:rPr dirty="0" err="1"/>
              <a:t>aturan</a:t>
            </a:r>
            <a:r>
              <a:rPr dirty="0"/>
              <a:t> </a:t>
            </a:r>
            <a:r>
              <a:rPr dirty="0" err="1"/>
              <a:t>paket</a:t>
            </a:r>
            <a:r>
              <a:rPr dirty="0"/>
              <a:t>, </a:t>
            </a:r>
            <a:r>
              <a:rPr dirty="0" err="1"/>
              <a:t>dapat</a:t>
            </a:r>
            <a:r>
              <a:rPr dirty="0"/>
              <a:t> </a:t>
            </a:r>
            <a:r>
              <a:rPr dirty="0" err="1"/>
              <a:t>ditelusuri</a:t>
            </a:r>
            <a:r>
              <a:rPr dirty="0"/>
              <a:t>, dan </a:t>
            </a:r>
            <a:r>
              <a:rPr dirty="0" err="1"/>
              <a:t>konsisten</a:t>
            </a:r>
            <a:r>
              <a:rPr dirty="0"/>
              <a:t> </a:t>
            </a:r>
            <a:r>
              <a:rPr dirty="0" err="1"/>
              <a:t>dengan</a:t>
            </a:r>
            <a:r>
              <a:rPr dirty="0"/>
              <a:t> </a:t>
            </a:r>
            <a:r>
              <a:rPr dirty="0" err="1"/>
              <a:t>dokumen</a:t>
            </a:r>
            <a:r>
              <a:rPr dirty="0"/>
              <a:t> </a:t>
            </a:r>
            <a:r>
              <a:rPr dirty="0" err="1"/>
              <a:t>pemilihan</a:t>
            </a:r>
            <a:r>
              <a:rPr dirty="0"/>
              <a:t>.</a:t>
            </a:r>
          </a:p>
          <a:p>
            <a:pPr>
              <a:spcAft>
                <a:spcPts val="1000"/>
              </a:spcAft>
              <a:defRPr sz="2000" b="0">
                <a:solidFill>
                  <a:srgbClr val="232B32"/>
                </a:solidFill>
                <a:latin typeface="Aptos"/>
              </a:defRPr>
            </a:pPr>
            <a:r>
              <a:rPr dirty="0" err="1"/>
              <a:t>Dokumentasikan</a:t>
            </a:r>
            <a:r>
              <a:rPr dirty="0"/>
              <a:t> </a:t>
            </a:r>
            <a:r>
              <a:rPr dirty="0" err="1"/>
              <a:t>alasan</a:t>
            </a:r>
            <a:r>
              <a:rPr dirty="0"/>
              <a:t> </a:t>
            </a:r>
            <a:r>
              <a:rPr dirty="0" err="1"/>
              <a:t>setiap</a:t>
            </a:r>
            <a:r>
              <a:rPr dirty="0"/>
              <a:t> </a:t>
            </a:r>
            <a:r>
              <a:rPr dirty="0" err="1"/>
              <a:t>keputusan</a:t>
            </a:r>
            <a:r>
              <a:rPr dirty="0"/>
              <a:t> </a:t>
            </a:r>
            <a:r>
              <a:rPr dirty="0" err="1"/>
              <a:t>evaluasi</a:t>
            </a:r>
            <a:r>
              <a:rPr dirty="0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DAA4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42B43"/>
                </a:solidFill>
                <a:latin typeface="Aptos Display"/>
              </a:defRPr>
            </a:pPr>
            <a:r>
              <a:rPr dirty="0"/>
              <a:t>8. </a:t>
            </a:r>
            <a:r>
              <a:rPr dirty="0" err="1"/>
              <a:t>Kontrak</a:t>
            </a:r>
            <a:r>
              <a:rPr dirty="0"/>
              <a:t> </a:t>
            </a:r>
            <a:r>
              <a:rPr dirty="0" err="1"/>
              <a:t>Konstruksi</a:t>
            </a:r>
            <a:endParaRPr dirty="0"/>
          </a:p>
        </p:txBody>
      </p:sp>
      <p:sp>
        <p:nvSpPr>
          <p:cNvPr id="4" name="TextBox 3"/>
          <p:cNvSpPr txBox="1"/>
          <p:nvPr/>
        </p:nvSpPr>
        <p:spPr>
          <a:xfrm>
            <a:off x="594360" y="6446520"/>
            <a:ext cx="109728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9737D"/>
                </a:solidFill>
                <a:latin typeface="Aptos"/>
              </a:defRPr>
            </a:pPr>
            <a:r>
              <a:t>DIKLAT BATCH 5  •  BESTEK TENDER DAN KONTRAK KONSTRUKSI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67740" y="797510"/>
            <a:ext cx="10719436" cy="22006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Aft>
                <a:spcPts val="1000"/>
              </a:spcAft>
              <a:defRPr sz="2000" b="0">
                <a:solidFill>
                  <a:srgbClr val="232B32"/>
                </a:solidFill>
                <a:latin typeface="Aptos"/>
              </a:defRPr>
            </a:pPr>
            <a:r>
              <a:rPr sz="1600" dirty="0" err="1"/>
              <a:t>Kontrak</a:t>
            </a:r>
            <a:r>
              <a:rPr sz="1600" dirty="0"/>
              <a:t> </a:t>
            </a:r>
            <a:r>
              <a:rPr sz="1600" dirty="0" err="1"/>
              <a:t>adalah</a:t>
            </a:r>
            <a:r>
              <a:rPr sz="1600" dirty="0"/>
              <a:t> </a:t>
            </a:r>
            <a:r>
              <a:rPr sz="1600" dirty="0" err="1"/>
              <a:t>kesepakatan</a:t>
            </a:r>
            <a:r>
              <a:rPr sz="1600" dirty="0"/>
              <a:t> yang </a:t>
            </a:r>
            <a:r>
              <a:rPr sz="1600" dirty="0" err="1"/>
              <a:t>mengikat</a:t>
            </a:r>
            <a:r>
              <a:rPr sz="1600" dirty="0"/>
              <a:t> para </a:t>
            </a:r>
            <a:r>
              <a:rPr sz="1600" dirty="0" err="1"/>
              <a:t>pihak</a:t>
            </a:r>
            <a:r>
              <a:rPr sz="1600" dirty="0"/>
              <a:t> </a:t>
            </a:r>
            <a:r>
              <a:rPr sz="1600" dirty="0" err="1"/>
              <a:t>mengenai</a:t>
            </a:r>
            <a:r>
              <a:rPr sz="1600" dirty="0"/>
              <a:t> </a:t>
            </a:r>
            <a:r>
              <a:rPr sz="1600" dirty="0" err="1"/>
              <a:t>lingkup</a:t>
            </a:r>
            <a:r>
              <a:rPr sz="1600" dirty="0"/>
              <a:t> </a:t>
            </a:r>
            <a:r>
              <a:rPr sz="1600" dirty="0" err="1"/>
              <a:t>pekerjaan</a:t>
            </a:r>
            <a:r>
              <a:rPr sz="1600" dirty="0"/>
              <a:t>, </a:t>
            </a:r>
            <a:r>
              <a:rPr sz="1600" dirty="0" err="1"/>
              <a:t>harga</a:t>
            </a:r>
            <a:r>
              <a:rPr sz="1600" dirty="0"/>
              <a:t>, </a:t>
            </a:r>
            <a:r>
              <a:rPr sz="1600" dirty="0" err="1"/>
              <a:t>waktu</a:t>
            </a:r>
            <a:r>
              <a:rPr sz="1600" dirty="0"/>
              <a:t>, </a:t>
            </a:r>
            <a:r>
              <a:rPr sz="1600" dirty="0" err="1"/>
              <a:t>mutu</a:t>
            </a:r>
            <a:r>
              <a:rPr sz="1600" dirty="0"/>
              <a:t>, </a:t>
            </a:r>
            <a:r>
              <a:rPr sz="1600" dirty="0" err="1"/>
              <a:t>risiko</a:t>
            </a:r>
            <a:r>
              <a:rPr sz="1600" dirty="0"/>
              <a:t>, dan </a:t>
            </a:r>
            <a:r>
              <a:rPr sz="1600" dirty="0" err="1"/>
              <a:t>hak</a:t>
            </a:r>
            <a:r>
              <a:rPr sz="1600" dirty="0"/>
              <a:t>/</a:t>
            </a:r>
            <a:r>
              <a:rPr sz="1600" dirty="0" err="1"/>
              <a:t>kewajiban</a:t>
            </a:r>
            <a:r>
              <a:rPr sz="1600" dirty="0"/>
              <a:t>.</a:t>
            </a:r>
          </a:p>
          <a:p>
            <a:pPr algn="just">
              <a:spcAft>
                <a:spcPts val="1000"/>
              </a:spcAft>
              <a:defRPr sz="2000" b="0">
                <a:solidFill>
                  <a:srgbClr val="232B32"/>
                </a:solidFill>
                <a:latin typeface="Aptos"/>
              </a:defRPr>
            </a:pPr>
            <a:r>
              <a:rPr sz="1600" dirty="0" err="1"/>
              <a:t>Komponen</a:t>
            </a:r>
            <a:r>
              <a:rPr sz="1600" dirty="0"/>
              <a:t> </a:t>
            </a:r>
            <a:r>
              <a:rPr sz="1600" dirty="0" err="1"/>
              <a:t>umum</a:t>
            </a:r>
            <a:r>
              <a:rPr sz="1600" dirty="0"/>
              <a:t>: </a:t>
            </a:r>
            <a:r>
              <a:rPr sz="1600" dirty="0" err="1"/>
              <a:t>surat</a:t>
            </a:r>
            <a:r>
              <a:rPr sz="1600" dirty="0"/>
              <a:t> </a:t>
            </a:r>
            <a:r>
              <a:rPr sz="1600" dirty="0" err="1"/>
              <a:t>perjanjian</a:t>
            </a:r>
            <a:r>
              <a:rPr sz="1600" dirty="0"/>
              <a:t>, </a:t>
            </a:r>
            <a:r>
              <a:rPr sz="1600" dirty="0" err="1"/>
              <a:t>syarat</a:t>
            </a:r>
            <a:r>
              <a:rPr sz="1600" dirty="0"/>
              <a:t> </a:t>
            </a:r>
            <a:r>
              <a:rPr sz="1600" dirty="0" err="1"/>
              <a:t>umum</a:t>
            </a:r>
            <a:r>
              <a:rPr sz="1600" dirty="0"/>
              <a:t>/</a:t>
            </a:r>
            <a:r>
              <a:rPr sz="1600" dirty="0" err="1"/>
              <a:t>khusus</a:t>
            </a:r>
            <a:r>
              <a:rPr sz="1600" dirty="0"/>
              <a:t>, </a:t>
            </a:r>
            <a:r>
              <a:rPr sz="1600" dirty="0" err="1"/>
              <a:t>spesifikasi</a:t>
            </a:r>
            <a:r>
              <a:rPr sz="1600" dirty="0"/>
              <a:t>, </a:t>
            </a:r>
            <a:r>
              <a:rPr sz="1600" dirty="0" err="1"/>
              <a:t>gambar</a:t>
            </a:r>
            <a:r>
              <a:rPr sz="1600" dirty="0"/>
              <a:t>, BOQ, </a:t>
            </a:r>
            <a:r>
              <a:rPr sz="1600" dirty="0" err="1"/>
              <a:t>jadwal</a:t>
            </a:r>
            <a:r>
              <a:rPr sz="1600" dirty="0"/>
              <a:t>, </a:t>
            </a:r>
            <a:r>
              <a:rPr sz="1600" dirty="0" err="1"/>
              <a:t>serta</a:t>
            </a:r>
            <a:r>
              <a:rPr sz="1600" dirty="0"/>
              <a:t> </a:t>
            </a:r>
            <a:r>
              <a:rPr sz="1600" dirty="0" err="1"/>
              <a:t>dokumen</a:t>
            </a:r>
            <a:r>
              <a:rPr sz="1600" dirty="0"/>
              <a:t> lain yang </a:t>
            </a:r>
            <a:r>
              <a:rPr sz="1600" dirty="0" err="1"/>
              <a:t>dipersyaratkan</a:t>
            </a:r>
            <a:r>
              <a:rPr sz="1600" dirty="0"/>
              <a:t>.</a:t>
            </a:r>
          </a:p>
          <a:p>
            <a:pPr algn="just">
              <a:spcAft>
                <a:spcPts val="1000"/>
              </a:spcAft>
              <a:defRPr sz="2000" b="0">
                <a:solidFill>
                  <a:srgbClr val="232B32"/>
                </a:solidFill>
                <a:latin typeface="Aptos"/>
              </a:defRPr>
            </a:pPr>
            <a:r>
              <a:rPr sz="1600" dirty="0" err="1"/>
              <a:t>Klausul</a:t>
            </a:r>
            <a:r>
              <a:rPr sz="1600" dirty="0"/>
              <a:t> </a:t>
            </a:r>
            <a:r>
              <a:rPr sz="1600" dirty="0" err="1"/>
              <a:t>harus</a:t>
            </a:r>
            <a:r>
              <a:rPr sz="1600" dirty="0"/>
              <a:t> </a:t>
            </a:r>
            <a:r>
              <a:rPr sz="1600" dirty="0" err="1"/>
              <a:t>menjelaskan</a:t>
            </a:r>
            <a:r>
              <a:rPr sz="1600" dirty="0"/>
              <a:t> </a:t>
            </a:r>
            <a:r>
              <a:rPr sz="1600" dirty="0" err="1"/>
              <a:t>siapa</a:t>
            </a:r>
            <a:r>
              <a:rPr sz="1600" dirty="0"/>
              <a:t> </a:t>
            </a:r>
            <a:r>
              <a:rPr sz="1600" dirty="0" err="1"/>
              <a:t>melakukan</a:t>
            </a:r>
            <a:r>
              <a:rPr sz="1600" dirty="0"/>
              <a:t> </a:t>
            </a:r>
            <a:r>
              <a:rPr sz="1600" dirty="0" err="1"/>
              <a:t>apa</a:t>
            </a:r>
            <a:r>
              <a:rPr sz="1600" dirty="0"/>
              <a:t>, </a:t>
            </a:r>
            <a:r>
              <a:rPr sz="1600" dirty="0" err="1"/>
              <a:t>kapan</a:t>
            </a:r>
            <a:r>
              <a:rPr sz="1600" dirty="0"/>
              <a:t>, </a:t>
            </a:r>
            <a:r>
              <a:rPr sz="1600" dirty="0" err="1"/>
              <a:t>dengan</a:t>
            </a:r>
            <a:r>
              <a:rPr sz="1600" dirty="0"/>
              <a:t> </a:t>
            </a:r>
            <a:r>
              <a:rPr sz="1600" dirty="0" err="1"/>
              <a:t>standar</a:t>
            </a:r>
            <a:r>
              <a:rPr sz="1600" dirty="0"/>
              <a:t> </a:t>
            </a:r>
            <a:r>
              <a:rPr sz="1600" dirty="0" err="1"/>
              <a:t>apa</a:t>
            </a:r>
            <a:r>
              <a:rPr sz="1600" dirty="0"/>
              <a:t>, </a:t>
            </a:r>
            <a:r>
              <a:rPr sz="1600" dirty="0" err="1"/>
              <a:t>bagaimana</a:t>
            </a:r>
            <a:r>
              <a:rPr sz="1600" dirty="0"/>
              <a:t> </a:t>
            </a:r>
            <a:r>
              <a:rPr sz="1600" dirty="0" err="1"/>
              <a:t>dibayar</a:t>
            </a:r>
            <a:r>
              <a:rPr sz="1600" dirty="0"/>
              <a:t>, dan </a:t>
            </a:r>
            <a:r>
              <a:rPr sz="1600" dirty="0" err="1"/>
              <a:t>apa</a:t>
            </a:r>
            <a:r>
              <a:rPr sz="1600" dirty="0"/>
              <a:t> </a:t>
            </a:r>
            <a:r>
              <a:rPr sz="1600" dirty="0" err="1"/>
              <a:t>akibat</a:t>
            </a:r>
            <a:r>
              <a:rPr sz="1600" dirty="0"/>
              <a:t> </a:t>
            </a:r>
            <a:r>
              <a:rPr sz="1600" dirty="0" err="1"/>
              <a:t>jika</a:t>
            </a:r>
            <a:r>
              <a:rPr sz="1600" dirty="0"/>
              <a:t> </a:t>
            </a:r>
            <a:r>
              <a:rPr sz="1600" dirty="0" err="1"/>
              <a:t>terjadi</a:t>
            </a:r>
            <a:r>
              <a:rPr sz="1600" dirty="0"/>
              <a:t> </a:t>
            </a:r>
            <a:r>
              <a:rPr sz="1600" dirty="0" err="1"/>
              <a:t>penyimpangan</a:t>
            </a:r>
            <a:r>
              <a:rPr sz="1600" dirty="0"/>
              <a:t>.</a:t>
            </a:r>
          </a:p>
          <a:p>
            <a:pPr algn="just">
              <a:spcAft>
                <a:spcPts val="1000"/>
              </a:spcAft>
              <a:defRPr sz="2000" b="0">
                <a:solidFill>
                  <a:srgbClr val="232B32"/>
                </a:solidFill>
                <a:latin typeface="Aptos"/>
              </a:defRPr>
            </a:pPr>
            <a:r>
              <a:rPr sz="1600" dirty="0" err="1"/>
              <a:t>Urutan</a:t>
            </a:r>
            <a:r>
              <a:rPr sz="1600" dirty="0"/>
              <a:t> </a:t>
            </a:r>
            <a:r>
              <a:rPr sz="1600" dirty="0" err="1"/>
              <a:t>hierarki</a:t>
            </a:r>
            <a:r>
              <a:rPr sz="1600" dirty="0"/>
              <a:t> </a:t>
            </a:r>
            <a:r>
              <a:rPr sz="1600" dirty="0" err="1"/>
              <a:t>dokumen</a:t>
            </a:r>
            <a:r>
              <a:rPr sz="1600" dirty="0"/>
              <a:t> </a:t>
            </a:r>
            <a:r>
              <a:rPr sz="1600" dirty="0" err="1"/>
              <a:t>kontrak</a:t>
            </a:r>
            <a:r>
              <a:rPr sz="1600" dirty="0"/>
              <a:t> </a:t>
            </a:r>
            <a:r>
              <a:rPr sz="1600" dirty="0" err="1"/>
              <a:t>perlu</a:t>
            </a:r>
            <a:r>
              <a:rPr sz="1600" dirty="0"/>
              <a:t> </a:t>
            </a:r>
            <a:r>
              <a:rPr sz="1600" dirty="0" err="1"/>
              <a:t>jelas</a:t>
            </a:r>
            <a:r>
              <a:rPr sz="1600" dirty="0"/>
              <a:t> </a:t>
            </a:r>
            <a:r>
              <a:rPr sz="1600" dirty="0" err="1"/>
              <a:t>untuk</a:t>
            </a:r>
            <a:r>
              <a:rPr sz="1600" dirty="0"/>
              <a:t> </a:t>
            </a:r>
            <a:r>
              <a:rPr sz="1600" dirty="0" err="1"/>
              <a:t>mengatasi</a:t>
            </a:r>
            <a:r>
              <a:rPr sz="1600" dirty="0"/>
              <a:t> </a:t>
            </a:r>
            <a:r>
              <a:rPr sz="1600" dirty="0" err="1"/>
              <a:t>perbedaan</a:t>
            </a:r>
            <a:r>
              <a:rPr sz="1600" dirty="0"/>
              <a:t> </a:t>
            </a:r>
            <a:r>
              <a:rPr sz="1600" dirty="0" err="1"/>
              <a:t>antar</a:t>
            </a:r>
            <a:r>
              <a:rPr sz="1600" dirty="0"/>
              <a:t> </a:t>
            </a:r>
            <a:r>
              <a:rPr sz="1600" dirty="0" err="1"/>
              <a:t>dokumen</a:t>
            </a:r>
            <a:r>
              <a:rPr sz="1600" dirty="0"/>
              <a:t>.</a:t>
            </a:r>
          </a:p>
        </p:txBody>
      </p:sp>
      <p:pic>
        <p:nvPicPr>
          <p:cNvPr id="7" name="Picture 6" descr="A group of people posing for a photo&#10;&#10;Description automatically generated">
            <a:extLst>
              <a:ext uri="{FF2B5EF4-FFF2-40B4-BE49-F238E27FC236}">
                <a16:creationId xmlns:a16="http://schemas.microsoft.com/office/drawing/2014/main" id="{4B2F5E10-AD1E-250F-3488-7543538649F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125" t="37500" r="5937" b="22639"/>
          <a:stretch/>
        </p:blipFill>
        <p:spPr>
          <a:xfrm>
            <a:off x="2066925" y="3355478"/>
            <a:ext cx="8315325" cy="273367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DAA4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42B43"/>
                </a:solidFill>
                <a:latin typeface="Aptos Display"/>
              </a:defRPr>
            </a:pPr>
            <a:r>
              <a:rPr dirty="0"/>
              <a:t>9. </a:t>
            </a:r>
            <a:r>
              <a:rPr dirty="0" err="1"/>
              <a:t>Jenis</a:t>
            </a:r>
            <a:r>
              <a:rPr dirty="0"/>
              <a:t> </a:t>
            </a:r>
            <a:r>
              <a:rPr dirty="0" err="1"/>
              <a:t>Kontrak</a:t>
            </a:r>
            <a:r>
              <a:rPr dirty="0"/>
              <a:t> dan </a:t>
            </a:r>
            <a:r>
              <a:rPr dirty="0" err="1"/>
              <a:t>Implikasinya</a:t>
            </a:r>
            <a:endParaRPr dirty="0"/>
          </a:p>
        </p:txBody>
      </p:sp>
      <p:sp>
        <p:nvSpPr>
          <p:cNvPr id="4" name="TextBox 3"/>
          <p:cNvSpPr txBox="1"/>
          <p:nvPr/>
        </p:nvSpPr>
        <p:spPr>
          <a:xfrm>
            <a:off x="594360" y="6446520"/>
            <a:ext cx="109728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9737D"/>
                </a:solidFill>
                <a:latin typeface="Aptos"/>
              </a:defRPr>
            </a:pPr>
            <a:r>
              <a:t>DIKLAT BATCH 5  •  BESTEK TENDER DAN KONTRAK KONSTRUKSI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234440"/>
            <a:ext cx="10698480" cy="4892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 b="0">
                <a:solidFill>
                  <a:srgbClr val="232B32"/>
                </a:solidFill>
                <a:latin typeface="Aptos"/>
              </a:defRPr>
            </a:pPr>
            <a:r>
              <a:rPr dirty="0"/>
              <a:t>Lump sum: </a:t>
            </a:r>
            <a:r>
              <a:rPr dirty="0" err="1"/>
              <a:t>harga</a:t>
            </a:r>
            <a:r>
              <a:rPr dirty="0"/>
              <a:t> total </a:t>
            </a:r>
            <a:r>
              <a:rPr dirty="0" err="1"/>
              <a:t>relatif</a:t>
            </a:r>
            <a:r>
              <a:rPr dirty="0"/>
              <a:t> </a:t>
            </a:r>
            <a:r>
              <a:rPr dirty="0" err="1"/>
              <a:t>tetap</a:t>
            </a:r>
            <a:r>
              <a:rPr dirty="0"/>
              <a:t> </a:t>
            </a:r>
            <a:r>
              <a:rPr dirty="0" err="1"/>
              <a:t>untuk</a:t>
            </a:r>
            <a:r>
              <a:rPr dirty="0"/>
              <a:t> </a:t>
            </a:r>
            <a:r>
              <a:rPr dirty="0" err="1"/>
              <a:t>lingkup</a:t>
            </a:r>
            <a:r>
              <a:rPr dirty="0"/>
              <a:t> yang </a:t>
            </a:r>
            <a:r>
              <a:rPr dirty="0" err="1"/>
              <a:t>didefinisikan</a:t>
            </a:r>
            <a:r>
              <a:rPr dirty="0"/>
              <a:t>; </a:t>
            </a:r>
            <a:r>
              <a:rPr dirty="0" err="1"/>
              <a:t>risiko</a:t>
            </a:r>
            <a:r>
              <a:rPr dirty="0"/>
              <a:t> </a:t>
            </a:r>
            <a:r>
              <a:rPr dirty="0" err="1"/>
              <a:t>kuantitas</a:t>
            </a:r>
            <a:r>
              <a:rPr dirty="0"/>
              <a:t>/</a:t>
            </a:r>
            <a:r>
              <a:rPr dirty="0" err="1"/>
              <a:t>desain</a:t>
            </a:r>
            <a:r>
              <a:rPr dirty="0"/>
              <a:t> </a:t>
            </a:r>
            <a:r>
              <a:rPr dirty="0" err="1"/>
              <a:t>perlu</a:t>
            </a:r>
            <a:r>
              <a:rPr dirty="0"/>
              <a:t> </a:t>
            </a:r>
            <a:r>
              <a:rPr dirty="0" err="1"/>
              <a:t>dikelola</a:t>
            </a:r>
            <a:r>
              <a:rPr dirty="0"/>
              <a:t> </a:t>
            </a:r>
            <a:r>
              <a:rPr dirty="0" err="1"/>
              <a:t>sejak</a:t>
            </a:r>
            <a:r>
              <a:rPr dirty="0"/>
              <a:t> </a:t>
            </a:r>
            <a:r>
              <a:rPr dirty="0" err="1"/>
              <a:t>awal</a:t>
            </a:r>
            <a:r>
              <a:rPr dirty="0"/>
              <a:t>.</a:t>
            </a:r>
          </a:p>
          <a:p>
            <a:pPr>
              <a:spcAft>
                <a:spcPts val="1000"/>
              </a:spcAft>
              <a:defRPr sz="2000" b="0">
                <a:solidFill>
                  <a:srgbClr val="232B32"/>
                </a:solidFill>
                <a:latin typeface="Aptos"/>
              </a:defRPr>
            </a:pPr>
            <a:r>
              <a:rPr dirty="0"/>
              <a:t>Unit price / </a:t>
            </a:r>
            <a:r>
              <a:rPr dirty="0" err="1"/>
              <a:t>harga</a:t>
            </a:r>
            <a:r>
              <a:rPr dirty="0"/>
              <a:t> </a:t>
            </a:r>
            <a:r>
              <a:rPr dirty="0" err="1"/>
              <a:t>satuan</a:t>
            </a:r>
            <a:r>
              <a:rPr dirty="0"/>
              <a:t>: </a:t>
            </a:r>
            <a:r>
              <a:rPr dirty="0" err="1"/>
              <a:t>pembayaran</a:t>
            </a:r>
            <a:r>
              <a:rPr dirty="0"/>
              <a:t> </a:t>
            </a:r>
            <a:r>
              <a:rPr dirty="0" err="1"/>
              <a:t>berdasarkan</a:t>
            </a:r>
            <a:r>
              <a:rPr dirty="0"/>
              <a:t> volume </a:t>
            </a:r>
            <a:r>
              <a:rPr dirty="0" err="1"/>
              <a:t>terukur</a:t>
            </a:r>
            <a:r>
              <a:rPr dirty="0"/>
              <a:t> × </a:t>
            </a:r>
            <a:r>
              <a:rPr dirty="0" err="1"/>
              <a:t>harga</a:t>
            </a:r>
            <a:r>
              <a:rPr dirty="0"/>
              <a:t> </a:t>
            </a:r>
            <a:r>
              <a:rPr dirty="0" err="1"/>
              <a:t>satuan</a:t>
            </a:r>
            <a:r>
              <a:rPr dirty="0"/>
              <a:t>; </a:t>
            </a:r>
            <a:r>
              <a:rPr dirty="0" err="1"/>
              <a:t>cocok</a:t>
            </a:r>
            <a:r>
              <a:rPr dirty="0"/>
              <a:t> </a:t>
            </a:r>
            <a:r>
              <a:rPr dirty="0" err="1"/>
              <a:t>bila</a:t>
            </a:r>
            <a:r>
              <a:rPr dirty="0"/>
              <a:t> </a:t>
            </a:r>
            <a:r>
              <a:rPr dirty="0" err="1"/>
              <a:t>kuantitas</a:t>
            </a:r>
            <a:r>
              <a:rPr dirty="0"/>
              <a:t> </a:t>
            </a:r>
            <a:r>
              <a:rPr dirty="0" err="1"/>
              <a:t>belum</a:t>
            </a:r>
            <a:r>
              <a:rPr dirty="0"/>
              <a:t> </a:t>
            </a:r>
            <a:r>
              <a:rPr dirty="0" err="1"/>
              <a:t>sepenuhnya</a:t>
            </a:r>
            <a:r>
              <a:rPr dirty="0"/>
              <a:t> </a:t>
            </a:r>
            <a:r>
              <a:rPr dirty="0" err="1"/>
              <a:t>pasti</a:t>
            </a:r>
            <a:r>
              <a:rPr dirty="0"/>
              <a:t>.</a:t>
            </a:r>
          </a:p>
          <a:p>
            <a:pPr>
              <a:spcAft>
                <a:spcPts val="1000"/>
              </a:spcAft>
              <a:defRPr sz="2000" b="0">
                <a:solidFill>
                  <a:srgbClr val="232B32"/>
                </a:solidFill>
                <a:latin typeface="Aptos"/>
              </a:defRPr>
            </a:pPr>
            <a:r>
              <a:rPr dirty="0"/>
              <a:t>Cost plus: </a:t>
            </a:r>
            <a:r>
              <a:rPr dirty="0" err="1"/>
              <a:t>biaya</a:t>
            </a:r>
            <a:r>
              <a:rPr dirty="0"/>
              <a:t> yang </a:t>
            </a:r>
            <a:r>
              <a:rPr dirty="0" err="1"/>
              <a:t>dapat</a:t>
            </a:r>
            <a:r>
              <a:rPr dirty="0"/>
              <a:t> </a:t>
            </a:r>
            <a:r>
              <a:rPr dirty="0" err="1"/>
              <a:t>diterima</a:t>
            </a:r>
            <a:r>
              <a:rPr dirty="0"/>
              <a:t> </a:t>
            </a:r>
            <a:r>
              <a:rPr dirty="0" err="1"/>
              <a:t>dibayar</a:t>
            </a:r>
            <a:r>
              <a:rPr dirty="0"/>
              <a:t> </a:t>
            </a:r>
            <a:r>
              <a:rPr dirty="0" err="1"/>
              <a:t>dengan</a:t>
            </a:r>
            <a:r>
              <a:rPr dirty="0"/>
              <a:t> </a:t>
            </a:r>
            <a:r>
              <a:rPr dirty="0" err="1"/>
              <a:t>mekanisme</a:t>
            </a:r>
            <a:r>
              <a:rPr dirty="0"/>
              <a:t> </a:t>
            </a:r>
            <a:r>
              <a:rPr dirty="0" err="1"/>
              <a:t>tambahan</a:t>
            </a:r>
            <a:r>
              <a:rPr dirty="0"/>
              <a:t> </a:t>
            </a:r>
            <a:r>
              <a:rPr dirty="0" err="1"/>
              <a:t>tertentu</a:t>
            </a:r>
            <a:r>
              <a:rPr dirty="0"/>
              <a:t>; </a:t>
            </a:r>
            <a:r>
              <a:rPr dirty="0" err="1"/>
              <a:t>membutuhkan</a:t>
            </a:r>
            <a:r>
              <a:rPr dirty="0"/>
              <a:t> </a:t>
            </a:r>
            <a:r>
              <a:rPr dirty="0" err="1"/>
              <a:t>pengendalian</a:t>
            </a:r>
            <a:r>
              <a:rPr dirty="0"/>
              <a:t> </a:t>
            </a:r>
            <a:r>
              <a:rPr dirty="0" err="1"/>
              <a:t>biaya</a:t>
            </a:r>
            <a:r>
              <a:rPr dirty="0"/>
              <a:t> dan audit yang </a:t>
            </a:r>
            <a:r>
              <a:rPr dirty="0" err="1"/>
              <a:t>kuat</a:t>
            </a:r>
            <a:r>
              <a:rPr dirty="0"/>
              <a:t>.</a:t>
            </a:r>
          </a:p>
          <a:p>
            <a:pPr>
              <a:spcAft>
                <a:spcPts val="1000"/>
              </a:spcAft>
              <a:defRPr sz="2000" b="0">
                <a:solidFill>
                  <a:srgbClr val="232B32"/>
                </a:solidFill>
                <a:latin typeface="Aptos"/>
              </a:defRPr>
            </a:pPr>
            <a:r>
              <a:rPr dirty="0" err="1"/>
              <a:t>Kontrak</a:t>
            </a:r>
            <a:r>
              <a:rPr dirty="0"/>
              <a:t> </a:t>
            </a:r>
            <a:r>
              <a:rPr dirty="0" err="1"/>
              <a:t>gabungan</a:t>
            </a:r>
            <a:r>
              <a:rPr dirty="0"/>
              <a:t> </a:t>
            </a:r>
            <a:r>
              <a:rPr dirty="0" err="1"/>
              <a:t>dapat</a:t>
            </a:r>
            <a:r>
              <a:rPr dirty="0"/>
              <a:t> </a:t>
            </a:r>
            <a:r>
              <a:rPr dirty="0" err="1"/>
              <a:t>digunakan</a:t>
            </a:r>
            <a:r>
              <a:rPr dirty="0"/>
              <a:t> </a:t>
            </a:r>
            <a:r>
              <a:rPr dirty="0" err="1"/>
              <a:t>untuk</a:t>
            </a:r>
            <a:r>
              <a:rPr dirty="0"/>
              <a:t> </a:t>
            </a:r>
            <a:r>
              <a:rPr dirty="0" err="1"/>
              <a:t>mengakomodasi</a:t>
            </a:r>
            <a:r>
              <a:rPr dirty="0"/>
              <a:t> </a:t>
            </a:r>
            <a:r>
              <a:rPr dirty="0" err="1"/>
              <a:t>karakteristik</a:t>
            </a:r>
            <a:r>
              <a:rPr dirty="0"/>
              <a:t> </a:t>
            </a:r>
            <a:r>
              <a:rPr dirty="0" err="1"/>
              <a:t>pekerjaan</a:t>
            </a:r>
            <a:r>
              <a:rPr dirty="0"/>
              <a:t> yang </a:t>
            </a:r>
            <a:r>
              <a:rPr dirty="0" err="1"/>
              <a:t>berbeda</a:t>
            </a:r>
            <a:r>
              <a:rPr dirty="0"/>
              <a:t>.</a:t>
            </a:r>
          </a:p>
          <a:p>
            <a:pPr>
              <a:spcAft>
                <a:spcPts val="1000"/>
              </a:spcAft>
              <a:defRPr sz="2000" b="0">
                <a:solidFill>
                  <a:srgbClr val="232B32"/>
                </a:solidFill>
                <a:latin typeface="Aptos"/>
              </a:defRPr>
            </a:pPr>
            <a:r>
              <a:rPr dirty="0" err="1"/>
              <a:t>Pemilihan</a:t>
            </a:r>
            <a:r>
              <a:rPr dirty="0"/>
              <a:t> </a:t>
            </a:r>
            <a:r>
              <a:rPr dirty="0" err="1"/>
              <a:t>jenis</a:t>
            </a:r>
            <a:r>
              <a:rPr dirty="0"/>
              <a:t> </a:t>
            </a:r>
            <a:r>
              <a:rPr dirty="0" err="1"/>
              <a:t>kontrak</a:t>
            </a:r>
            <a:r>
              <a:rPr dirty="0"/>
              <a:t> </a:t>
            </a:r>
            <a:r>
              <a:rPr dirty="0" err="1"/>
              <a:t>harus</a:t>
            </a:r>
            <a:r>
              <a:rPr dirty="0"/>
              <a:t> </a:t>
            </a:r>
            <a:r>
              <a:rPr dirty="0" err="1"/>
              <a:t>mempertimbangkan</a:t>
            </a:r>
            <a:r>
              <a:rPr dirty="0"/>
              <a:t> </a:t>
            </a:r>
            <a:r>
              <a:rPr dirty="0" err="1"/>
              <a:t>kematangan</a:t>
            </a:r>
            <a:r>
              <a:rPr dirty="0"/>
              <a:t> </a:t>
            </a:r>
            <a:r>
              <a:rPr dirty="0" err="1"/>
              <a:t>desain</a:t>
            </a:r>
            <a:r>
              <a:rPr dirty="0"/>
              <a:t>, </a:t>
            </a:r>
            <a:r>
              <a:rPr dirty="0" err="1"/>
              <a:t>kepastian</a:t>
            </a:r>
            <a:r>
              <a:rPr dirty="0"/>
              <a:t> volume, </a:t>
            </a:r>
            <a:r>
              <a:rPr dirty="0" err="1"/>
              <a:t>risiko</a:t>
            </a:r>
            <a:r>
              <a:rPr dirty="0"/>
              <a:t>, dan </a:t>
            </a:r>
            <a:r>
              <a:rPr dirty="0" err="1"/>
              <a:t>mekanisme</a:t>
            </a:r>
            <a:r>
              <a:rPr dirty="0"/>
              <a:t> </a:t>
            </a:r>
            <a:r>
              <a:rPr dirty="0" err="1"/>
              <a:t>pembayaran</a:t>
            </a:r>
            <a:r>
              <a:rPr dirty="0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DAA4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42B43"/>
                </a:solidFill>
                <a:latin typeface="Aptos Display"/>
              </a:defRPr>
            </a:pPr>
            <a:r>
              <a:rPr dirty="0"/>
              <a:t>10. </a:t>
            </a:r>
            <a:r>
              <a:rPr dirty="0" err="1"/>
              <a:t>Klausul</a:t>
            </a:r>
            <a:r>
              <a:rPr dirty="0"/>
              <a:t> </a:t>
            </a:r>
            <a:r>
              <a:rPr dirty="0" err="1"/>
              <a:t>Penting</a:t>
            </a:r>
            <a:r>
              <a:rPr dirty="0"/>
              <a:t> </a:t>
            </a:r>
            <a:r>
              <a:rPr dirty="0" err="1"/>
              <a:t>dalam</a:t>
            </a:r>
            <a:r>
              <a:rPr dirty="0"/>
              <a:t> </a:t>
            </a:r>
            <a:r>
              <a:rPr dirty="0" err="1"/>
              <a:t>Kontrak</a:t>
            </a:r>
            <a:endParaRPr dirty="0"/>
          </a:p>
        </p:txBody>
      </p:sp>
      <p:sp>
        <p:nvSpPr>
          <p:cNvPr id="4" name="TextBox 3"/>
          <p:cNvSpPr txBox="1"/>
          <p:nvPr/>
        </p:nvSpPr>
        <p:spPr>
          <a:xfrm>
            <a:off x="594360" y="6446520"/>
            <a:ext cx="109728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9737D"/>
                </a:solidFill>
                <a:latin typeface="Aptos"/>
              </a:defRPr>
            </a:pPr>
            <a:r>
              <a:t>DIKLAT BATCH 5  •  BESTEK TENDER DAN KONTRAK KONSTRUKSI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234440"/>
            <a:ext cx="10698480" cy="4892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800" b="0">
                <a:solidFill>
                  <a:srgbClr val="232B32"/>
                </a:solidFill>
                <a:latin typeface="Aptos"/>
              </a:defRPr>
            </a:pPr>
            <a:r>
              <a:rPr dirty="0"/>
              <a:t>Ruang </a:t>
            </a:r>
            <a:r>
              <a:rPr dirty="0" err="1"/>
              <a:t>lingkup</a:t>
            </a:r>
            <a:r>
              <a:rPr dirty="0"/>
              <a:t> dan batas </a:t>
            </a:r>
            <a:r>
              <a:rPr dirty="0" err="1"/>
              <a:t>tanggung</a:t>
            </a:r>
            <a:r>
              <a:rPr dirty="0"/>
              <a:t> </a:t>
            </a:r>
            <a:r>
              <a:rPr dirty="0" err="1"/>
              <a:t>jawab</a:t>
            </a:r>
            <a:r>
              <a:rPr dirty="0"/>
              <a:t>.</a:t>
            </a:r>
          </a:p>
          <a:p>
            <a:pPr>
              <a:spcAft>
                <a:spcPts val="1000"/>
              </a:spcAft>
              <a:defRPr sz="1800" b="0">
                <a:solidFill>
                  <a:srgbClr val="232B32"/>
                </a:solidFill>
                <a:latin typeface="Aptos"/>
              </a:defRPr>
            </a:pPr>
            <a:r>
              <a:rPr dirty="0"/>
              <a:t>Harga </a:t>
            </a:r>
            <a:r>
              <a:rPr dirty="0" err="1"/>
              <a:t>kontrak</a:t>
            </a:r>
            <a:r>
              <a:rPr dirty="0"/>
              <a:t>, </a:t>
            </a:r>
            <a:r>
              <a:rPr dirty="0" err="1"/>
              <a:t>pajak</a:t>
            </a:r>
            <a:r>
              <a:rPr dirty="0"/>
              <a:t>, </a:t>
            </a:r>
            <a:r>
              <a:rPr dirty="0" err="1"/>
              <a:t>mata</a:t>
            </a:r>
            <a:r>
              <a:rPr dirty="0"/>
              <a:t> uang, dan </a:t>
            </a:r>
            <a:r>
              <a:rPr dirty="0" err="1"/>
              <a:t>mekanisme</a:t>
            </a:r>
            <a:r>
              <a:rPr dirty="0"/>
              <a:t> </a:t>
            </a:r>
            <a:r>
              <a:rPr dirty="0" err="1"/>
              <a:t>pembayaran</a:t>
            </a:r>
            <a:r>
              <a:rPr dirty="0"/>
              <a:t>.</a:t>
            </a:r>
          </a:p>
          <a:p>
            <a:pPr>
              <a:spcAft>
                <a:spcPts val="1000"/>
              </a:spcAft>
              <a:defRPr sz="1800" b="0">
                <a:solidFill>
                  <a:srgbClr val="232B32"/>
                </a:solidFill>
                <a:latin typeface="Aptos"/>
              </a:defRPr>
            </a:pPr>
            <a:r>
              <a:rPr dirty="0"/>
              <a:t>Waktu </a:t>
            </a:r>
            <a:r>
              <a:rPr dirty="0" err="1"/>
              <a:t>pelaksanaan</a:t>
            </a:r>
            <a:r>
              <a:rPr dirty="0"/>
              <a:t>, milestone, </a:t>
            </a:r>
            <a:r>
              <a:rPr dirty="0" err="1"/>
              <a:t>perpanjangan</a:t>
            </a:r>
            <a:r>
              <a:rPr dirty="0"/>
              <a:t> </a:t>
            </a:r>
            <a:r>
              <a:rPr dirty="0" err="1"/>
              <a:t>waktu</a:t>
            </a:r>
            <a:r>
              <a:rPr dirty="0"/>
              <a:t>, dan </a:t>
            </a:r>
            <a:r>
              <a:rPr dirty="0" err="1"/>
              <a:t>keterlambatan</a:t>
            </a:r>
            <a:r>
              <a:rPr dirty="0"/>
              <a:t>.</a:t>
            </a:r>
          </a:p>
          <a:p>
            <a:pPr>
              <a:spcAft>
                <a:spcPts val="1000"/>
              </a:spcAft>
              <a:defRPr sz="1800" b="0">
                <a:solidFill>
                  <a:srgbClr val="232B32"/>
                </a:solidFill>
                <a:latin typeface="Aptos"/>
              </a:defRPr>
            </a:pPr>
            <a:r>
              <a:rPr dirty="0" err="1"/>
              <a:t>Mutu</a:t>
            </a:r>
            <a:r>
              <a:rPr dirty="0"/>
              <a:t>, </a:t>
            </a:r>
            <a:r>
              <a:rPr dirty="0" err="1"/>
              <a:t>inspeksi</a:t>
            </a:r>
            <a:r>
              <a:rPr dirty="0"/>
              <a:t>, </a:t>
            </a:r>
            <a:r>
              <a:rPr dirty="0" err="1"/>
              <a:t>pengujian</a:t>
            </a:r>
            <a:r>
              <a:rPr dirty="0"/>
              <a:t>, K3, </a:t>
            </a:r>
            <a:r>
              <a:rPr dirty="0" err="1"/>
              <a:t>lingkungan</a:t>
            </a:r>
            <a:r>
              <a:rPr dirty="0"/>
              <a:t>, dan </a:t>
            </a:r>
            <a:r>
              <a:rPr dirty="0" err="1"/>
              <a:t>serah</a:t>
            </a:r>
            <a:r>
              <a:rPr dirty="0"/>
              <a:t> </a:t>
            </a:r>
            <a:r>
              <a:rPr dirty="0" err="1"/>
              <a:t>terima</a:t>
            </a:r>
            <a:r>
              <a:rPr dirty="0"/>
              <a:t>.</a:t>
            </a:r>
          </a:p>
          <a:p>
            <a:pPr>
              <a:spcAft>
                <a:spcPts val="1000"/>
              </a:spcAft>
              <a:defRPr sz="1800" b="0">
                <a:solidFill>
                  <a:srgbClr val="232B32"/>
                </a:solidFill>
                <a:latin typeface="Aptos"/>
              </a:defRPr>
            </a:pPr>
            <a:r>
              <a:rPr dirty="0" err="1"/>
              <a:t>Perubahan</a:t>
            </a:r>
            <a:r>
              <a:rPr dirty="0"/>
              <a:t> </a:t>
            </a:r>
            <a:r>
              <a:rPr dirty="0" err="1"/>
              <a:t>pekerjaan</a:t>
            </a:r>
            <a:r>
              <a:rPr dirty="0"/>
              <a:t> / variation order dan </a:t>
            </a:r>
            <a:r>
              <a:rPr dirty="0" err="1"/>
              <a:t>mekanisme</a:t>
            </a:r>
            <a:r>
              <a:rPr dirty="0"/>
              <a:t> </a:t>
            </a:r>
            <a:r>
              <a:rPr dirty="0" err="1"/>
              <a:t>persetujuannya</a:t>
            </a:r>
            <a:r>
              <a:rPr dirty="0"/>
              <a:t>.</a:t>
            </a:r>
          </a:p>
          <a:p>
            <a:pPr>
              <a:spcAft>
                <a:spcPts val="1000"/>
              </a:spcAft>
              <a:defRPr sz="1800" b="0">
                <a:solidFill>
                  <a:srgbClr val="232B32"/>
                </a:solidFill>
                <a:latin typeface="Aptos"/>
              </a:defRPr>
            </a:pPr>
            <a:r>
              <a:rPr dirty="0" err="1"/>
              <a:t>Jaminan</a:t>
            </a:r>
            <a:r>
              <a:rPr dirty="0"/>
              <a:t>, </a:t>
            </a:r>
            <a:r>
              <a:rPr dirty="0" err="1"/>
              <a:t>asuransi</a:t>
            </a:r>
            <a:r>
              <a:rPr dirty="0"/>
              <a:t>, </a:t>
            </a:r>
            <a:r>
              <a:rPr dirty="0" err="1"/>
              <a:t>denda</a:t>
            </a:r>
            <a:r>
              <a:rPr dirty="0"/>
              <a:t>/</a:t>
            </a:r>
            <a:r>
              <a:rPr dirty="0" err="1"/>
              <a:t>kompensasi</a:t>
            </a:r>
            <a:r>
              <a:rPr dirty="0"/>
              <a:t>, </a:t>
            </a:r>
            <a:r>
              <a:rPr dirty="0" err="1"/>
              <a:t>keadaan</a:t>
            </a:r>
            <a:r>
              <a:rPr dirty="0"/>
              <a:t> kahar, </a:t>
            </a:r>
            <a:r>
              <a:rPr dirty="0" err="1"/>
              <a:t>pemutusan</a:t>
            </a:r>
            <a:r>
              <a:rPr dirty="0"/>
              <a:t> </a:t>
            </a:r>
            <a:r>
              <a:rPr dirty="0" err="1"/>
              <a:t>kontrak</a:t>
            </a:r>
            <a:r>
              <a:rPr dirty="0"/>
              <a:t>.</a:t>
            </a:r>
          </a:p>
          <a:p>
            <a:pPr>
              <a:spcAft>
                <a:spcPts val="1000"/>
              </a:spcAft>
              <a:defRPr sz="1800" b="0">
                <a:solidFill>
                  <a:srgbClr val="232B32"/>
                </a:solidFill>
                <a:latin typeface="Aptos"/>
              </a:defRPr>
            </a:pPr>
            <a:r>
              <a:rPr dirty="0" err="1"/>
              <a:t>Kerja</a:t>
            </a:r>
            <a:r>
              <a:rPr dirty="0"/>
              <a:t> </a:t>
            </a:r>
            <a:r>
              <a:rPr dirty="0" err="1"/>
              <a:t>sama</a:t>
            </a:r>
            <a:r>
              <a:rPr dirty="0"/>
              <a:t>/</a:t>
            </a:r>
            <a:r>
              <a:rPr dirty="0" err="1"/>
              <a:t>subkontrak</a:t>
            </a:r>
            <a:r>
              <a:rPr dirty="0"/>
              <a:t>, </a:t>
            </a:r>
            <a:r>
              <a:rPr dirty="0" err="1"/>
              <a:t>kerahasiaan</a:t>
            </a:r>
            <a:r>
              <a:rPr dirty="0"/>
              <a:t>, </a:t>
            </a:r>
            <a:r>
              <a:rPr dirty="0" err="1"/>
              <a:t>kepatuhan</a:t>
            </a:r>
            <a:r>
              <a:rPr dirty="0"/>
              <a:t>, </a:t>
            </a:r>
            <a:r>
              <a:rPr dirty="0" err="1"/>
              <a:t>serta</a:t>
            </a:r>
            <a:r>
              <a:rPr dirty="0"/>
              <a:t> </a:t>
            </a:r>
            <a:r>
              <a:rPr dirty="0" err="1"/>
              <a:t>penyelesaian</a:t>
            </a:r>
            <a:r>
              <a:rPr dirty="0"/>
              <a:t> </a:t>
            </a:r>
            <a:r>
              <a:rPr dirty="0" err="1"/>
              <a:t>sengketa</a:t>
            </a:r>
            <a:r>
              <a:rPr dirty="0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DAA4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42B43"/>
                </a:solidFill>
                <a:latin typeface="Aptos Display"/>
              </a:defRPr>
            </a:pPr>
            <a:r>
              <a:rPr dirty="0"/>
              <a:t>11. </a:t>
            </a:r>
            <a:r>
              <a:rPr dirty="0" err="1"/>
              <a:t>Perubahan</a:t>
            </a:r>
            <a:r>
              <a:rPr dirty="0"/>
              <a:t> </a:t>
            </a:r>
            <a:r>
              <a:rPr dirty="0" err="1"/>
              <a:t>Pekerjaan</a:t>
            </a:r>
            <a:r>
              <a:rPr dirty="0"/>
              <a:t> (Variation)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6446520"/>
            <a:ext cx="109728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9737D"/>
                </a:solidFill>
                <a:latin typeface="Aptos"/>
              </a:defRPr>
            </a:pPr>
            <a:r>
              <a:t>DIKLAT BATCH 5  •  BESTEK TENDER DAN KONTRAK KONSTRUKSI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234440"/>
            <a:ext cx="10698480" cy="4892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 b="0">
                <a:solidFill>
                  <a:srgbClr val="232B32"/>
                </a:solidFill>
                <a:latin typeface="Aptos"/>
              </a:defRPr>
            </a:pPr>
            <a:r>
              <a:rPr dirty="0" err="1"/>
              <a:t>Perubahan</a:t>
            </a:r>
            <a:r>
              <a:rPr dirty="0"/>
              <a:t> </a:t>
            </a:r>
            <a:r>
              <a:rPr dirty="0" err="1"/>
              <a:t>dapat</a:t>
            </a:r>
            <a:r>
              <a:rPr dirty="0"/>
              <a:t> </a:t>
            </a:r>
            <a:r>
              <a:rPr dirty="0" err="1"/>
              <a:t>terjadi</a:t>
            </a:r>
            <a:r>
              <a:rPr dirty="0"/>
              <a:t> </a:t>
            </a:r>
            <a:r>
              <a:rPr dirty="0" err="1"/>
              <a:t>karena</a:t>
            </a:r>
            <a:r>
              <a:rPr dirty="0"/>
              <a:t> </a:t>
            </a:r>
            <a:r>
              <a:rPr dirty="0" err="1"/>
              <a:t>kondisi</a:t>
            </a:r>
            <a:r>
              <a:rPr dirty="0"/>
              <a:t> </a:t>
            </a:r>
            <a:r>
              <a:rPr dirty="0" err="1"/>
              <a:t>lapangan</a:t>
            </a:r>
            <a:r>
              <a:rPr dirty="0"/>
              <a:t>, </a:t>
            </a:r>
            <a:r>
              <a:rPr dirty="0" err="1"/>
              <a:t>revisi</a:t>
            </a:r>
            <a:r>
              <a:rPr dirty="0"/>
              <a:t> </a:t>
            </a:r>
            <a:r>
              <a:rPr dirty="0" err="1"/>
              <a:t>desain</a:t>
            </a:r>
            <a:r>
              <a:rPr dirty="0"/>
              <a:t>, </a:t>
            </a:r>
            <a:r>
              <a:rPr dirty="0" err="1"/>
              <a:t>kebutuhan</a:t>
            </a:r>
            <a:r>
              <a:rPr dirty="0"/>
              <a:t> </a:t>
            </a:r>
            <a:r>
              <a:rPr dirty="0" err="1"/>
              <a:t>pemilik</a:t>
            </a:r>
            <a:r>
              <a:rPr dirty="0"/>
              <a:t>, </a:t>
            </a:r>
            <a:r>
              <a:rPr dirty="0" err="1"/>
              <a:t>kesalahan</a:t>
            </a:r>
            <a:r>
              <a:rPr dirty="0"/>
              <a:t>/</a:t>
            </a:r>
            <a:r>
              <a:rPr dirty="0" err="1"/>
              <a:t>ketidaklengkapan</a:t>
            </a:r>
            <a:r>
              <a:rPr dirty="0"/>
              <a:t> </a:t>
            </a:r>
            <a:r>
              <a:rPr dirty="0" err="1"/>
              <a:t>dokumen</a:t>
            </a:r>
            <a:r>
              <a:rPr dirty="0"/>
              <a:t>, </a:t>
            </a:r>
            <a:r>
              <a:rPr dirty="0" err="1"/>
              <a:t>atau</a:t>
            </a:r>
            <a:r>
              <a:rPr dirty="0"/>
              <a:t> </a:t>
            </a:r>
            <a:r>
              <a:rPr dirty="0" err="1"/>
              <a:t>instruksi</a:t>
            </a:r>
            <a:r>
              <a:rPr dirty="0"/>
              <a:t> yang </a:t>
            </a:r>
            <a:r>
              <a:rPr dirty="0" err="1"/>
              <a:t>sah</a:t>
            </a:r>
            <a:r>
              <a:rPr dirty="0"/>
              <a:t>.</a:t>
            </a:r>
          </a:p>
          <a:p>
            <a:pPr>
              <a:spcAft>
                <a:spcPts val="1000"/>
              </a:spcAft>
              <a:defRPr sz="2000" b="0">
                <a:solidFill>
                  <a:srgbClr val="232B32"/>
                </a:solidFill>
                <a:latin typeface="Aptos"/>
              </a:defRPr>
            </a:pPr>
            <a:r>
              <a:rPr dirty="0" err="1"/>
              <a:t>Jangan</a:t>
            </a:r>
            <a:r>
              <a:rPr dirty="0"/>
              <a:t> </a:t>
            </a:r>
            <a:r>
              <a:rPr dirty="0" err="1"/>
              <a:t>melaksanakan</a:t>
            </a:r>
            <a:r>
              <a:rPr dirty="0"/>
              <a:t> </a:t>
            </a:r>
            <a:r>
              <a:rPr dirty="0" err="1"/>
              <a:t>perubahan</a:t>
            </a:r>
            <a:r>
              <a:rPr dirty="0"/>
              <a:t> </a:t>
            </a:r>
            <a:r>
              <a:rPr dirty="0" err="1"/>
              <a:t>bernilai</a:t>
            </a:r>
            <a:r>
              <a:rPr dirty="0"/>
              <a:t>/</a:t>
            </a:r>
            <a:r>
              <a:rPr dirty="0" err="1"/>
              <a:t>berdampak</a:t>
            </a:r>
            <a:r>
              <a:rPr dirty="0"/>
              <a:t> </a:t>
            </a:r>
            <a:r>
              <a:rPr dirty="0" err="1"/>
              <a:t>kontraktual</a:t>
            </a:r>
            <a:r>
              <a:rPr dirty="0"/>
              <a:t> </a:t>
            </a:r>
            <a:r>
              <a:rPr dirty="0" err="1"/>
              <a:t>tanpa</a:t>
            </a:r>
            <a:r>
              <a:rPr dirty="0"/>
              <a:t> </a:t>
            </a:r>
            <a:r>
              <a:rPr dirty="0" err="1"/>
              <a:t>instruksi</a:t>
            </a:r>
            <a:r>
              <a:rPr dirty="0"/>
              <a:t> dan </a:t>
            </a:r>
            <a:r>
              <a:rPr dirty="0" err="1"/>
              <a:t>persetujuan</a:t>
            </a:r>
            <a:r>
              <a:rPr dirty="0"/>
              <a:t> </a:t>
            </a:r>
            <a:r>
              <a:rPr dirty="0" err="1"/>
              <a:t>sesuai</a:t>
            </a:r>
            <a:r>
              <a:rPr dirty="0"/>
              <a:t> </a:t>
            </a:r>
            <a:r>
              <a:rPr dirty="0" err="1"/>
              <a:t>kewenangan</a:t>
            </a:r>
            <a:r>
              <a:rPr dirty="0"/>
              <a:t> </a:t>
            </a:r>
            <a:r>
              <a:rPr dirty="0" err="1"/>
              <a:t>kontrak</a:t>
            </a:r>
            <a:r>
              <a:rPr dirty="0"/>
              <a:t>.</a:t>
            </a:r>
          </a:p>
          <a:p>
            <a:pPr>
              <a:spcAft>
                <a:spcPts val="1000"/>
              </a:spcAft>
              <a:defRPr sz="2000" b="0">
                <a:solidFill>
                  <a:srgbClr val="232B32"/>
                </a:solidFill>
                <a:latin typeface="Aptos"/>
              </a:defRPr>
            </a:pPr>
            <a:r>
              <a:rPr dirty="0" err="1"/>
              <a:t>Dokumentasikan</a:t>
            </a:r>
            <a:r>
              <a:rPr dirty="0"/>
              <a:t>: </a:t>
            </a:r>
            <a:r>
              <a:rPr dirty="0" err="1"/>
              <a:t>alasan</a:t>
            </a:r>
            <a:r>
              <a:rPr dirty="0"/>
              <a:t> </a:t>
            </a:r>
            <a:r>
              <a:rPr dirty="0" err="1"/>
              <a:t>perubahan</a:t>
            </a:r>
            <a:r>
              <a:rPr dirty="0"/>
              <a:t>, </a:t>
            </a:r>
            <a:r>
              <a:rPr dirty="0" err="1"/>
              <a:t>uraian</a:t>
            </a:r>
            <a:r>
              <a:rPr dirty="0"/>
              <a:t>, </a:t>
            </a:r>
            <a:r>
              <a:rPr dirty="0" err="1"/>
              <a:t>gambar</a:t>
            </a:r>
            <a:r>
              <a:rPr dirty="0"/>
              <a:t> </a:t>
            </a:r>
            <a:r>
              <a:rPr dirty="0" err="1"/>
              <a:t>revisi</a:t>
            </a:r>
            <a:r>
              <a:rPr dirty="0"/>
              <a:t>, volume, </a:t>
            </a:r>
            <a:r>
              <a:rPr dirty="0" err="1"/>
              <a:t>harga</a:t>
            </a:r>
            <a:r>
              <a:rPr dirty="0"/>
              <a:t>, </a:t>
            </a:r>
            <a:r>
              <a:rPr dirty="0" err="1"/>
              <a:t>dampak</a:t>
            </a:r>
            <a:r>
              <a:rPr dirty="0"/>
              <a:t> </a:t>
            </a:r>
            <a:r>
              <a:rPr dirty="0" err="1"/>
              <a:t>waktu</a:t>
            </a:r>
            <a:r>
              <a:rPr dirty="0"/>
              <a:t>, dan </a:t>
            </a:r>
            <a:r>
              <a:rPr dirty="0" err="1"/>
              <a:t>persetujuan</a:t>
            </a:r>
            <a:r>
              <a:rPr dirty="0"/>
              <a:t>.</a:t>
            </a:r>
          </a:p>
          <a:p>
            <a:pPr>
              <a:spcAft>
                <a:spcPts val="1000"/>
              </a:spcAft>
              <a:defRPr sz="2000" b="0">
                <a:solidFill>
                  <a:srgbClr val="232B32"/>
                </a:solidFill>
                <a:latin typeface="Aptos"/>
              </a:defRPr>
            </a:pPr>
            <a:r>
              <a:rPr dirty="0" err="1"/>
              <a:t>Evaluasi</a:t>
            </a:r>
            <a:r>
              <a:rPr dirty="0"/>
              <a:t> </a:t>
            </a:r>
            <a:r>
              <a:rPr dirty="0" err="1"/>
              <a:t>dampak</a:t>
            </a:r>
            <a:r>
              <a:rPr dirty="0"/>
              <a:t> </a:t>
            </a:r>
            <a:r>
              <a:rPr dirty="0" err="1"/>
              <a:t>perubahan</a:t>
            </a:r>
            <a:r>
              <a:rPr dirty="0"/>
              <a:t> </a:t>
            </a:r>
            <a:r>
              <a:rPr dirty="0" err="1"/>
              <a:t>terhadap</a:t>
            </a:r>
            <a:r>
              <a:rPr dirty="0"/>
              <a:t> </a:t>
            </a:r>
            <a:r>
              <a:rPr dirty="0" err="1"/>
              <a:t>biaya</a:t>
            </a:r>
            <a:r>
              <a:rPr dirty="0"/>
              <a:t>, </a:t>
            </a:r>
            <a:r>
              <a:rPr dirty="0" err="1"/>
              <a:t>jadwal</a:t>
            </a:r>
            <a:r>
              <a:rPr dirty="0"/>
              <a:t>, </a:t>
            </a:r>
            <a:r>
              <a:rPr dirty="0" err="1"/>
              <a:t>mutu</a:t>
            </a:r>
            <a:r>
              <a:rPr dirty="0"/>
              <a:t>, </a:t>
            </a:r>
            <a:r>
              <a:rPr dirty="0" err="1"/>
              <a:t>keselamatan</a:t>
            </a:r>
            <a:r>
              <a:rPr dirty="0"/>
              <a:t>, dan </a:t>
            </a:r>
            <a:r>
              <a:rPr dirty="0" err="1"/>
              <a:t>risiko</a:t>
            </a:r>
            <a:r>
              <a:rPr dirty="0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DAA4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42B43"/>
                </a:solidFill>
                <a:latin typeface="Aptos Display"/>
              </a:defRPr>
            </a:pPr>
            <a:r>
              <a:t>12. Pembayaran dan Pengukuran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6446520"/>
            <a:ext cx="109728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9737D"/>
                </a:solidFill>
                <a:latin typeface="Aptos"/>
              </a:defRPr>
            </a:pPr>
            <a:r>
              <a:t>DIKLAT BATCH 5  •  BESTEK TENDER DAN KONTRAK KONSTRUKSI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234440"/>
            <a:ext cx="11214735" cy="1836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Aft>
                <a:spcPts val="1000"/>
              </a:spcAft>
              <a:defRPr sz="2000" b="0">
                <a:solidFill>
                  <a:srgbClr val="232B32"/>
                </a:solidFill>
                <a:latin typeface="Aptos"/>
              </a:defRPr>
            </a:pPr>
            <a:r>
              <a:rPr sz="1600" dirty="0" err="1"/>
              <a:t>Pembayaran</a:t>
            </a:r>
            <a:r>
              <a:rPr sz="1600" dirty="0"/>
              <a:t> </a:t>
            </a:r>
            <a:r>
              <a:rPr sz="1600" dirty="0" err="1"/>
              <a:t>harus</a:t>
            </a:r>
            <a:r>
              <a:rPr sz="1600" dirty="0"/>
              <a:t> </a:t>
            </a:r>
            <a:r>
              <a:rPr sz="1600" dirty="0" err="1"/>
              <a:t>berbasis</a:t>
            </a:r>
            <a:r>
              <a:rPr sz="1600" dirty="0"/>
              <a:t> </a:t>
            </a:r>
            <a:r>
              <a:rPr sz="1600" dirty="0" err="1"/>
              <a:t>prestasi</a:t>
            </a:r>
            <a:r>
              <a:rPr sz="1600" dirty="0"/>
              <a:t> </a:t>
            </a:r>
            <a:r>
              <a:rPr sz="1600" dirty="0" err="1"/>
              <a:t>pekerjaan</a:t>
            </a:r>
            <a:r>
              <a:rPr sz="1600" dirty="0"/>
              <a:t> yang </a:t>
            </a:r>
            <a:r>
              <a:rPr sz="1600" dirty="0" err="1"/>
              <a:t>dapat</a:t>
            </a:r>
            <a:r>
              <a:rPr sz="1600" dirty="0"/>
              <a:t> </a:t>
            </a:r>
            <a:r>
              <a:rPr sz="1600" dirty="0" err="1"/>
              <a:t>diverifikasi</a:t>
            </a:r>
            <a:r>
              <a:rPr sz="1600" dirty="0"/>
              <a:t> dan </a:t>
            </a:r>
            <a:r>
              <a:rPr sz="1600" dirty="0" err="1"/>
              <a:t>sesuai</a:t>
            </a:r>
            <a:r>
              <a:rPr sz="1600" dirty="0"/>
              <a:t> </a:t>
            </a:r>
            <a:r>
              <a:rPr sz="1600" dirty="0" err="1"/>
              <a:t>mekanisme</a:t>
            </a:r>
            <a:r>
              <a:rPr sz="1600" dirty="0"/>
              <a:t> </a:t>
            </a:r>
            <a:r>
              <a:rPr sz="1600" dirty="0" err="1"/>
              <a:t>kontrak</a:t>
            </a:r>
            <a:r>
              <a:rPr sz="1600" dirty="0"/>
              <a:t>.</a:t>
            </a:r>
          </a:p>
          <a:p>
            <a:pPr algn="just">
              <a:spcAft>
                <a:spcPts val="1000"/>
              </a:spcAft>
              <a:defRPr sz="2000" b="0">
                <a:solidFill>
                  <a:srgbClr val="232B32"/>
                </a:solidFill>
                <a:latin typeface="Aptos"/>
              </a:defRPr>
            </a:pPr>
            <a:r>
              <a:rPr sz="1600" dirty="0" err="1"/>
              <a:t>Dokumen</a:t>
            </a:r>
            <a:r>
              <a:rPr sz="1600" dirty="0"/>
              <a:t> </a:t>
            </a:r>
            <a:r>
              <a:rPr sz="1600" dirty="0" err="1"/>
              <a:t>pendukung</a:t>
            </a:r>
            <a:r>
              <a:rPr sz="1600" dirty="0"/>
              <a:t> </a:t>
            </a:r>
            <a:r>
              <a:rPr sz="1600" dirty="0" err="1"/>
              <a:t>dapat</a:t>
            </a:r>
            <a:r>
              <a:rPr sz="1600" dirty="0"/>
              <a:t> </a:t>
            </a:r>
            <a:r>
              <a:rPr sz="1600" dirty="0" err="1"/>
              <a:t>meliputi</a:t>
            </a:r>
            <a:r>
              <a:rPr sz="1600" dirty="0"/>
              <a:t> </a:t>
            </a:r>
            <a:r>
              <a:rPr sz="1600" dirty="0" err="1"/>
              <a:t>berita</a:t>
            </a:r>
            <a:r>
              <a:rPr sz="1600" dirty="0"/>
              <a:t> acara </a:t>
            </a:r>
            <a:r>
              <a:rPr sz="1600" dirty="0" err="1"/>
              <a:t>pengukuran</a:t>
            </a:r>
            <a:r>
              <a:rPr sz="1600" dirty="0"/>
              <a:t>, </a:t>
            </a:r>
            <a:r>
              <a:rPr sz="1600" dirty="0" err="1"/>
              <a:t>laporan</a:t>
            </a:r>
            <a:r>
              <a:rPr sz="1600" dirty="0"/>
              <a:t> </a:t>
            </a:r>
            <a:r>
              <a:rPr sz="1600" dirty="0" err="1"/>
              <a:t>progres</a:t>
            </a:r>
            <a:r>
              <a:rPr sz="1600" dirty="0"/>
              <a:t>, </a:t>
            </a:r>
            <a:r>
              <a:rPr sz="1600" dirty="0" err="1"/>
              <a:t>hasil</a:t>
            </a:r>
            <a:r>
              <a:rPr sz="1600" dirty="0"/>
              <a:t> </a:t>
            </a:r>
            <a:r>
              <a:rPr sz="1600" dirty="0" err="1"/>
              <a:t>pengujian</a:t>
            </a:r>
            <a:r>
              <a:rPr sz="1600" dirty="0"/>
              <a:t>, invoice, dan </a:t>
            </a:r>
            <a:r>
              <a:rPr sz="1600" dirty="0" err="1"/>
              <a:t>dokumen</a:t>
            </a:r>
            <a:r>
              <a:rPr sz="1600" dirty="0"/>
              <a:t> </a:t>
            </a:r>
            <a:r>
              <a:rPr sz="1600" dirty="0" err="1"/>
              <a:t>pajak</a:t>
            </a:r>
            <a:r>
              <a:rPr sz="1600" dirty="0"/>
              <a:t>.</a:t>
            </a:r>
          </a:p>
          <a:p>
            <a:pPr algn="just">
              <a:spcAft>
                <a:spcPts val="1000"/>
              </a:spcAft>
              <a:defRPr sz="2000" b="0">
                <a:solidFill>
                  <a:srgbClr val="232B32"/>
                </a:solidFill>
                <a:latin typeface="Aptos"/>
              </a:defRPr>
            </a:pPr>
            <a:r>
              <a:rPr sz="1600" dirty="0" err="1"/>
              <a:t>Untuk</a:t>
            </a:r>
            <a:r>
              <a:rPr sz="1600" dirty="0"/>
              <a:t> </a:t>
            </a:r>
            <a:r>
              <a:rPr sz="1600" dirty="0" err="1"/>
              <a:t>harga</a:t>
            </a:r>
            <a:r>
              <a:rPr sz="1600" dirty="0"/>
              <a:t> </a:t>
            </a:r>
            <a:r>
              <a:rPr sz="1600" dirty="0" err="1"/>
              <a:t>satuan</a:t>
            </a:r>
            <a:r>
              <a:rPr sz="1600" dirty="0"/>
              <a:t>: </a:t>
            </a:r>
            <a:r>
              <a:rPr sz="1600" dirty="0" err="1"/>
              <a:t>kuantitas</a:t>
            </a:r>
            <a:r>
              <a:rPr sz="1600" dirty="0"/>
              <a:t> </a:t>
            </a:r>
            <a:r>
              <a:rPr sz="1600" dirty="0" err="1"/>
              <a:t>terukur</a:t>
            </a:r>
            <a:r>
              <a:rPr sz="1600" dirty="0"/>
              <a:t> </a:t>
            </a:r>
            <a:r>
              <a:rPr sz="1600" dirty="0" err="1"/>
              <a:t>menjadi</a:t>
            </a:r>
            <a:r>
              <a:rPr sz="1600" dirty="0"/>
              <a:t> </a:t>
            </a:r>
            <a:r>
              <a:rPr sz="1600" dirty="0" err="1"/>
              <a:t>dasar</a:t>
            </a:r>
            <a:r>
              <a:rPr sz="1600" dirty="0"/>
              <a:t> </a:t>
            </a:r>
            <a:r>
              <a:rPr sz="1600" dirty="0" err="1"/>
              <a:t>pembayaran</a:t>
            </a:r>
            <a:r>
              <a:rPr sz="1600" dirty="0"/>
              <a:t>.</a:t>
            </a:r>
          </a:p>
          <a:p>
            <a:pPr algn="just">
              <a:spcAft>
                <a:spcPts val="1000"/>
              </a:spcAft>
              <a:defRPr sz="2000" b="0">
                <a:solidFill>
                  <a:srgbClr val="232B32"/>
                </a:solidFill>
                <a:latin typeface="Aptos"/>
              </a:defRPr>
            </a:pPr>
            <a:r>
              <a:rPr sz="1600" dirty="0" err="1"/>
              <a:t>Untuk</a:t>
            </a:r>
            <a:r>
              <a:rPr sz="1600" dirty="0"/>
              <a:t> lump sum: </a:t>
            </a:r>
            <a:r>
              <a:rPr sz="1600" dirty="0" err="1"/>
              <a:t>fokus</a:t>
            </a:r>
            <a:r>
              <a:rPr sz="1600" dirty="0"/>
              <a:t> pada </a:t>
            </a:r>
            <a:r>
              <a:rPr sz="1600" dirty="0" err="1"/>
              <a:t>pencapaian</a:t>
            </a:r>
            <a:r>
              <a:rPr sz="1600" dirty="0"/>
              <a:t> </a:t>
            </a:r>
            <a:r>
              <a:rPr sz="1600" dirty="0" err="1"/>
              <a:t>lingkup</a:t>
            </a:r>
            <a:r>
              <a:rPr sz="1600" dirty="0"/>
              <a:t>/milestone </a:t>
            </a:r>
            <a:r>
              <a:rPr sz="1600" dirty="0" err="1"/>
              <a:t>sesuai</a:t>
            </a:r>
            <a:r>
              <a:rPr sz="1600" dirty="0"/>
              <a:t> </a:t>
            </a:r>
            <a:r>
              <a:rPr sz="1600" dirty="0" err="1"/>
              <a:t>ketentuan</a:t>
            </a:r>
            <a:r>
              <a:rPr sz="1600" dirty="0"/>
              <a:t> </a:t>
            </a:r>
            <a:r>
              <a:rPr sz="1600" dirty="0" err="1"/>
              <a:t>kontrak</a:t>
            </a:r>
            <a:r>
              <a:rPr sz="1600" dirty="0"/>
              <a:t>.</a:t>
            </a:r>
          </a:p>
          <a:p>
            <a:pPr algn="just">
              <a:spcAft>
                <a:spcPts val="1000"/>
              </a:spcAft>
              <a:defRPr sz="2000" b="0">
                <a:solidFill>
                  <a:srgbClr val="232B32"/>
                </a:solidFill>
                <a:latin typeface="Aptos"/>
              </a:defRPr>
            </a:pPr>
            <a:r>
              <a:rPr sz="1600" dirty="0"/>
              <a:t>Jaga </a:t>
            </a:r>
            <a:r>
              <a:rPr sz="1600" dirty="0" err="1"/>
              <a:t>rekam</a:t>
            </a:r>
            <a:r>
              <a:rPr sz="1600" dirty="0"/>
              <a:t> </a:t>
            </a:r>
            <a:r>
              <a:rPr sz="1600" dirty="0" err="1"/>
              <a:t>jejak</a:t>
            </a:r>
            <a:r>
              <a:rPr sz="1600" dirty="0"/>
              <a:t> </a:t>
            </a:r>
            <a:r>
              <a:rPr sz="1600" dirty="0" err="1"/>
              <a:t>perubahan</a:t>
            </a:r>
            <a:r>
              <a:rPr sz="1600" dirty="0"/>
              <a:t> volume, </a:t>
            </a:r>
            <a:r>
              <a:rPr sz="1600" dirty="0" err="1"/>
              <a:t>pekerjaan</a:t>
            </a:r>
            <a:r>
              <a:rPr sz="1600" dirty="0"/>
              <a:t> </a:t>
            </a:r>
            <a:r>
              <a:rPr sz="1600" dirty="0" err="1"/>
              <a:t>tambah</a:t>
            </a:r>
            <a:r>
              <a:rPr sz="1600" dirty="0"/>
              <a:t>/</a:t>
            </a:r>
            <a:r>
              <a:rPr sz="1600" dirty="0" err="1"/>
              <a:t>kurang</a:t>
            </a:r>
            <a:r>
              <a:rPr sz="1600" dirty="0"/>
              <a:t>, </a:t>
            </a:r>
            <a:r>
              <a:rPr sz="1600" dirty="0" err="1"/>
              <a:t>retensi</a:t>
            </a:r>
            <a:r>
              <a:rPr sz="1600" dirty="0"/>
              <a:t>, uang </a:t>
            </a:r>
            <a:r>
              <a:rPr sz="1600" dirty="0" err="1"/>
              <a:t>muka</a:t>
            </a:r>
            <a:r>
              <a:rPr sz="1600" dirty="0"/>
              <a:t>, dan </a:t>
            </a:r>
            <a:r>
              <a:rPr sz="1600" dirty="0" err="1"/>
              <a:t>pembayaran</a:t>
            </a:r>
            <a:r>
              <a:rPr sz="1600" dirty="0"/>
              <a:t> </a:t>
            </a:r>
            <a:r>
              <a:rPr sz="1600" dirty="0" err="1"/>
              <a:t>akhir</a:t>
            </a:r>
            <a:r>
              <a:rPr sz="1600" dirty="0"/>
              <a:t>.</a:t>
            </a:r>
          </a:p>
        </p:txBody>
      </p:sp>
      <p:pic>
        <p:nvPicPr>
          <p:cNvPr id="7" name="Picture 6" descr="A group of people standing in front of a building&#10;&#10;Description automatically generated">
            <a:extLst>
              <a:ext uri="{FF2B5EF4-FFF2-40B4-BE49-F238E27FC236}">
                <a16:creationId xmlns:a16="http://schemas.microsoft.com/office/drawing/2014/main" id="{1F0EAC05-00D8-7AF0-23D3-680F33DA319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4933" b="29583"/>
          <a:stretch/>
        </p:blipFill>
        <p:spPr>
          <a:xfrm>
            <a:off x="2293619" y="3070840"/>
            <a:ext cx="8181975" cy="340472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DAA4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42B43"/>
                </a:solidFill>
                <a:latin typeface="Aptos Display"/>
              </a:defRPr>
            </a:pPr>
            <a:r>
              <a:rPr dirty="0"/>
              <a:t>13. </a:t>
            </a:r>
            <a:r>
              <a:rPr dirty="0" err="1"/>
              <a:t>Risiko</a:t>
            </a:r>
            <a:r>
              <a:rPr dirty="0"/>
              <a:t>, </a:t>
            </a:r>
            <a:r>
              <a:rPr dirty="0" err="1"/>
              <a:t>Wanprestasi</a:t>
            </a:r>
            <a:r>
              <a:rPr dirty="0"/>
              <a:t>, dan </a:t>
            </a:r>
            <a:r>
              <a:rPr dirty="0" err="1"/>
              <a:t>Sengketa</a:t>
            </a:r>
            <a:endParaRPr dirty="0"/>
          </a:p>
        </p:txBody>
      </p:sp>
      <p:sp>
        <p:nvSpPr>
          <p:cNvPr id="4" name="TextBox 3"/>
          <p:cNvSpPr txBox="1"/>
          <p:nvPr/>
        </p:nvSpPr>
        <p:spPr>
          <a:xfrm>
            <a:off x="594360" y="6446520"/>
            <a:ext cx="109728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9737D"/>
                </a:solidFill>
                <a:latin typeface="Aptos"/>
              </a:defRPr>
            </a:pPr>
            <a:r>
              <a:t>DIKLAT BATCH 5  •  BESTEK TENDER DAN KONTRAK KONSTRUKSI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234440"/>
            <a:ext cx="10698480" cy="4892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 b="0">
                <a:solidFill>
                  <a:srgbClr val="232B32"/>
                </a:solidFill>
                <a:latin typeface="Aptos"/>
              </a:defRPr>
            </a:pPr>
            <a:r>
              <a:rPr dirty="0" err="1"/>
              <a:t>Risiko</a:t>
            </a:r>
            <a:r>
              <a:rPr dirty="0"/>
              <a:t> </a:t>
            </a:r>
            <a:r>
              <a:rPr dirty="0" err="1"/>
              <a:t>umum</a:t>
            </a:r>
            <a:r>
              <a:rPr dirty="0"/>
              <a:t>: </a:t>
            </a:r>
            <a:r>
              <a:rPr dirty="0" err="1"/>
              <a:t>keterlambatan</a:t>
            </a:r>
            <a:r>
              <a:rPr dirty="0"/>
              <a:t>, </a:t>
            </a:r>
            <a:r>
              <a:rPr dirty="0" err="1"/>
              <a:t>kenaikan</a:t>
            </a:r>
            <a:r>
              <a:rPr dirty="0"/>
              <a:t> </a:t>
            </a:r>
            <a:r>
              <a:rPr dirty="0" err="1"/>
              <a:t>harga</a:t>
            </a:r>
            <a:r>
              <a:rPr dirty="0"/>
              <a:t>, </a:t>
            </a:r>
            <a:r>
              <a:rPr dirty="0" err="1"/>
              <a:t>kondisi</a:t>
            </a:r>
            <a:r>
              <a:rPr dirty="0"/>
              <a:t> </a:t>
            </a:r>
            <a:r>
              <a:rPr dirty="0" err="1"/>
              <a:t>lapangan</a:t>
            </a:r>
            <a:r>
              <a:rPr dirty="0"/>
              <a:t>, </a:t>
            </a:r>
            <a:r>
              <a:rPr dirty="0" err="1"/>
              <a:t>desain</a:t>
            </a:r>
            <a:r>
              <a:rPr dirty="0"/>
              <a:t> </a:t>
            </a:r>
            <a:r>
              <a:rPr dirty="0" err="1"/>
              <a:t>tidak</a:t>
            </a:r>
            <a:r>
              <a:rPr dirty="0"/>
              <a:t> </a:t>
            </a:r>
            <a:r>
              <a:rPr dirty="0" err="1"/>
              <a:t>lengkap</a:t>
            </a:r>
            <a:r>
              <a:rPr dirty="0"/>
              <a:t>, </a:t>
            </a:r>
            <a:r>
              <a:rPr dirty="0" err="1"/>
              <a:t>mutu</a:t>
            </a:r>
            <a:r>
              <a:rPr dirty="0"/>
              <a:t>, </a:t>
            </a:r>
            <a:r>
              <a:rPr dirty="0" err="1"/>
              <a:t>keselamatan</a:t>
            </a:r>
            <a:r>
              <a:rPr dirty="0"/>
              <a:t>, cash flow, dan </a:t>
            </a:r>
            <a:r>
              <a:rPr dirty="0" err="1"/>
              <a:t>perubahan</a:t>
            </a:r>
            <a:r>
              <a:rPr dirty="0"/>
              <a:t> </a:t>
            </a:r>
            <a:r>
              <a:rPr dirty="0" err="1"/>
              <a:t>regulasi</a:t>
            </a:r>
            <a:r>
              <a:rPr dirty="0"/>
              <a:t>.</a:t>
            </a:r>
          </a:p>
          <a:p>
            <a:pPr>
              <a:spcAft>
                <a:spcPts val="1000"/>
              </a:spcAft>
              <a:defRPr sz="2000" b="0">
                <a:solidFill>
                  <a:srgbClr val="232B32"/>
                </a:solidFill>
                <a:latin typeface="Aptos"/>
              </a:defRPr>
            </a:pPr>
            <a:r>
              <a:rPr dirty="0"/>
              <a:t>Kelola </a:t>
            </a:r>
            <a:r>
              <a:rPr dirty="0" err="1"/>
              <a:t>risiko</a:t>
            </a:r>
            <a:r>
              <a:rPr dirty="0"/>
              <a:t> </a:t>
            </a:r>
            <a:r>
              <a:rPr dirty="0" err="1"/>
              <a:t>dengan</a:t>
            </a:r>
            <a:r>
              <a:rPr dirty="0"/>
              <a:t> </a:t>
            </a:r>
            <a:r>
              <a:rPr dirty="0" err="1"/>
              <a:t>identifikasi</a:t>
            </a:r>
            <a:r>
              <a:rPr dirty="0"/>
              <a:t> </a:t>
            </a:r>
            <a:r>
              <a:rPr dirty="0" err="1"/>
              <a:t>awal</a:t>
            </a:r>
            <a:r>
              <a:rPr dirty="0"/>
              <a:t>, </a:t>
            </a:r>
            <a:r>
              <a:rPr dirty="0" err="1"/>
              <a:t>alokasi</a:t>
            </a:r>
            <a:r>
              <a:rPr dirty="0"/>
              <a:t> </a:t>
            </a:r>
            <a:r>
              <a:rPr dirty="0" err="1"/>
              <a:t>risiko</a:t>
            </a:r>
            <a:r>
              <a:rPr dirty="0"/>
              <a:t> yang </a:t>
            </a:r>
            <a:r>
              <a:rPr dirty="0" err="1"/>
              <a:t>adil</a:t>
            </a:r>
            <a:r>
              <a:rPr dirty="0"/>
              <a:t>, </a:t>
            </a:r>
            <a:r>
              <a:rPr dirty="0" err="1"/>
              <a:t>mitigasi</a:t>
            </a:r>
            <a:r>
              <a:rPr dirty="0"/>
              <a:t>, monitoring, dan </a:t>
            </a:r>
            <a:r>
              <a:rPr dirty="0" err="1"/>
              <a:t>dokumentasi</a:t>
            </a:r>
            <a:r>
              <a:rPr dirty="0"/>
              <a:t>.</a:t>
            </a:r>
          </a:p>
          <a:p>
            <a:pPr>
              <a:spcAft>
                <a:spcPts val="1000"/>
              </a:spcAft>
              <a:defRPr sz="2000" b="0">
                <a:solidFill>
                  <a:srgbClr val="232B32"/>
                </a:solidFill>
                <a:latin typeface="Aptos"/>
              </a:defRPr>
            </a:pPr>
            <a:r>
              <a:rPr dirty="0" err="1"/>
              <a:t>Indikasi</a:t>
            </a:r>
            <a:r>
              <a:rPr dirty="0"/>
              <a:t> </a:t>
            </a:r>
            <a:r>
              <a:rPr dirty="0" err="1"/>
              <a:t>wanprestasi</a:t>
            </a:r>
            <a:r>
              <a:rPr dirty="0"/>
              <a:t> </a:t>
            </a:r>
            <a:r>
              <a:rPr dirty="0" err="1"/>
              <a:t>harus</a:t>
            </a:r>
            <a:r>
              <a:rPr dirty="0"/>
              <a:t> </a:t>
            </a:r>
            <a:r>
              <a:rPr dirty="0" err="1"/>
              <a:t>ditangani</a:t>
            </a:r>
            <a:r>
              <a:rPr dirty="0"/>
              <a:t> </a:t>
            </a:r>
            <a:r>
              <a:rPr dirty="0" err="1"/>
              <a:t>berdasarkan</a:t>
            </a:r>
            <a:r>
              <a:rPr dirty="0"/>
              <a:t> </a:t>
            </a:r>
            <a:r>
              <a:rPr dirty="0" err="1"/>
              <a:t>mekanisme</a:t>
            </a:r>
            <a:r>
              <a:rPr dirty="0"/>
              <a:t> </a:t>
            </a:r>
            <a:r>
              <a:rPr dirty="0" err="1"/>
              <a:t>pemberitahuan</a:t>
            </a:r>
            <a:r>
              <a:rPr dirty="0"/>
              <a:t>, </a:t>
            </a:r>
            <a:r>
              <a:rPr dirty="0" err="1"/>
              <a:t>kesempatan</a:t>
            </a:r>
            <a:r>
              <a:rPr dirty="0"/>
              <a:t> </a:t>
            </a:r>
            <a:r>
              <a:rPr dirty="0" err="1"/>
              <a:t>perbaikan</a:t>
            </a:r>
            <a:r>
              <a:rPr dirty="0"/>
              <a:t>, dan </a:t>
            </a:r>
            <a:r>
              <a:rPr dirty="0" err="1"/>
              <a:t>ketentuan</a:t>
            </a:r>
            <a:r>
              <a:rPr dirty="0"/>
              <a:t> </a:t>
            </a:r>
            <a:r>
              <a:rPr dirty="0" err="1"/>
              <a:t>kontrak</a:t>
            </a:r>
            <a:r>
              <a:rPr dirty="0"/>
              <a:t>.</a:t>
            </a:r>
          </a:p>
          <a:p>
            <a:pPr>
              <a:spcAft>
                <a:spcPts val="1000"/>
              </a:spcAft>
              <a:defRPr sz="2000" b="0">
                <a:solidFill>
                  <a:srgbClr val="232B32"/>
                </a:solidFill>
                <a:latin typeface="Aptos"/>
              </a:defRPr>
            </a:pPr>
            <a:r>
              <a:rPr dirty="0" err="1"/>
              <a:t>Utamakan</a:t>
            </a:r>
            <a:r>
              <a:rPr dirty="0"/>
              <a:t> </a:t>
            </a:r>
            <a:r>
              <a:rPr dirty="0" err="1"/>
              <a:t>pencegahan</a:t>
            </a:r>
            <a:r>
              <a:rPr dirty="0"/>
              <a:t> </a:t>
            </a:r>
            <a:r>
              <a:rPr dirty="0" err="1"/>
              <a:t>sengketa</a:t>
            </a:r>
            <a:r>
              <a:rPr dirty="0"/>
              <a:t> </a:t>
            </a:r>
            <a:r>
              <a:rPr dirty="0" err="1"/>
              <a:t>melalui</a:t>
            </a:r>
            <a:r>
              <a:rPr dirty="0"/>
              <a:t> </a:t>
            </a:r>
            <a:r>
              <a:rPr dirty="0" err="1"/>
              <a:t>komunikasi</a:t>
            </a:r>
            <a:r>
              <a:rPr dirty="0"/>
              <a:t>, </a:t>
            </a:r>
            <a:r>
              <a:rPr dirty="0" err="1"/>
              <a:t>instruksi</a:t>
            </a:r>
            <a:r>
              <a:rPr dirty="0"/>
              <a:t> </a:t>
            </a:r>
            <a:r>
              <a:rPr dirty="0" err="1"/>
              <a:t>tertulis</a:t>
            </a:r>
            <a:r>
              <a:rPr dirty="0"/>
              <a:t>, </a:t>
            </a:r>
            <a:r>
              <a:rPr dirty="0" err="1"/>
              <a:t>rapat</a:t>
            </a:r>
            <a:r>
              <a:rPr dirty="0"/>
              <a:t>, </a:t>
            </a:r>
            <a:r>
              <a:rPr dirty="0" err="1"/>
              <a:t>notulen</a:t>
            </a:r>
            <a:r>
              <a:rPr dirty="0"/>
              <a:t>, dan </a:t>
            </a:r>
            <a:r>
              <a:rPr dirty="0" err="1"/>
              <a:t>administrasi</a:t>
            </a:r>
            <a:r>
              <a:rPr dirty="0"/>
              <a:t> </a:t>
            </a:r>
            <a:r>
              <a:rPr dirty="0" err="1"/>
              <a:t>kontrak</a:t>
            </a:r>
            <a:r>
              <a:rPr dirty="0"/>
              <a:t> yang </a:t>
            </a:r>
            <a:r>
              <a:rPr dirty="0" err="1"/>
              <a:t>rapi</a:t>
            </a:r>
            <a:r>
              <a:rPr dirty="0"/>
              <a:t>.</a:t>
            </a:r>
          </a:p>
          <a:p>
            <a:pPr>
              <a:spcAft>
                <a:spcPts val="1000"/>
              </a:spcAft>
              <a:defRPr sz="2000" b="0">
                <a:solidFill>
                  <a:srgbClr val="232B32"/>
                </a:solidFill>
                <a:latin typeface="Aptos"/>
              </a:defRPr>
            </a:pPr>
            <a:r>
              <a:rPr dirty="0"/>
              <a:t>Jika </a:t>
            </a:r>
            <a:r>
              <a:rPr dirty="0" err="1"/>
              <a:t>sengketa</a:t>
            </a:r>
            <a:r>
              <a:rPr dirty="0"/>
              <a:t> </a:t>
            </a:r>
            <a:r>
              <a:rPr dirty="0" err="1"/>
              <a:t>terjadi</a:t>
            </a:r>
            <a:r>
              <a:rPr dirty="0"/>
              <a:t>, </a:t>
            </a:r>
            <a:r>
              <a:rPr dirty="0" err="1"/>
              <a:t>gunakan</a:t>
            </a:r>
            <a:r>
              <a:rPr dirty="0"/>
              <a:t> </a:t>
            </a:r>
            <a:r>
              <a:rPr dirty="0" err="1"/>
              <a:t>tahapan</a:t>
            </a:r>
            <a:r>
              <a:rPr dirty="0"/>
              <a:t> </a:t>
            </a:r>
            <a:r>
              <a:rPr dirty="0" err="1"/>
              <a:t>penyelesaian</a:t>
            </a:r>
            <a:r>
              <a:rPr dirty="0"/>
              <a:t> yang </a:t>
            </a:r>
            <a:r>
              <a:rPr dirty="0" err="1"/>
              <a:t>telah</a:t>
            </a:r>
            <a:r>
              <a:rPr dirty="0"/>
              <a:t> </a:t>
            </a:r>
            <a:r>
              <a:rPr dirty="0" err="1"/>
              <a:t>disepakati</a:t>
            </a:r>
            <a:r>
              <a:rPr dirty="0"/>
              <a:t> </a:t>
            </a:r>
            <a:r>
              <a:rPr dirty="0" err="1"/>
              <a:t>dalam</a:t>
            </a:r>
            <a:r>
              <a:rPr dirty="0"/>
              <a:t> </a:t>
            </a:r>
            <a:r>
              <a:rPr dirty="0" err="1"/>
              <a:t>kontrak</a:t>
            </a:r>
            <a:r>
              <a:rPr dirty="0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DAA4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42B43"/>
                </a:solidFill>
                <a:latin typeface="Aptos Display"/>
              </a:defRPr>
            </a:pPr>
            <a:r>
              <a:rPr dirty="0"/>
              <a:t>14. </a:t>
            </a:r>
            <a:r>
              <a:rPr dirty="0" err="1"/>
              <a:t>Studi</a:t>
            </a:r>
            <a:r>
              <a:rPr dirty="0"/>
              <a:t> </a:t>
            </a:r>
            <a:r>
              <a:rPr dirty="0" err="1"/>
              <a:t>Kasus</a:t>
            </a:r>
            <a:r>
              <a:rPr dirty="0"/>
              <a:t> </a:t>
            </a:r>
            <a:r>
              <a:rPr dirty="0" err="1"/>
              <a:t>Singkat</a:t>
            </a:r>
            <a:endParaRPr dirty="0"/>
          </a:p>
        </p:txBody>
      </p:sp>
      <p:sp>
        <p:nvSpPr>
          <p:cNvPr id="4" name="TextBox 3"/>
          <p:cNvSpPr txBox="1"/>
          <p:nvPr/>
        </p:nvSpPr>
        <p:spPr>
          <a:xfrm>
            <a:off x="594360" y="6446520"/>
            <a:ext cx="109728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9737D"/>
                </a:solidFill>
                <a:latin typeface="Aptos"/>
              </a:defRPr>
            </a:pPr>
            <a:r>
              <a:t>DIKLAT BATCH 5  •  BESTEK TENDER DAN KONTRAK KONSTRUKSI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143000"/>
            <a:ext cx="10789920" cy="914400"/>
          </a:xfrm>
          <a:prstGeom prst="roundRect">
            <a:avLst/>
          </a:prstGeom>
          <a:solidFill>
            <a:srgbClr val="E5EEF6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896112" y="1252728"/>
            <a:ext cx="10460736" cy="69494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>
                <a:solidFill>
                  <a:srgbClr val="232B32"/>
                </a:solidFill>
                <a:latin typeface="Aptos"/>
              </a:defRPr>
            </a:pPr>
            <a:r>
              <a:t>Kasus: Volume pekerjaan tanah aktual lebih besar dari BOQ akibat kondisi lapangan yang tidak teridentifikasi saat tender.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68680" y="2331720"/>
            <a:ext cx="10332720" cy="3474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700" b="0">
                <a:solidFill>
                  <a:srgbClr val="232B32"/>
                </a:solidFill>
                <a:latin typeface="Aptos"/>
              </a:defRPr>
            </a:pPr>
            <a:r>
              <a:rPr dirty="0" err="1"/>
              <a:t>Apa</a:t>
            </a:r>
            <a:r>
              <a:rPr dirty="0"/>
              <a:t> yang </a:t>
            </a:r>
            <a:r>
              <a:rPr dirty="0" err="1"/>
              <a:t>harus</a:t>
            </a:r>
            <a:r>
              <a:rPr dirty="0"/>
              <a:t> </a:t>
            </a:r>
            <a:r>
              <a:rPr dirty="0" err="1"/>
              <a:t>diverifikasi</a:t>
            </a:r>
            <a:r>
              <a:rPr dirty="0"/>
              <a:t> </a:t>
            </a:r>
            <a:r>
              <a:rPr dirty="0" err="1"/>
              <a:t>terlebih</a:t>
            </a:r>
            <a:r>
              <a:rPr dirty="0"/>
              <a:t> </a:t>
            </a:r>
            <a:r>
              <a:rPr dirty="0" err="1"/>
              <a:t>dahulu</a:t>
            </a:r>
            <a:r>
              <a:rPr dirty="0"/>
              <a:t>?</a:t>
            </a:r>
          </a:p>
          <a:p>
            <a:pPr>
              <a:spcAft>
                <a:spcPts val="1000"/>
              </a:spcAft>
              <a:defRPr sz="1700" b="0">
                <a:solidFill>
                  <a:srgbClr val="232B32"/>
                </a:solidFill>
                <a:latin typeface="Aptos"/>
              </a:defRPr>
            </a:pPr>
            <a:r>
              <a:rPr dirty="0"/>
              <a:t>(1) Data tender dan </a:t>
            </a:r>
            <a:r>
              <a:rPr dirty="0" err="1"/>
              <a:t>gambar</a:t>
            </a:r>
            <a:r>
              <a:rPr dirty="0"/>
              <a:t>; (2) </a:t>
            </a:r>
            <a:r>
              <a:rPr dirty="0" err="1"/>
              <a:t>kondisi</a:t>
            </a:r>
            <a:r>
              <a:rPr dirty="0"/>
              <a:t> </a:t>
            </a:r>
            <a:r>
              <a:rPr dirty="0" err="1"/>
              <a:t>aktual</a:t>
            </a:r>
            <a:r>
              <a:rPr dirty="0"/>
              <a:t> dan </a:t>
            </a:r>
            <a:r>
              <a:rPr dirty="0" err="1"/>
              <a:t>bukti</a:t>
            </a:r>
            <a:r>
              <a:rPr dirty="0"/>
              <a:t> </a:t>
            </a:r>
            <a:r>
              <a:rPr dirty="0" err="1"/>
              <a:t>ukur</a:t>
            </a:r>
            <a:r>
              <a:rPr dirty="0"/>
              <a:t>; (3) </a:t>
            </a:r>
            <a:r>
              <a:rPr dirty="0" err="1"/>
              <a:t>ketentuan</a:t>
            </a:r>
            <a:r>
              <a:rPr dirty="0"/>
              <a:t> </a:t>
            </a:r>
            <a:r>
              <a:rPr dirty="0" err="1"/>
              <a:t>kontrak</a:t>
            </a:r>
            <a:r>
              <a:rPr dirty="0"/>
              <a:t> </a:t>
            </a:r>
            <a:r>
              <a:rPr dirty="0" err="1"/>
              <a:t>tentang</a:t>
            </a:r>
            <a:r>
              <a:rPr dirty="0"/>
              <a:t> </a:t>
            </a:r>
            <a:r>
              <a:rPr dirty="0" err="1"/>
              <a:t>pengukuran</a:t>
            </a:r>
            <a:r>
              <a:rPr dirty="0"/>
              <a:t>/</a:t>
            </a:r>
            <a:r>
              <a:rPr dirty="0" err="1"/>
              <a:t>perubahan</a:t>
            </a:r>
            <a:r>
              <a:rPr dirty="0"/>
              <a:t>; (4) </a:t>
            </a:r>
            <a:r>
              <a:rPr dirty="0" err="1"/>
              <a:t>kewenangan</a:t>
            </a:r>
            <a:r>
              <a:rPr dirty="0"/>
              <a:t> </a:t>
            </a:r>
            <a:r>
              <a:rPr dirty="0" err="1"/>
              <a:t>pemberi</a:t>
            </a:r>
            <a:r>
              <a:rPr dirty="0"/>
              <a:t> </a:t>
            </a:r>
            <a:r>
              <a:rPr dirty="0" err="1"/>
              <a:t>instruksi</a:t>
            </a:r>
            <a:r>
              <a:rPr dirty="0"/>
              <a:t>.</a:t>
            </a:r>
          </a:p>
          <a:p>
            <a:pPr>
              <a:spcAft>
                <a:spcPts val="1000"/>
              </a:spcAft>
              <a:defRPr sz="1700" b="0">
                <a:solidFill>
                  <a:srgbClr val="232B32"/>
                </a:solidFill>
                <a:latin typeface="Aptos"/>
              </a:defRPr>
            </a:pPr>
            <a:r>
              <a:rPr dirty="0" err="1"/>
              <a:t>Apa</a:t>
            </a:r>
            <a:r>
              <a:rPr dirty="0"/>
              <a:t> </a:t>
            </a:r>
            <a:r>
              <a:rPr dirty="0" err="1"/>
              <a:t>dokumen</a:t>
            </a:r>
            <a:r>
              <a:rPr dirty="0"/>
              <a:t> yang </a:t>
            </a:r>
            <a:r>
              <a:rPr dirty="0" err="1"/>
              <a:t>perlu</a:t>
            </a:r>
            <a:r>
              <a:rPr dirty="0"/>
              <a:t> </a:t>
            </a:r>
            <a:r>
              <a:rPr dirty="0" err="1"/>
              <a:t>dibuat</a:t>
            </a:r>
            <a:r>
              <a:rPr dirty="0"/>
              <a:t>?</a:t>
            </a:r>
          </a:p>
          <a:p>
            <a:pPr>
              <a:spcAft>
                <a:spcPts val="1000"/>
              </a:spcAft>
              <a:defRPr sz="1700" b="0">
                <a:solidFill>
                  <a:srgbClr val="232B32"/>
                </a:solidFill>
                <a:latin typeface="Aptos"/>
              </a:defRPr>
            </a:pPr>
            <a:r>
              <a:rPr dirty="0" err="1"/>
              <a:t>Berita</a:t>
            </a:r>
            <a:r>
              <a:rPr dirty="0"/>
              <a:t> acara </a:t>
            </a:r>
            <a:r>
              <a:rPr dirty="0" err="1"/>
              <a:t>kondisi</a:t>
            </a:r>
            <a:r>
              <a:rPr dirty="0"/>
              <a:t> </a:t>
            </a:r>
            <a:r>
              <a:rPr dirty="0" err="1"/>
              <a:t>lapangan</a:t>
            </a:r>
            <a:r>
              <a:rPr dirty="0"/>
              <a:t>, </a:t>
            </a:r>
            <a:r>
              <a:rPr dirty="0" err="1"/>
              <a:t>hasil</a:t>
            </a:r>
            <a:r>
              <a:rPr dirty="0"/>
              <a:t> </a:t>
            </a:r>
            <a:r>
              <a:rPr dirty="0" err="1"/>
              <a:t>pengukuran</a:t>
            </a:r>
            <a:r>
              <a:rPr dirty="0"/>
              <a:t>, </a:t>
            </a:r>
            <a:r>
              <a:rPr dirty="0" err="1"/>
              <a:t>analisis</a:t>
            </a:r>
            <a:r>
              <a:rPr dirty="0"/>
              <a:t> </a:t>
            </a:r>
            <a:r>
              <a:rPr dirty="0" err="1"/>
              <a:t>harga</a:t>
            </a:r>
            <a:r>
              <a:rPr dirty="0"/>
              <a:t>/</a:t>
            </a:r>
            <a:r>
              <a:rPr dirty="0" err="1"/>
              <a:t>kuantitas</a:t>
            </a:r>
            <a:r>
              <a:rPr dirty="0"/>
              <a:t>, </a:t>
            </a:r>
            <a:r>
              <a:rPr dirty="0" err="1"/>
              <a:t>instruksi</a:t>
            </a:r>
            <a:r>
              <a:rPr dirty="0"/>
              <a:t> </a:t>
            </a:r>
            <a:r>
              <a:rPr dirty="0" err="1"/>
              <a:t>perubahan</a:t>
            </a:r>
            <a:r>
              <a:rPr dirty="0"/>
              <a:t>, dan </a:t>
            </a:r>
            <a:r>
              <a:rPr dirty="0" err="1"/>
              <a:t>persetujuan</a:t>
            </a:r>
            <a:r>
              <a:rPr dirty="0"/>
              <a:t> </a:t>
            </a:r>
            <a:r>
              <a:rPr dirty="0" err="1"/>
              <a:t>sesuai</a:t>
            </a:r>
            <a:r>
              <a:rPr dirty="0"/>
              <a:t> </a:t>
            </a:r>
            <a:r>
              <a:rPr dirty="0" err="1"/>
              <a:t>mekanisme</a:t>
            </a:r>
            <a:r>
              <a:rPr dirty="0"/>
              <a:t> </a:t>
            </a:r>
            <a:r>
              <a:rPr dirty="0" err="1"/>
              <a:t>kontrak</a:t>
            </a:r>
            <a:r>
              <a:rPr dirty="0"/>
              <a:t>.</a:t>
            </a:r>
          </a:p>
          <a:p>
            <a:pPr>
              <a:spcAft>
                <a:spcPts val="1000"/>
              </a:spcAft>
              <a:defRPr sz="1700" b="0">
                <a:solidFill>
                  <a:srgbClr val="232B32"/>
                </a:solidFill>
                <a:latin typeface="Aptos"/>
              </a:defRPr>
            </a:pPr>
            <a:r>
              <a:rPr dirty="0" err="1"/>
              <a:t>Prinsip</a:t>
            </a:r>
            <a:r>
              <a:rPr dirty="0"/>
              <a:t>: </a:t>
            </a:r>
            <a:r>
              <a:rPr dirty="0" err="1"/>
              <a:t>pekerjaan</a:t>
            </a:r>
            <a:r>
              <a:rPr dirty="0"/>
              <a:t> </a:t>
            </a:r>
            <a:r>
              <a:rPr dirty="0" err="1"/>
              <a:t>harus</a:t>
            </a:r>
            <a:r>
              <a:rPr dirty="0"/>
              <a:t> </a:t>
            </a:r>
            <a:r>
              <a:rPr dirty="0" err="1"/>
              <a:t>tetap</a:t>
            </a:r>
            <a:r>
              <a:rPr dirty="0"/>
              <a:t> </a:t>
            </a:r>
            <a:r>
              <a:rPr dirty="0" err="1"/>
              <a:t>terkendali</a:t>
            </a:r>
            <a:r>
              <a:rPr dirty="0"/>
              <a:t> </a:t>
            </a:r>
            <a:r>
              <a:rPr dirty="0" err="1"/>
              <a:t>secara</a:t>
            </a:r>
            <a:r>
              <a:rPr dirty="0"/>
              <a:t> </a:t>
            </a:r>
            <a:r>
              <a:rPr dirty="0" err="1"/>
              <a:t>teknis</a:t>
            </a:r>
            <a:r>
              <a:rPr dirty="0"/>
              <a:t>, </a:t>
            </a:r>
            <a:r>
              <a:rPr dirty="0" err="1"/>
              <a:t>administrasi</a:t>
            </a:r>
            <a:r>
              <a:rPr dirty="0"/>
              <a:t>, </a:t>
            </a:r>
            <a:r>
              <a:rPr dirty="0" err="1"/>
              <a:t>biaya</a:t>
            </a:r>
            <a:r>
              <a:rPr dirty="0"/>
              <a:t>, dan </a:t>
            </a:r>
            <a:r>
              <a:rPr dirty="0" err="1"/>
              <a:t>waktu</a:t>
            </a:r>
            <a:r>
              <a:rPr dirty="0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  <p:bldP spid="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DAA4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42B43"/>
                </a:solidFill>
                <a:latin typeface="Aptos Display"/>
              </a:defRPr>
            </a:pPr>
            <a:r>
              <a:rPr dirty="0"/>
              <a:t>15. Checklist </a:t>
            </a:r>
            <a:r>
              <a:rPr dirty="0" err="1"/>
              <a:t>Praktis</a:t>
            </a:r>
            <a:endParaRPr dirty="0"/>
          </a:p>
        </p:txBody>
      </p:sp>
      <p:sp>
        <p:nvSpPr>
          <p:cNvPr id="4" name="TextBox 3"/>
          <p:cNvSpPr txBox="1"/>
          <p:nvPr/>
        </p:nvSpPr>
        <p:spPr>
          <a:xfrm>
            <a:off x="594360" y="6446520"/>
            <a:ext cx="109728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9737D"/>
                </a:solidFill>
                <a:latin typeface="Aptos"/>
              </a:defRPr>
            </a:pPr>
            <a:r>
              <a:t>DIKLAT BATCH 5  •  BESTEK TENDER DAN KONTRAK KONSTRUKSI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234440"/>
            <a:ext cx="10698480" cy="4892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800" b="0">
                <a:solidFill>
                  <a:srgbClr val="232B32"/>
                </a:solidFill>
                <a:latin typeface="Aptos"/>
              </a:defRPr>
            </a:pPr>
            <a:r>
              <a:rPr dirty="0"/>
              <a:t>☐ </a:t>
            </a:r>
            <a:r>
              <a:rPr dirty="0" err="1"/>
              <a:t>Lingkup</a:t>
            </a:r>
            <a:r>
              <a:rPr dirty="0"/>
              <a:t> </a:t>
            </a:r>
            <a:r>
              <a:rPr dirty="0" err="1"/>
              <a:t>pekerjaan</a:t>
            </a:r>
            <a:r>
              <a:rPr dirty="0"/>
              <a:t> </a:t>
            </a:r>
            <a:r>
              <a:rPr dirty="0" err="1"/>
              <a:t>jelas</a:t>
            </a:r>
            <a:r>
              <a:rPr dirty="0"/>
              <a:t> dan </a:t>
            </a:r>
            <a:r>
              <a:rPr dirty="0" err="1"/>
              <a:t>batasannya</a:t>
            </a:r>
            <a:r>
              <a:rPr dirty="0"/>
              <a:t> </a:t>
            </a:r>
            <a:r>
              <a:rPr dirty="0" err="1"/>
              <a:t>tegas</a:t>
            </a:r>
            <a:r>
              <a:rPr dirty="0"/>
              <a:t>.</a:t>
            </a:r>
          </a:p>
          <a:p>
            <a:pPr>
              <a:spcAft>
                <a:spcPts val="1000"/>
              </a:spcAft>
              <a:defRPr sz="1800" b="0">
                <a:solidFill>
                  <a:srgbClr val="232B32"/>
                </a:solidFill>
                <a:latin typeface="Aptos"/>
              </a:defRPr>
            </a:pPr>
            <a:r>
              <a:rPr dirty="0"/>
              <a:t>☐ Gambar, </a:t>
            </a:r>
            <a:r>
              <a:rPr dirty="0" err="1"/>
              <a:t>spesifikasi</a:t>
            </a:r>
            <a:r>
              <a:rPr dirty="0"/>
              <a:t>, dan BOQ </a:t>
            </a:r>
            <a:r>
              <a:rPr dirty="0" err="1"/>
              <a:t>konsisten</a:t>
            </a:r>
            <a:r>
              <a:rPr dirty="0"/>
              <a:t>.</a:t>
            </a:r>
          </a:p>
          <a:p>
            <a:pPr>
              <a:spcAft>
                <a:spcPts val="1000"/>
              </a:spcAft>
              <a:defRPr sz="1800" b="0">
                <a:solidFill>
                  <a:srgbClr val="232B32"/>
                </a:solidFill>
                <a:latin typeface="Aptos"/>
              </a:defRPr>
            </a:pPr>
            <a:r>
              <a:rPr dirty="0"/>
              <a:t>☐ </a:t>
            </a:r>
            <a:r>
              <a:rPr dirty="0" err="1"/>
              <a:t>Persyaratan</a:t>
            </a:r>
            <a:r>
              <a:rPr dirty="0"/>
              <a:t> tender </a:t>
            </a:r>
            <a:r>
              <a:rPr dirty="0" err="1"/>
              <a:t>objektif</a:t>
            </a:r>
            <a:r>
              <a:rPr dirty="0"/>
              <a:t> dan </a:t>
            </a:r>
            <a:r>
              <a:rPr dirty="0" err="1"/>
              <a:t>dapat</a:t>
            </a:r>
            <a:r>
              <a:rPr dirty="0"/>
              <a:t> </a:t>
            </a:r>
            <a:r>
              <a:rPr dirty="0" err="1"/>
              <a:t>diverifikasi</a:t>
            </a:r>
            <a:r>
              <a:rPr dirty="0"/>
              <a:t>.</a:t>
            </a:r>
          </a:p>
          <a:p>
            <a:pPr>
              <a:spcAft>
                <a:spcPts val="1000"/>
              </a:spcAft>
              <a:defRPr sz="1800" b="0">
                <a:solidFill>
                  <a:srgbClr val="232B32"/>
                </a:solidFill>
                <a:latin typeface="Aptos"/>
              </a:defRPr>
            </a:pPr>
            <a:r>
              <a:rPr dirty="0"/>
              <a:t>☐ </a:t>
            </a:r>
            <a:r>
              <a:rPr dirty="0" err="1"/>
              <a:t>Metode</a:t>
            </a:r>
            <a:r>
              <a:rPr dirty="0"/>
              <a:t> </a:t>
            </a:r>
            <a:r>
              <a:rPr dirty="0" err="1"/>
              <a:t>evaluasi</a:t>
            </a:r>
            <a:r>
              <a:rPr dirty="0"/>
              <a:t> dan </a:t>
            </a:r>
            <a:r>
              <a:rPr dirty="0" err="1"/>
              <a:t>kriteria</a:t>
            </a:r>
            <a:r>
              <a:rPr dirty="0"/>
              <a:t> </a:t>
            </a:r>
            <a:r>
              <a:rPr dirty="0" err="1"/>
              <a:t>penilaian</a:t>
            </a:r>
            <a:r>
              <a:rPr dirty="0"/>
              <a:t> </a:t>
            </a:r>
            <a:r>
              <a:rPr dirty="0" err="1"/>
              <a:t>jelas</a:t>
            </a:r>
            <a:r>
              <a:rPr dirty="0"/>
              <a:t>.</a:t>
            </a:r>
          </a:p>
          <a:p>
            <a:pPr>
              <a:spcAft>
                <a:spcPts val="1000"/>
              </a:spcAft>
              <a:defRPr sz="1800" b="0">
                <a:solidFill>
                  <a:srgbClr val="232B32"/>
                </a:solidFill>
                <a:latin typeface="Aptos"/>
              </a:defRPr>
            </a:pPr>
            <a:r>
              <a:rPr dirty="0"/>
              <a:t>☐ </a:t>
            </a:r>
            <a:r>
              <a:rPr dirty="0" err="1"/>
              <a:t>Jenis</a:t>
            </a:r>
            <a:r>
              <a:rPr dirty="0"/>
              <a:t> </a:t>
            </a:r>
            <a:r>
              <a:rPr dirty="0" err="1"/>
              <a:t>kontrak</a:t>
            </a:r>
            <a:r>
              <a:rPr dirty="0"/>
              <a:t> </a:t>
            </a:r>
            <a:r>
              <a:rPr dirty="0" err="1"/>
              <a:t>sesuai</a:t>
            </a:r>
            <a:r>
              <a:rPr dirty="0"/>
              <a:t> </a:t>
            </a:r>
            <a:r>
              <a:rPr dirty="0" err="1"/>
              <a:t>tingkat</a:t>
            </a:r>
            <a:r>
              <a:rPr dirty="0"/>
              <a:t> </a:t>
            </a:r>
            <a:r>
              <a:rPr dirty="0" err="1"/>
              <a:t>kepastian</a:t>
            </a:r>
            <a:r>
              <a:rPr dirty="0"/>
              <a:t> </a:t>
            </a:r>
            <a:r>
              <a:rPr dirty="0" err="1"/>
              <a:t>desain</a:t>
            </a:r>
            <a:r>
              <a:rPr dirty="0"/>
              <a:t>/volume.</a:t>
            </a:r>
          </a:p>
          <a:p>
            <a:pPr>
              <a:spcAft>
                <a:spcPts val="1000"/>
              </a:spcAft>
              <a:defRPr sz="1800" b="0">
                <a:solidFill>
                  <a:srgbClr val="232B32"/>
                </a:solidFill>
                <a:latin typeface="Aptos"/>
              </a:defRPr>
            </a:pPr>
            <a:r>
              <a:rPr dirty="0"/>
              <a:t>☐ </a:t>
            </a:r>
            <a:r>
              <a:rPr dirty="0" err="1"/>
              <a:t>Klausul</a:t>
            </a:r>
            <a:r>
              <a:rPr dirty="0"/>
              <a:t> </a:t>
            </a:r>
            <a:r>
              <a:rPr dirty="0" err="1"/>
              <a:t>waktu</a:t>
            </a:r>
            <a:r>
              <a:rPr dirty="0"/>
              <a:t>, </a:t>
            </a:r>
            <a:r>
              <a:rPr dirty="0" err="1"/>
              <a:t>pembayaran</a:t>
            </a:r>
            <a:r>
              <a:rPr dirty="0"/>
              <a:t>, </a:t>
            </a:r>
            <a:r>
              <a:rPr dirty="0" err="1"/>
              <a:t>perubahan</a:t>
            </a:r>
            <a:r>
              <a:rPr dirty="0"/>
              <a:t>, </a:t>
            </a:r>
            <a:r>
              <a:rPr dirty="0" err="1"/>
              <a:t>risiko</a:t>
            </a:r>
            <a:r>
              <a:rPr dirty="0"/>
              <a:t>, dan </a:t>
            </a:r>
            <a:r>
              <a:rPr dirty="0" err="1"/>
              <a:t>sengketa</a:t>
            </a:r>
            <a:r>
              <a:rPr dirty="0"/>
              <a:t> </a:t>
            </a:r>
            <a:r>
              <a:rPr dirty="0" err="1"/>
              <a:t>lengkap</a:t>
            </a:r>
            <a:r>
              <a:rPr dirty="0"/>
              <a:t>.</a:t>
            </a:r>
          </a:p>
          <a:p>
            <a:pPr>
              <a:spcAft>
                <a:spcPts val="1000"/>
              </a:spcAft>
              <a:defRPr sz="1800" b="0">
                <a:solidFill>
                  <a:srgbClr val="232B32"/>
                </a:solidFill>
                <a:latin typeface="Aptos"/>
              </a:defRPr>
            </a:pPr>
            <a:r>
              <a:rPr dirty="0"/>
              <a:t>☐ </a:t>
            </a:r>
            <a:r>
              <a:rPr dirty="0" err="1"/>
              <a:t>Semua</a:t>
            </a:r>
            <a:r>
              <a:rPr dirty="0"/>
              <a:t> </a:t>
            </a:r>
            <a:r>
              <a:rPr dirty="0" err="1"/>
              <a:t>instruksi</a:t>
            </a:r>
            <a:r>
              <a:rPr dirty="0"/>
              <a:t>, </a:t>
            </a:r>
            <a:r>
              <a:rPr dirty="0" err="1"/>
              <a:t>pengukuran</a:t>
            </a:r>
            <a:r>
              <a:rPr dirty="0"/>
              <a:t>, </a:t>
            </a:r>
            <a:r>
              <a:rPr dirty="0" err="1"/>
              <a:t>perubahan</a:t>
            </a:r>
            <a:r>
              <a:rPr dirty="0"/>
              <a:t>, dan </a:t>
            </a:r>
            <a:r>
              <a:rPr dirty="0" err="1"/>
              <a:t>pembayaran</a:t>
            </a:r>
            <a:r>
              <a:rPr dirty="0"/>
              <a:t> </a:t>
            </a:r>
            <a:r>
              <a:rPr dirty="0" err="1"/>
              <a:t>terdokumentasi</a:t>
            </a:r>
            <a:r>
              <a:rPr dirty="0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DAA4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42B43"/>
                </a:solidFill>
                <a:latin typeface="Aptos Display"/>
              </a:defRPr>
            </a:pPr>
            <a:r>
              <a:rPr dirty="0" err="1"/>
              <a:t>Rangkuman</a:t>
            </a:r>
            <a:endParaRPr dirty="0"/>
          </a:p>
        </p:txBody>
      </p:sp>
      <p:sp>
        <p:nvSpPr>
          <p:cNvPr id="4" name="TextBox 3"/>
          <p:cNvSpPr txBox="1"/>
          <p:nvPr/>
        </p:nvSpPr>
        <p:spPr>
          <a:xfrm>
            <a:off x="594360" y="6446520"/>
            <a:ext cx="109728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9737D"/>
                </a:solidFill>
                <a:latin typeface="Aptos"/>
              </a:defRPr>
            </a:pPr>
            <a:r>
              <a:t>DIKLAT BATCH 5  •  BESTEK TENDER DAN KONTRAK KONSTRUKSI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234440"/>
            <a:ext cx="10698480" cy="4892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 b="0">
                <a:solidFill>
                  <a:srgbClr val="232B32"/>
                </a:solidFill>
                <a:latin typeface="Aptos"/>
              </a:defRPr>
            </a:pPr>
            <a:r>
              <a:rPr dirty="0" err="1"/>
              <a:t>Bestek</a:t>
            </a:r>
            <a:r>
              <a:rPr dirty="0"/>
              <a:t> </a:t>
            </a:r>
            <a:r>
              <a:rPr dirty="0" err="1"/>
              <a:t>bukan</a:t>
            </a:r>
            <a:r>
              <a:rPr dirty="0"/>
              <a:t> </a:t>
            </a:r>
            <a:r>
              <a:rPr dirty="0" err="1"/>
              <a:t>sekadar</a:t>
            </a:r>
            <a:r>
              <a:rPr dirty="0"/>
              <a:t> </a:t>
            </a:r>
            <a:r>
              <a:rPr dirty="0" err="1"/>
              <a:t>kumpulan</a:t>
            </a:r>
            <a:r>
              <a:rPr dirty="0"/>
              <a:t> </a:t>
            </a:r>
            <a:r>
              <a:rPr dirty="0" err="1"/>
              <a:t>spesifikasi</a:t>
            </a:r>
            <a:r>
              <a:rPr dirty="0"/>
              <a:t>; </a:t>
            </a:r>
            <a:r>
              <a:rPr dirty="0" err="1"/>
              <a:t>ia</a:t>
            </a:r>
            <a:r>
              <a:rPr dirty="0"/>
              <a:t> </a:t>
            </a:r>
            <a:r>
              <a:rPr dirty="0" err="1"/>
              <a:t>merupakan</a:t>
            </a:r>
            <a:r>
              <a:rPr dirty="0"/>
              <a:t> </a:t>
            </a:r>
            <a:r>
              <a:rPr dirty="0" err="1"/>
              <a:t>bagian</a:t>
            </a:r>
            <a:r>
              <a:rPr dirty="0"/>
              <a:t> </a:t>
            </a:r>
            <a:r>
              <a:rPr dirty="0" err="1"/>
              <a:t>dari</a:t>
            </a:r>
            <a:r>
              <a:rPr dirty="0"/>
              <a:t> </a:t>
            </a:r>
            <a:r>
              <a:rPr dirty="0" err="1"/>
              <a:t>sistem</a:t>
            </a:r>
            <a:r>
              <a:rPr dirty="0"/>
              <a:t> </a:t>
            </a:r>
            <a:r>
              <a:rPr dirty="0" err="1"/>
              <a:t>dokumen</a:t>
            </a:r>
            <a:r>
              <a:rPr dirty="0"/>
              <a:t> yang </a:t>
            </a:r>
            <a:r>
              <a:rPr dirty="0" err="1"/>
              <a:t>mengendalikan</a:t>
            </a:r>
            <a:r>
              <a:rPr dirty="0"/>
              <a:t> </a:t>
            </a:r>
            <a:r>
              <a:rPr dirty="0" err="1"/>
              <a:t>mutu</a:t>
            </a:r>
            <a:r>
              <a:rPr dirty="0"/>
              <a:t> dan </a:t>
            </a:r>
            <a:r>
              <a:rPr dirty="0" err="1"/>
              <a:t>lingkup</a:t>
            </a:r>
            <a:r>
              <a:rPr dirty="0"/>
              <a:t> </a:t>
            </a:r>
            <a:r>
              <a:rPr dirty="0" err="1"/>
              <a:t>pekerjaan</a:t>
            </a:r>
            <a:r>
              <a:rPr dirty="0"/>
              <a:t>.</a:t>
            </a:r>
          </a:p>
          <a:p>
            <a:pPr>
              <a:spcAft>
                <a:spcPts val="1000"/>
              </a:spcAft>
              <a:defRPr sz="2000" b="0">
                <a:solidFill>
                  <a:srgbClr val="232B32"/>
                </a:solidFill>
                <a:latin typeface="Aptos"/>
              </a:defRPr>
            </a:pPr>
            <a:r>
              <a:rPr dirty="0"/>
              <a:t>Tender yang </a:t>
            </a:r>
            <a:r>
              <a:rPr dirty="0" err="1"/>
              <a:t>baik</a:t>
            </a:r>
            <a:r>
              <a:rPr dirty="0"/>
              <a:t> </a:t>
            </a:r>
            <a:r>
              <a:rPr dirty="0" err="1"/>
              <a:t>dimulai</a:t>
            </a:r>
            <a:r>
              <a:rPr dirty="0"/>
              <a:t> </a:t>
            </a:r>
            <a:r>
              <a:rPr dirty="0" err="1"/>
              <a:t>dari</a:t>
            </a:r>
            <a:r>
              <a:rPr dirty="0"/>
              <a:t> </a:t>
            </a:r>
            <a:r>
              <a:rPr dirty="0" err="1"/>
              <a:t>dokumen</a:t>
            </a:r>
            <a:r>
              <a:rPr dirty="0"/>
              <a:t> yang </a:t>
            </a:r>
            <a:r>
              <a:rPr dirty="0" err="1"/>
              <a:t>jelas</a:t>
            </a:r>
            <a:r>
              <a:rPr dirty="0"/>
              <a:t>, </a:t>
            </a:r>
            <a:r>
              <a:rPr dirty="0" err="1"/>
              <a:t>konsisten</a:t>
            </a:r>
            <a:r>
              <a:rPr dirty="0"/>
              <a:t>, </a:t>
            </a:r>
            <a:r>
              <a:rPr dirty="0" err="1"/>
              <a:t>terukur</a:t>
            </a:r>
            <a:r>
              <a:rPr dirty="0"/>
              <a:t>, dan </a:t>
            </a:r>
            <a:r>
              <a:rPr dirty="0" err="1"/>
              <a:t>adil</a:t>
            </a:r>
            <a:r>
              <a:rPr dirty="0"/>
              <a:t>.</a:t>
            </a:r>
          </a:p>
          <a:p>
            <a:pPr>
              <a:spcAft>
                <a:spcPts val="1000"/>
              </a:spcAft>
              <a:defRPr sz="2000" b="0">
                <a:solidFill>
                  <a:srgbClr val="232B32"/>
                </a:solidFill>
                <a:latin typeface="Aptos"/>
              </a:defRPr>
            </a:pPr>
            <a:r>
              <a:rPr dirty="0" err="1"/>
              <a:t>Kontrak</a:t>
            </a:r>
            <a:r>
              <a:rPr dirty="0"/>
              <a:t> yang </a:t>
            </a:r>
            <a:r>
              <a:rPr dirty="0" err="1"/>
              <a:t>baik</a:t>
            </a:r>
            <a:r>
              <a:rPr dirty="0"/>
              <a:t> </a:t>
            </a:r>
            <a:r>
              <a:rPr dirty="0" err="1"/>
              <a:t>mengalokasikan</a:t>
            </a:r>
            <a:r>
              <a:rPr dirty="0"/>
              <a:t> </a:t>
            </a:r>
            <a:r>
              <a:rPr dirty="0" err="1"/>
              <a:t>risiko</a:t>
            </a:r>
            <a:r>
              <a:rPr dirty="0"/>
              <a:t> </a:t>
            </a:r>
            <a:r>
              <a:rPr dirty="0" err="1"/>
              <a:t>secara</a:t>
            </a:r>
            <a:r>
              <a:rPr dirty="0"/>
              <a:t> </a:t>
            </a:r>
            <a:r>
              <a:rPr dirty="0" err="1"/>
              <a:t>jelas</a:t>
            </a:r>
            <a:r>
              <a:rPr dirty="0"/>
              <a:t> </a:t>
            </a:r>
            <a:r>
              <a:rPr dirty="0" err="1"/>
              <a:t>serta</a:t>
            </a:r>
            <a:r>
              <a:rPr dirty="0"/>
              <a:t> </a:t>
            </a:r>
            <a:r>
              <a:rPr dirty="0" err="1"/>
              <a:t>menyediakan</a:t>
            </a:r>
            <a:r>
              <a:rPr dirty="0"/>
              <a:t> </a:t>
            </a:r>
            <a:r>
              <a:rPr dirty="0" err="1"/>
              <a:t>mekanisme</a:t>
            </a:r>
            <a:r>
              <a:rPr dirty="0"/>
              <a:t> </a:t>
            </a:r>
            <a:r>
              <a:rPr dirty="0" err="1"/>
              <a:t>perubahan</a:t>
            </a:r>
            <a:r>
              <a:rPr dirty="0"/>
              <a:t> dan </a:t>
            </a:r>
            <a:r>
              <a:rPr dirty="0" err="1"/>
              <a:t>penyelesaian</a:t>
            </a:r>
            <a:r>
              <a:rPr dirty="0"/>
              <a:t> </a:t>
            </a:r>
            <a:r>
              <a:rPr dirty="0" err="1"/>
              <a:t>masalah</a:t>
            </a:r>
            <a:r>
              <a:rPr dirty="0"/>
              <a:t>.</a:t>
            </a:r>
          </a:p>
          <a:p>
            <a:pPr>
              <a:spcAft>
                <a:spcPts val="1000"/>
              </a:spcAft>
              <a:defRPr sz="2000" b="0">
                <a:solidFill>
                  <a:srgbClr val="232B32"/>
                </a:solidFill>
                <a:latin typeface="Aptos"/>
              </a:defRPr>
            </a:pPr>
            <a:r>
              <a:rPr dirty="0" err="1"/>
              <a:t>Administrasi</a:t>
            </a:r>
            <a:r>
              <a:rPr dirty="0"/>
              <a:t> </a:t>
            </a:r>
            <a:r>
              <a:rPr dirty="0" err="1"/>
              <a:t>kontrak</a:t>
            </a:r>
            <a:r>
              <a:rPr dirty="0"/>
              <a:t> yang </a:t>
            </a:r>
            <a:r>
              <a:rPr dirty="0" err="1"/>
              <a:t>tertib</a:t>
            </a:r>
            <a:r>
              <a:rPr dirty="0"/>
              <a:t> </a:t>
            </a:r>
            <a:r>
              <a:rPr dirty="0" err="1"/>
              <a:t>sama</a:t>
            </a:r>
            <a:r>
              <a:rPr dirty="0"/>
              <a:t> </a:t>
            </a:r>
            <a:r>
              <a:rPr dirty="0" err="1"/>
              <a:t>pentingnya</a:t>
            </a:r>
            <a:r>
              <a:rPr dirty="0"/>
              <a:t> </a:t>
            </a:r>
            <a:r>
              <a:rPr dirty="0" err="1"/>
              <a:t>dengan</a:t>
            </a:r>
            <a:r>
              <a:rPr dirty="0"/>
              <a:t> </a:t>
            </a:r>
            <a:r>
              <a:rPr dirty="0" err="1"/>
              <a:t>kemampuan</a:t>
            </a:r>
            <a:r>
              <a:rPr dirty="0"/>
              <a:t> </a:t>
            </a:r>
            <a:r>
              <a:rPr dirty="0" err="1"/>
              <a:t>teknis</a:t>
            </a:r>
            <a:r>
              <a:rPr dirty="0"/>
              <a:t> di </a:t>
            </a:r>
            <a:r>
              <a:rPr dirty="0" err="1"/>
              <a:t>lapangan</a:t>
            </a:r>
            <a:r>
              <a:rPr dirty="0"/>
              <a:t>.</a:t>
            </a:r>
          </a:p>
          <a:p>
            <a:pPr>
              <a:spcAft>
                <a:spcPts val="1000"/>
              </a:spcAft>
              <a:defRPr sz="2000" b="0">
                <a:solidFill>
                  <a:srgbClr val="232B32"/>
                </a:solidFill>
                <a:latin typeface="Aptos"/>
              </a:defRPr>
            </a:pPr>
            <a:r>
              <a:rPr dirty="0" err="1"/>
              <a:t>Tujuan</a:t>
            </a:r>
            <a:r>
              <a:rPr dirty="0"/>
              <a:t> </a:t>
            </a:r>
            <a:r>
              <a:rPr dirty="0" err="1"/>
              <a:t>akhir</a:t>
            </a:r>
            <a:r>
              <a:rPr dirty="0"/>
              <a:t>: </a:t>
            </a:r>
            <a:r>
              <a:rPr dirty="0" err="1"/>
              <a:t>pekerjaan</a:t>
            </a:r>
            <a:r>
              <a:rPr dirty="0"/>
              <a:t> </a:t>
            </a:r>
            <a:r>
              <a:rPr dirty="0" err="1"/>
              <a:t>tepat</a:t>
            </a:r>
            <a:r>
              <a:rPr dirty="0"/>
              <a:t> </a:t>
            </a:r>
            <a:r>
              <a:rPr dirty="0" err="1"/>
              <a:t>mutu</a:t>
            </a:r>
            <a:r>
              <a:rPr dirty="0"/>
              <a:t>, </a:t>
            </a:r>
            <a:r>
              <a:rPr dirty="0" err="1"/>
              <a:t>tepat</a:t>
            </a:r>
            <a:r>
              <a:rPr dirty="0"/>
              <a:t> </a:t>
            </a:r>
            <a:r>
              <a:rPr dirty="0" err="1"/>
              <a:t>waktu</a:t>
            </a:r>
            <a:r>
              <a:rPr dirty="0"/>
              <a:t>, </a:t>
            </a:r>
            <a:r>
              <a:rPr dirty="0" err="1"/>
              <a:t>tepat</a:t>
            </a:r>
            <a:r>
              <a:rPr dirty="0"/>
              <a:t> </a:t>
            </a:r>
            <a:r>
              <a:rPr dirty="0" err="1"/>
              <a:t>biaya</a:t>
            </a:r>
            <a:r>
              <a:rPr dirty="0"/>
              <a:t>, </a:t>
            </a:r>
            <a:r>
              <a:rPr dirty="0" err="1"/>
              <a:t>aman</a:t>
            </a:r>
            <a:r>
              <a:rPr dirty="0"/>
              <a:t>, dan </a:t>
            </a:r>
            <a:r>
              <a:rPr dirty="0" err="1"/>
              <a:t>dapat</a:t>
            </a:r>
            <a:r>
              <a:rPr dirty="0"/>
              <a:t> </a:t>
            </a:r>
            <a:r>
              <a:rPr dirty="0" err="1"/>
              <a:t>dipertanggungjawabkan</a:t>
            </a:r>
            <a:r>
              <a:rPr dirty="0"/>
              <a:t>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828800" y="5394960"/>
            <a:ext cx="8503920" cy="640080"/>
          </a:xfrm>
          <a:prstGeom prst="roundRect">
            <a:avLst/>
          </a:prstGeom>
          <a:solidFill>
            <a:srgbClr val="FFF7E2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993392" y="5504688"/>
            <a:ext cx="8174736" cy="42062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>
                <a:solidFill>
                  <a:srgbClr val="232B32"/>
                </a:solidFill>
                <a:latin typeface="Aptos"/>
              </a:defRPr>
            </a:pPr>
            <a:r>
              <a:rPr dirty="0"/>
              <a:t>TERIMA KASIH  •  DISKUSI &amp; TANYA JAWAB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7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53</TotalTime>
  <Words>1678</Words>
  <Application>Microsoft Office PowerPoint</Application>
  <PresentationFormat>Widescreen</PresentationFormat>
  <Paragraphs>143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3" baseType="lpstr">
      <vt:lpstr>Arial</vt:lpstr>
      <vt:lpstr>Calibri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/>
  <cp:keywords/>
  <dc:description>generated using python-pptx</dc:description>
  <cp:lastModifiedBy>LENOVO</cp:lastModifiedBy>
  <cp:revision>5</cp:revision>
  <dcterms:created xsi:type="dcterms:W3CDTF">2013-01-27T09:14:16Z</dcterms:created>
  <dcterms:modified xsi:type="dcterms:W3CDTF">2026-08-28T04:51:46Z</dcterms:modified>
  <cp:category/>
</cp:coreProperties>
</file>