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0"/>
  </p:notesMasterIdLst>
  <p:sldIdLst>
    <p:sldId id="256" r:id="rId2"/>
    <p:sldId id="258" r:id="rId3"/>
    <p:sldId id="259" r:id="rId4"/>
    <p:sldId id="261" r:id="rId5"/>
    <p:sldId id="264" r:id="rId6"/>
    <p:sldId id="260" r:id="rId7"/>
    <p:sldId id="257" r:id="rId8"/>
    <p:sldId id="267" r:id="rId9"/>
  </p:sldIdLst>
  <p:sldSz cx="12192000" cy="6858000"/>
  <p:notesSz cx="6858000" cy="9144000"/>
  <p:embeddedFontLst>
    <p:embeddedFont>
      <p:font typeface="Poppins" charset="0"/>
      <p:regular r:id="rId11"/>
      <p:bold r:id="rId12"/>
      <p:italic r:id="rId13"/>
      <p:boldItalic r:id="rId14"/>
    </p:embeddedFont>
    <p:embeddedFont>
      <p:font typeface="Plus Jakarta Sans Light" charset="0"/>
      <p:regular r:id="rId15"/>
      <p:bold r:id="rId16"/>
      <p:italic r:id="rId17"/>
      <p:boldItalic r:id="rId18"/>
    </p:embeddedFont>
    <p:embeddedFont>
      <p:font typeface="Poppins Medium" charset="0"/>
      <p:regular r:id="rId19"/>
      <p:bold r:id="rId20"/>
      <p:italic r:id="rId21"/>
      <p:boldItalic r:id="rId22"/>
    </p:embeddedFont>
    <p:embeddedFont>
      <p:font typeface="Calibri" pitchFamily="34" charset="0"/>
      <p:regular r:id="rId23"/>
      <p:bold r:id="rId24"/>
      <p:italic r:id="rId25"/>
      <p:boldItalic r:id="rId26"/>
    </p:embeddedFont>
    <p:embeddedFont>
      <p:font typeface="Lato" charset="0"/>
      <p:regular r:id="rId27"/>
      <p:bold r:id="rId28"/>
      <p:italic r:id="rId29"/>
      <p:boldItalic r:id="rId30"/>
    </p:embeddedFont>
    <p:embeddedFont>
      <p:font typeface="MS PGothic" pitchFamily="34" charset="-128"/>
      <p:regular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CF3CAB91-809B-44C2-8117-7D02DE878DAD}">
  <a:tblStyle styleId="{CF3CAB91-809B-44C2-8117-7D02DE878DAD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75" autoAdjust="0"/>
    <p:restoredTop sz="94660"/>
  </p:normalViewPr>
  <p:slideViewPr>
    <p:cSldViewPr snapToGrid="0">
      <p:cViewPr>
        <p:scale>
          <a:sx n="60" d="100"/>
          <a:sy n="60" d="100"/>
        </p:scale>
        <p:origin x="-1020" y="-388"/>
      </p:cViewPr>
      <p:guideLst>
        <p:guide orient="horz" pos="2160"/>
        <p:guide pos="288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26" Type="http://schemas.openxmlformats.org/officeDocument/2006/relationships/font" Target="fonts/font16.fntdata"/><Relationship Id="rId3" Type="http://schemas.openxmlformats.org/officeDocument/2006/relationships/slide" Target="slides/slide2.xml"/><Relationship Id="rId21" Type="http://schemas.openxmlformats.org/officeDocument/2006/relationships/font" Target="fonts/font11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openxmlformats.org/officeDocument/2006/relationships/font" Target="fonts/font15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font" Target="fonts/font10.fntdata"/><Relationship Id="rId29" Type="http://schemas.openxmlformats.org/officeDocument/2006/relationships/font" Target="fonts/font1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24" Type="http://schemas.openxmlformats.org/officeDocument/2006/relationships/font" Target="fonts/font14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font" Target="fonts/font13.fntdata"/><Relationship Id="rId28" Type="http://schemas.openxmlformats.org/officeDocument/2006/relationships/font" Target="fonts/font18.fntdata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31" Type="http://schemas.openxmlformats.org/officeDocument/2006/relationships/font" Target="fonts/font2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font" Target="fonts/font12.fntdata"/><Relationship Id="rId27" Type="http://schemas.openxmlformats.org/officeDocument/2006/relationships/font" Target="fonts/font17.fntdata"/><Relationship Id="rId30" Type="http://schemas.openxmlformats.org/officeDocument/2006/relationships/font" Target="fonts/font20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97597883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1" name="Google Shape;11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5" name="Google Shape;22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3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3"/>
          <p:cNvSpPr/>
          <p:nvPr/>
        </p:nvSpPr>
        <p:spPr>
          <a:xfrm>
            <a:off x="5524500" y="2383184"/>
            <a:ext cx="1143000" cy="57150"/>
          </a:xfrm>
          <a:prstGeom prst="roundRect">
            <a:avLst>
              <a:gd name="adj" fmla="val 50000"/>
            </a:avLst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 txBox="1"/>
          <p:nvPr/>
        </p:nvSpPr>
        <p:spPr>
          <a:xfrm>
            <a:off x="2545556" y="2726084"/>
            <a:ext cx="7100887" cy="1234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1997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5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Penyusunan Perangkat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4050" b="1" i="0" u="none" strike="noStrike" cap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Pembelajaran Mendalam</a:t>
            </a:r>
            <a:endParaRPr/>
          </a:p>
        </p:txBody>
      </p:sp>
      <p:sp>
        <p:nvSpPr>
          <p:cNvPr id="87" name="Google Shape;87;p13"/>
          <p:cNvSpPr txBox="1"/>
          <p:nvPr/>
        </p:nvSpPr>
        <p:spPr>
          <a:xfrm>
            <a:off x="2125785" y="4198590"/>
            <a:ext cx="8081107" cy="276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 dirty="0">
                <a:solidFill>
                  <a:srgbClr val="38BDF8"/>
                </a:solidFill>
                <a:latin typeface="Lato"/>
                <a:ea typeface="Lato"/>
                <a:cs typeface="Lato"/>
                <a:sym typeface="Lato"/>
              </a:rPr>
              <a:t>Mata </a:t>
            </a:r>
            <a:r>
              <a:rPr lang="en-US" sz="1800" b="0" i="0" u="none" strike="noStrike" cap="none" dirty="0" err="1">
                <a:solidFill>
                  <a:srgbClr val="38BDF8"/>
                </a:solidFill>
                <a:latin typeface="Lato"/>
                <a:ea typeface="Lato"/>
                <a:cs typeface="Lato"/>
                <a:sym typeface="Lato"/>
              </a:rPr>
              <a:t>Pelajaran</a:t>
            </a:r>
            <a:r>
              <a:rPr lang="en-US" sz="1800" b="0" i="0" u="none" strike="noStrike" cap="none" dirty="0">
                <a:solidFill>
                  <a:srgbClr val="38BDF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cap="none" dirty="0" err="1">
                <a:solidFill>
                  <a:srgbClr val="38BDF8"/>
                </a:solidFill>
                <a:latin typeface="Lato"/>
                <a:ea typeface="Lato"/>
                <a:cs typeface="Lato"/>
                <a:sym typeface="Lato"/>
              </a:rPr>
              <a:t>Ekonomi</a:t>
            </a:r>
            <a:r>
              <a:rPr lang="en-US" sz="1800" b="0" i="0" u="none" strike="noStrike" cap="none" dirty="0">
                <a:solidFill>
                  <a:srgbClr val="38BDF8"/>
                </a:solidFill>
                <a:latin typeface="Lato"/>
                <a:ea typeface="Lato"/>
                <a:cs typeface="Lato"/>
                <a:sym typeface="Lato"/>
              </a:rPr>
              <a:t> SMA • </a:t>
            </a:r>
            <a:r>
              <a:rPr lang="en-US" sz="1800" b="0" i="0" u="none" strike="noStrike" cap="none" dirty="0" err="1">
                <a:solidFill>
                  <a:srgbClr val="38BDF8"/>
                </a:solidFill>
                <a:latin typeface="Lato"/>
                <a:ea typeface="Lato"/>
                <a:cs typeface="Lato"/>
                <a:sym typeface="Lato"/>
              </a:rPr>
              <a:t>Tahun</a:t>
            </a:r>
            <a:r>
              <a:rPr lang="en-US" sz="1800" b="0" i="0" u="none" strike="noStrike" cap="none" dirty="0">
                <a:solidFill>
                  <a:srgbClr val="38BDF8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1800" b="0" i="0" u="none" strike="noStrike" cap="none" dirty="0" err="1">
                <a:solidFill>
                  <a:srgbClr val="38BDF8"/>
                </a:solidFill>
                <a:latin typeface="Lato"/>
                <a:ea typeface="Lato"/>
                <a:cs typeface="Lato"/>
                <a:sym typeface="Lato"/>
              </a:rPr>
              <a:t>Pelajaran</a:t>
            </a:r>
            <a:r>
              <a:rPr lang="en-US" sz="1800" b="0" i="0" u="none" strike="noStrike" cap="none" dirty="0">
                <a:solidFill>
                  <a:srgbClr val="38BDF8"/>
                </a:solidFill>
                <a:latin typeface="Lato"/>
                <a:ea typeface="Lato"/>
                <a:cs typeface="Lato"/>
                <a:sym typeface="Lato"/>
              </a:rPr>
              <a:t> 2026/2027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15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469802"/>
            <a:ext cx="5143500" cy="268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5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286500" y="2469802"/>
            <a:ext cx="5143500" cy="2685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5"/>
          <p:cNvSpPr txBox="1"/>
          <p:nvPr/>
        </p:nvSpPr>
        <p:spPr>
          <a:xfrm>
            <a:off x="1104900" y="2812702"/>
            <a:ext cx="468058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Pemahaman Konseptual Inti</a:t>
            </a:r>
            <a:endParaRPr/>
          </a:p>
        </p:txBody>
      </p:sp>
      <p:sp>
        <p:nvSpPr>
          <p:cNvPr id="104" name="Google Shape;104;p15"/>
          <p:cNvSpPr txBox="1"/>
          <p:nvPr/>
        </p:nvSpPr>
        <p:spPr>
          <a:xfrm>
            <a:off x="1104900" y="3298477"/>
            <a:ext cx="4457700" cy="1371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Menggeser fokus pembelajaran dari sekadar menghafal rumus atau teori pasif menuju pemahaman komparatif yang menyeluruh. Siswa diajak menganalisis bagaimana satu kebijakan fiskal memengaruhi kesejahteraan lokal secara nyata.</a:t>
            </a:r>
            <a:endParaRPr/>
          </a:p>
        </p:txBody>
      </p:sp>
      <p:sp>
        <p:nvSpPr>
          <p:cNvPr id="105" name="Google Shape;105;p15"/>
          <p:cNvSpPr txBox="1"/>
          <p:nvPr/>
        </p:nvSpPr>
        <p:spPr>
          <a:xfrm>
            <a:off x="6629400" y="2812702"/>
            <a:ext cx="4680585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Penerapan Metakognitif</a:t>
            </a:r>
            <a:endParaRPr/>
          </a:p>
        </p:txBody>
      </p:sp>
      <p:sp>
        <p:nvSpPr>
          <p:cNvPr id="106" name="Google Shape;106;p15"/>
          <p:cNvSpPr txBox="1"/>
          <p:nvPr/>
        </p:nvSpPr>
        <p:spPr>
          <a:xfrm>
            <a:off x="6629400" y="3298477"/>
            <a:ext cx="445770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Membantu siswa merefleksikan proses berpikir mereka dalam mengambil keputusan ekonomi pribadi. Pembelajaran membekali siswa dengan kemampuan menilai risiko, biaya peluang, dan manfaat finansial jangka panjang.</a:t>
            </a:r>
            <a:endParaRPr/>
          </a:p>
        </p:txBody>
      </p:sp>
      <p:sp>
        <p:nvSpPr>
          <p:cNvPr id="107" name="Google Shape;107;p15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KONSEP PEMBELAJARAN MENDALAM</a:t>
            </a:r>
            <a:endParaRPr/>
          </a:p>
        </p:txBody>
      </p:sp>
      <p:sp>
        <p:nvSpPr>
          <p:cNvPr id="108" name="Google Shape;108;p15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6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6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2000" y="2316509"/>
            <a:ext cx="3365450" cy="299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6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13200" y="2316509"/>
            <a:ext cx="3365450" cy="2992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6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064400" y="2316509"/>
            <a:ext cx="3365450" cy="299263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6"/>
          <p:cNvSpPr txBox="1"/>
          <p:nvPr/>
        </p:nvSpPr>
        <p:spPr>
          <a:xfrm>
            <a:off x="1047750" y="3297584"/>
            <a:ext cx="293364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Berpikir Kritis</a:t>
            </a:r>
            <a:endParaRPr/>
          </a:p>
        </p:txBody>
      </p:sp>
      <p:sp>
        <p:nvSpPr>
          <p:cNvPr id="118" name="Google Shape;118;p16"/>
          <p:cNvSpPr txBox="1"/>
          <p:nvPr/>
        </p:nvSpPr>
        <p:spPr>
          <a:xfrm>
            <a:off x="1047750" y="3783359"/>
            <a:ext cx="279395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Melatih siswa menganalisis tren inflasi, kebijakan moneter, dan dinamika pasar modal menggunakan data mentah yang aktual.</a:t>
            </a:r>
            <a:endParaRPr/>
          </a:p>
        </p:txBody>
      </p:sp>
      <p:sp>
        <p:nvSpPr>
          <p:cNvPr id="119" name="Google Shape;119;p16"/>
          <p:cNvSpPr txBox="1"/>
          <p:nvPr/>
        </p:nvSpPr>
        <p:spPr>
          <a:xfrm>
            <a:off x="4698950" y="3297584"/>
            <a:ext cx="293364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Kolaboratif</a:t>
            </a:r>
            <a:endParaRPr/>
          </a:p>
        </p:txBody>
      </p:sp>
      <p:sp>
        <p:nvSpPr>
          <p:cNvPr id="120" name="Google Shape;120;p16"/>
          <p:cNvSpPr txBox="1"/>
          <p:nvPr/>
        </p:nvSpPr>
        <p:spPr>
          <a:xfrm>
            <a:off x="4698950" y="3783359"/>
            <a:ext cx="279395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Membuat kerja kelompok pemecahan masalah ekonomi makro dan simulasi pasar secara gotong royong dan demokratis.</a:t>
            </a:r>
            <a:endParaRPr/>
          </a:p>
        </p:txBody>
      </p:sp>
      <p:sp>
        <p:nvSpPr>
          <p:cNvPr id="121" name="Google Shape;121;p16"/>
          <p:cNvSpPr txBox="1"/>
          <p:nvPr/>
        </p:nvSpPr>
        <p:spPr>
          <a:xfrm>
            <a:off x="8350150" y="3297584"/>
            <a:ext cx="2933647" cy="371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5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Komunikasi</a:t>
            </a:r>
            <a:endParaRPr/>
          </a:p>
        </p:txBody>
      </p:sp>
      <p:sp>
        <p:nvSpPr>
          <p:cNvPr id="122" name="Google Shape;122;p16"/>
          <p:cNvSpPr txBox="1"/>
          <p:nvPr/>
        </p:nvSpPr>
        <p:spPr>
          <a:xfrm>
            <a:off x="8350150" y="3783359"/>
            <a:ext cx="2793950" cy="109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0" u="none" strike="noStrike" cap="none">
                <a:solidFill>
                  <a:srgbClr val="334155"/>
                </a:solidFill>
                <a:latin typeface="Lato"/>
                <a:ea typeface="Lato"/>
                <a:cs typeface="Lato"/>
                <a:sym typeface="Lato"/>
              </a:rPr>
              <a:t>Mendorong siswa menyajikan analisis kelayakan bisnis atau kampanye literasi keuangan secara lisan dan tertulis.</a:t>
            </a:r>
            <a:endParaRPr/>
          </a:p>
        </p:txBody>
      </p:sp>
      <p:pic>
        <p:nvPicPr>
          <p:cNvPr id="123" name="Google Shape;123;p16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7750" y="2687984"/>
            <a:ext cx="38100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6" descr="image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4698950" y="2687984"/>
            <a:ext cx="47625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6" descr="imag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350150" y="2687984"/>
            <a:ext cx="4762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16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TIGA PILAR UTAMA MODUL AJAR</a:t>
            </a:r>
            <a:endParaRPr/>
          </a:p>
        </p:txBody>
      </p:sp>
      <p:sp>
        <p:nvSpPr>
          <p:cNvPr id="127" name="Google Shape;127;p16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18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8"/>
          <p:cNvSpPr/>
          <p:nvPr/>
        </p:nvSpPr>
        <p:spPr>
          <a:xfrm>
            <a:off x="762000" y="2350740"/>
            <a:ext cx="10668000" cy="292402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42" name="Google Shape;142;p18"/>
          <p:cNvGraphicFramePr/>
          <p:nvPr/>
        </p:nvGraphicFramePr>
        <p:xfrm>
          <a:off x="762000" y="2350740"/>
          <a:ext cx="10668000" cy="2924000"/>
        </p:xfrm>
        <a:graphic>
          <a:graphicData uri="http://schemas.openxmlformats.org/drawingml/2006/table">
            <a:tbl>
              <a:tblPr firstRow="1" bandRow="1">
                <a:noFill/>
                <a:tableStyleId>{CF3CAB91-809B-44C2-8117-7D02DE878DAD}</a:tableStyleId>
              </a:tblPr>
              <a:tblGrid>
                <a:gridCol w="2985350"/>
                <a:gridCol w="4388500"/>
                <a:gridCol w="3294150"/>
              </a:tblGrid>
              <a:tr h="584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FFFFFF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Komponen Perangkat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FFFFFF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Fokus Utama Pengembangan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FFFFFF"/>
                          </a:solidFill>
                          <a:latin typeface="Poppins Medium"/>
                          <a:ea typeface="Poppins Medium"/>
                          <a:cs typeface="Poppins Medium"/>
                          <a:sym typeface="Poppins Medium"/>
                        </a:rPr>
                        <a:t>Hasil Tagihan Siswa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0F172A"/>
                    </a:solidFill>
                  </a:tcPr>
                </a:tc>
              </a:tr>
              <a:tr h="584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Alur Tujuan Pembelajaran (ATP)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Sekuensialisasi konsep materi secara logis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Peta kompetensi Fase E/F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4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Modul Ajar (RPP+)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Skenario berorientasi pemecahan masalah (PBL)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Aktivitas eksplorasi &amp; LKPD mandiri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4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Rubrik Asesmen Otentik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Pengukuran performa pemikiran tingkat tinggi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Portofolio keputusan finansial siswa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  <a:tr h="5848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1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Media Transaksi Virtual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Simulasi interaktif pasar dan manajemen keuangan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350" b="0" i="0" u="none" strike="noStrike" cap="none">
                          <a:solidFill>
                            <a:srgbClr val="334155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Laporan simulasi investasi siswa</a:t>
                      </a:r>
                      <a:endParaRPr/>
                    </a:p>
                  </a:txBody>
                  <a:tcPr marL="63500" marR="63500" marT="25400" marB="25400" anchor="ctr">
                    <a:lnL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</a:tr>
            </a:tbl>
          </a:graphicData>
        </a:graphic>
      </p:graphicFrame>
      <p:sp>
        <p:nvSpPr>
          <p:cNvPr id="143" name="Google Shape;143;p18"/>
          <p:cNvSpPr/>
          <p:nvPr/>
        </p:nvSpPr>
        <p:spPr>
          <a:xfrm>
            <a:off x="762000" y="3504158"/>
            <a:ext cx="298534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8"/>
          <p:cNvSpPr/>
          <p:nvPr/>
        </p:nvSpPr>
        <p:spPr>
          <a:xfrm>
            <a:off x="3747343" y="3504158"/>
            <a:ext cx="43884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/>
          <p:nvPr/>
        </p:nvSpPr>
        <p:spPr>
          <a:xfrm>
            <a:off x="8135838" y="3504158"/>
            <a:ext cx="329416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18"/>
          <p:cNvSpPr/>
          <p:nvPr/>
        </p:nvSpPr>
        <p:spPr>
          <a:xfrm>
            <a:off x="762000" y="4092773"/>
            <a:ext cx="298534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18"/>
          <p:cNvSpPr/>
          <p:nvPr/>
        </p:nvSpPr>
        <p:spPr>
          <a:xfrm>
            <a:off x="3747343" y="4092773"/>
            <a:ext cx="43884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8"/>
          <p:cNvSpPr/>
          <p:nvPr/>
        </p:nvSpPr>
        <p:spPr>
          <a:xfrm>
            <a:off x="8135838" y="4092773"/>
            <a:ext cx="329416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/>
          <p:nvPr/>
        </p:nvSpPr>
        <p:spPr>
          <a:xfrm>
            <a:off x="762000" y="4681388"/>
            <a:ext cx="2985343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8"/>
          <p:cNvSpPr/>
          <p:nvPr/>
        </p:nvSpPr>
        <p:spPr>
          <a:xfrm>
            <a:off x="3747343" y="4681388"/>
            <a:ext cx="4388494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8135838" y="4681388"/>
            <a:ext cx="3294161" cy="9525"/>
          </a:xfrm>
          <a:prstGeom prst="rect">
            <a:avLst/>
          </a:prstGeom>
          <a:solidFill>
            <a:srgbClr val="E2E8F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8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PEMETAAN DOKUMEN PERANGKAT</a:t>
            </a:r>
            <a:endParaRPr/>
          </a:p>
        </p:txBody>
      </p:sp>
      <p:sp>
        <p:nvSpPr>
          <p:cNvPr id="153" name="Google Shape;153;p18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21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1" descr="image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97235" y="3107977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 descr="image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470945" y="3107977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1" descr="image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244655" y="3107977"/>
            <a:ext cx="476250" cy="47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1" descr="image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18365" y="3107977"/>
            <a:ext cx="476250" cy="47625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1"/>
          <p:cNvSpPr/>
          <p:nvPr/>
        </p:nvSpPr>
        <p:spPr>
          <a:xfrm>
            <a:off x="762000" y="3346102"/>
            <a:ext cx="10668000" cy="38100"/>
          </a:xfrm>
          <a:prstGeom prst="rect">
            <a:avLst/>
          </a:prstGeom>
          <a:solidFill>
            <a:srgbClr val="CBD5E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21"/>
          <p:cNvSpPr txBox="1"/>
          <p:nvPr/>
        </p:nvSpPr>
        <p:spPr>
          <a:xfrm>
            <a:off x="703328" y="3774727"/>
            <a:ext cx="246421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Analisis CP</a:t>
            </a:r>
            <a:endParaRPr/>
          </a:p>
        </p:txBody>
      </p:sp>
      <p:sp>
        <p:nvSpPr>
          <p:cNvPr id="189" name="Google Shape;189;p21"/>
          <p:cNvSpPr txBox="1"/>
          <p:nvPr/>
        </p:nvSpPr>
        <p:spPr>
          <a:xfrm>
            <a:off x="762000" y="4155727"/>
            <a:ext cx="2346870" cy="60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Bedah Capaian Pembelajaran Kurikulum Nasional Ekonomi Fase E/F.</a:t>
            </a:r>
            <a:endParaRPr/>
          </a:p>
        </p:txBody>
      </p:sp>
      <p:sp>
        <p:nvSpPr>
          <p:cNvPr id="190" name="Google Shape;190;p21"/>
          <p:cNvSpPr txBox="1"/>
          <p:nvPr/>
        </p:nvSpPr>
        <p:spPr>
          <a:xfrm>
            <a:off x="3477037" y="3774727"/>
            <a:ext cx="246421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Desain Alur</a:t>
            </a:r>
            <a:endParaRPr/>
          </a:p>
        </p:txBody>
      </p:sp>
      <p:sp>
        <p:nvSpPr>
          <p:cNvPr id="191" name="Google Shape;191;p21"/>
          <p:cNvSpPr txBox="1"/>
          <p:nvPr/>
        </p:nvSpPr>
        <p:spPr>
          <a:xfrm>
            <a:off x="3535709" y="4155727"/>
            <a:ext cx="234687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Merumuskan Alur Tujuan Pembelajaran secara logis-skematik.</a:t>
            </a:r>
            <a:endParaRPr/>
          </a:p>
        </p:txBody>
      </p:sp>
      <p:sp>
        <p:nvSpPr>
          <p:cNvPr id="192" name="Google Shape;192;p21"/>
          <p:cNvSpPr txBox="1"/>
          <p:nvPr/>
        </p:nvSpPr>
        <p:spPr>
          <a:xfrm>
            <a:off x="6250747" y="3774727"/>
            <a:ext cx="246421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Modul &amp; Media</a:t>
            </a:r>
            <a:endParaRPr/>
          </a:p>
        </p:txBody>
      </p:sp>
      <p:sp>
        <p:nvSpPr>
          <p:cNvPr id="193" name="Google Shape;193;p21"/>
          <p:cNvSpPr txBox="1"/>
          <p:nvPr/>
        </p:nvSpPr>
        <p:spPr>
          <a:xfrm>
            <a:off x="6309419" y="4155727"/>
            <a:ext cx="234687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Penyusunan modul ajar berbasis masalah serta simulasi digital.</a:t>
            </a:r>
            <a:endParaRPr/>
          </a:p>
        </p:txBody>
      </p:sp>
      <p:sp>
        <p:nvSpPr>
          <p:cNvPr id="194" name="Google Shape;194;p21"/>
          <p:cNvSpPr txBox="1"/>
          <p:nvPr/>
        </p:nvSpPr>
        <p:spPr>
          <a:xfrm>
            <a:off x="9024457" y="3774727"/>
            <a:ext cx="2464214" cy="285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 b="1" i="0" u="none" strike="noStrike" cap="none">
                <a:solidFill>
                  <a:srgbClr val="0284C7"/>
                </a:solidFill>
                <a:latin typeface="Poppins"/>
                <a:ea typeface="Poppins"/>
                <a:cs typeface="Poppins"/>
                <a:sym typeface="Poppins"/>
              </a:rPr>
              <a:t>Validasi</a:t>
            </a:r>
            <a:endParaRPr/>
          </a:p>
        </p:txBody>
      </p:sp>
      <p:sp>
        <p:nvSpPr>
          <p:cNvPr id="195" name="Google Shape;195;p21"/>
          <p:cNvSpPr txBox="1"/>
          <p:nvPr/>
        </p:nvSpPr>
        <p:spPr>
          <a:xfrm>
            <a:off x="9083129" y="4155727"/>
            <a:ext cx="2346870" cy="40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25" b="0" i="0" u="none" strike="noStrike" cap="none">
                <a:solidFill>
                  <a:srgbClr val="475569"/>
                </a:solidFill>
                <a:latin typeface="Lato"/>
                <a:ea typeface="Lato"/>
                <a:cs typeface="Lato"/>
                <a:sym typeface="Lato"/>
              </a:rPr>
              <a:t>Review sejawat dalam MGMP sekolah dan persetujuan pengawas.</a:t>
            </a:r>
            <a:endParaRPr/>
          </a:p>
        </p:txBody>
      </p:sp>
      <p:sp>
        <p:nvSpPr>
          <p:cNvPr id="196" name="Google Shape;196;p21"/>
          <p:cNvSpPr txBox="1"/>
          <p:nvPr/>
        </p:nvSpPr>
        <p:spPr>
          <a:xfrm>
            <a:off x="952500" y="571500"/>
            <a:ext cx="11001375" cy="434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5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TIMELINE PENYUSUNAN PERANGKAT</a:t>
            </a:r>
            <a:endParaRPr/>
          </a:p>
        </p:txBody>
      </p:sp>
      <p:sp>
        <p:nvSpPr>
          <p:cNvPr id="197" name="Google Shape;197;p21"/>
          <p:cNvSpPr/>
          <p:nvPr/>
        </p:nvSpPr>
        <p:spPr>
          <a:xfrm>
            <a:off x="762000" y="571500"/>
            <a:ext cx="57150" cy="434280"/>
          </a:xfrm>
          <a:prstGeom prst="rect">
            <a:avLst/>
          </a:prstGeom>
          <a:solidFill>
            <a:srgbClr val="0284C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84C7"/>
        </a:solidFill>
        <a:effectLst/>
      </p:bgPr>
    </p:bg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Google Shape;132;p17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-46315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7"/>
          <p:cNvSpPr/>
          <p:nvPr/>
        </p:nvSpPr>
        <p:spPr>
          <a:xfrm>
            <a:off x="5715000" y="2742307"/>
            <a:ext cx="762000" cy="3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id-ID" sz="1800" b="0" i="0" u="none" strike="noStrike" cap="none">
              <a:solidFill>
                <a:schemeClr val="bg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7"/>
          <p:cNvSpPr txBox="1"/>
          <p:nvPr/>
        </p:nvSpPr>
        <p:spPr>
          <a:xfrm>
            <a:off x="3227754" y="203132"/>
            <a:ext cx="5943111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d-ID" sz="4200" b="1" i="0" u="none" strike="noStrike" cap="none" smtClean="0">
                <a:solidFill>
                  <a:schemeClr val="bg1"/>
                </a:solidFill>
                <a:latin typeface="Poppins"/>
                <a:ea typeface="Poppins"/>
                <a:cs typeface="Poppins"/>
                <a:sym typeface="Poppins"/>
              </a:rPr>
              <a:t>CP IPS/EKONOMI</a:t>
            </a:r>
            <a:endParaRPr lang="id-ID">
              <a:solidFill>
                <a:schemeClr val="bg1"/>
              </a:solidFill>
            </a:endParaRPr>
          </a:p>
        </p:txBody>
      </p:sp>
      <p:sp>
        <p:nvSpPr>
          <p:cNvPr id="135" name="Google Shape;135;p17"/>
          <p:cNvSpPr txBox="1"/>
          <p:nvPr/>
        </p:nvSpPr>
        <p:spPr>
          <a:xfrm>
            <a:off x="622543" y="1005104"/>
            <a:ext cx="7263180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hakikat ilmu ekonomi: Bu Finie &amp; Pak Yogo</a:t>
            </a:r>
          </a:p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produk keuangan bank dan nonbank: Bu Nurmani</a:t>
            </a:r>
          </a:p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Badan Usaha (Bu Yani)</a:t>
            </a:r>
          </a:p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risiko keuangan dan laporan keuangan pribadi : Bu Karma</a:t>
            </a:r>
            <a:endParaRPr lang="id-ID" sz="1800" smtClean="0">
              <a:solidFill>
                <a:schemeClr val="bg1"/>
              </a:solidFill>
            </a:endParaRPr>
          </a:p>
        </p:txBody>
      </p:sp>
      <p:sp>
        <p:nvSpPr>
          <p:cNvPr id="6" name="Google Shape;135;p17"/>
          <p:cNvSpPr txBox="1"/>
          <p:nvPr/>
        </p:nvSpPr>
        <p:spPr>
          <a:xfrm>
            <a:off x="1306389" y="3191736"/>
            <a:ext cx="8415127" cy="13295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pendapatan nasional dan pertumbuhan ekonomi: Bu Endah</a:t>
            </a:r>
          </a:p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konsep ketenagakerjaan: Bu Darni</a:t>
            </a:r>
          </a:p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peredaran uang, inflasi (Bu Yeni) dan kebijakan moneter (Bu Hodijah)</a:t>
            </a:r>
            <a:endParaRPr lang="id-ID" sz="1800" smtClean="0">
              <a:solidFill>
                <a:schemeClr val="bg1"/>
              </a:solidFill>
            </a:endParaRPr>
          </a:p>
        </p:txBody>
      </p:sp>
      <p:sp>
        <p:nvSpPr>
          <p:cNvPr id="7" name="Google Shape;135;p17"/>
          <p:cNvSpPr txBox="1"/>
          <p:nvPr/>
        </p:nvSpPr>
        <p:spPr>
          <a:xfrm>
            <a:off x="2454442" y="4729844"/>
            <a:ext cx="9135773" cy="1772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akuntansi keuangan dasar (Pak Husin &amp; Bu Murni)</a:t>
            </a:r>
          </a:p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kebijakan fiskal, fungsi anggaran negara dan daerah, dan perpajakan (Bu Kasmira)</a:t>
            </a:r>
          </a:p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ekonomi internasional (Bu Muli)</a:t>
            </a:r>
          </a:p>
          <a:p>
            <a:pPr marL="285750" lvl="0" indent="-285750">
              <a:lnSpc>
                <a:spcPct val="160000"/>
              </a:lnSpc>
              <a:buFont typeface="Wingdings" pitchFamily="2" charset="2"/>
              <a:buChar char="q"/>
            </a:pPr>
            <a:r>
              <a:rPr lang="id-ID" sz="1800" smtClean="0">
                <a:solidFill>
                  <a:schemeClr val="bg1"/>
                </a:solidFill>
              </a:rPr>
              <a:t>literasi ekonomi dan keuangan digital</a:t>
            </a:r>
            <a:endParaRPr lang="id-ID" sz="180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284C7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4"/>
          <p:cNvSpPr/>
          <p:nvPr/>
        </p:nvSpPr>
        <p:spPr>
          <a:xfrm>
            <a:off x="5715000" y="2742307"/>
            <a:ext cx="762000" cy="38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213;p24"/>
          <p:cNvSpPr txBox="1"/>
          <p:nvPr/>
        </p:nvSpPr>
        <p:spPr>
          <a:xfrm>
            <a:off x="381000" y="620634"/>
            <a:ext cx="10668000" cy="55399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b="0" i="0" u="none" strike="noStrike" cap="none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KONSEP EKONOMI:  FINIE - KARMA</a:t>
            </a:r>
          </a:p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PERMINTAAN, PENAWARAN, DAN HK: YOGO-NURMANI</a:t>
            </a:r>
          </a:p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PN DAN PERTUMBUHAN EKONOMI: ENDAH-NURSAFIA</a:t>
            </a:r>
          </a:p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KETENAGAKERJAAN: DARNI</a:t>
            </a:r>
          </a:p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INDEKS HARGA DAN INFLASI: YENI</a:t>
            </a:r>
          </a:p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BANK SENTRAL DAN KEB. MONETER: HODIJAH-IMRAN</a:t>
            </a:r>
          </a:p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KEB. FISKAL DAN PAJAK: KASMIRA</a:t>
            </a:r>
          </a:p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MANAJEMEN BADAN USAHA: YANI-SITI</a:t>
            </a:r>
          </a:p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EKONOMI INTERNASIONAL: MULIANI</a:t>
            </a:r>
          </a:p>
          <a:p>
            <a:pPr marL="457200" marR="0" lvl="0" indent="-4572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en-US" sz="2400" dirty="0" smtClean="0">
                <a:solidFill>
                  <a:schemeClr val="bg1"/>
                </a:solidFill>
                <a:latin typeface="MS PGothic" pitchFamily="34" charset="-128"/>
                <a:ea typeface="MS PGothic" pitchFamily="34" charset="-128"/>
                <a:cs typeface="Plus Jakarta Sans Light"/>
                <a:sym typeface="Plus Jakarta Sans Light"/>
              </a:rPr>
              <a:t>AKUNTANSI: HUSIN-MURNI</a:t>
            </a:r>
            <a:endParaRPr lang="id-ID" sz="2400" dirty="0">
              <a:solidFill>
                <a:schemeClr val="bg1"/>
              </a:solidFill>
              <a:latin typeface="MS PGothic" pitchFamily="34" charset="-128"/>
              <a:ea typeface="MS PGothic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AFC"/>
        </a:solidFill>
        <a:effectLst/>
      </p:bgPr>
    </p:bg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4" descr="imag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24"/>
          <p:cNvSpPr txBox="1"/>
          <p:nvPr/>
        </p:nvSpPr>
        <p:spPr>
          <a:xfrm>
            <a:off x="495300" y="2141190"/>
            <a:ext cx="11201400" cy="102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400" b="1" i="0" u="none" strike="noStrike" cap="none">
                <a:solidFill>
                  <a:srgbClr val="0F172A"/>
                </a:solidFill>
                <a:latin typeface="Poppins"/>
                <a:ea typeface="Poppins"/>
                <a:cs typeface="Poppins"/>
                <a:sym typeface="Poppins"/>
              </a:rPr>
              <a:t>RUANG DISKUSI</a:t>
            </a:r>
            <a:endParaRPr/>
          </a:p>
        </p:txBody>
      </p:sp>
      <p:sp>
        <p:nvSpPr>
          <p:cNvPr id="230" name="Google Shape;230;p24"/>
          <p:cNvSpPr txBox="1"/>
          <p:nvPr/>
        </p:nvSpPr>
        <p:spPr>
          <a:xfrm>
            <a:off x="762000" y="3312765"/>
            <a:ext cx="10668000" cy="365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5994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284C7"/>
                </a:solidFill>
                <a:latin typeface="Lato"/>
                <a:ea typeface="Lato"/>
                <a:cs typeface="Lato"/>
                <a:sym typeface="Lato"/>
              </a:rPr>
              <a:t>Pertanyaan, Saran, &amp; Kolaborasi Penyusunan Perangkat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1368</TotalTime>
  <Words>412</Words>
  <Application>Microsoft Office PowerPoint</Application>
  <PresentationFormat>Custom</PresentationFormat>
  <Paragraphs>63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Poppins</vt:lpstr>
      <vt:lpstr>Plus Jakarta Sans Light</vt:lpstr>
      <vt:lpstr>Poppins Medium</vt:lpstr>
      <vt:lpstr>Calibri</vt:lpstr>
      <vt:lpstr>Lato</vt:lpstr>
      <vt:lpstr>MS PGothic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11</cp:revision>
  <dcterms:modified xsi:type="dcterms:W3CDTF">2026-06-14T13:42:33Z</dcterms:modified>
</cp:coreProperties>
</file>