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5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30734"/>
            <a:ext cx="3143250" cy="30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2364134"/>
            <a:ext cx="9001125" cy="1139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0" i="0" u="none">
                <a:solidFill>
                  <a:srgbClr val="F8FAFC"/>
                </a:solidFill>
                <a:latin typeface="Plus Jakarta Sans ExtraBold"/>
              </a:rPr>
              <a:t>Program Pembiasaan Karakter Siswa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693765"/>
            <a:ext cx="685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Plus Jakarta Sans"/>
              </a:rPr>
              <a:t>Kerangka Strategis Pembentukan Karakter Unggul, Penanaman Disiplin, dan Evaluasi Tindak Lanjut Berkelanjutan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1525" y="1897409"/>
            <a:ext cx="2819400" cy="171450"/>
          </a:xfrm>
          <a:prstGeom prst="rect">
            <a:avLst/>
          </a:prstGeom>
          <a:noFill/>
        </p:spPr>
        <p:txBody>
          <a:bodyPr wrap="square" lIns="257175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2DD4BF"/>
                </a:solidFill>
                <a:latin typeface="Plus Jakarta Sans SemiBold"/>
              </a:rPr>
              <a:t>PANDUAN IMPLEMENTASI SEKOLAH</a:t>
            </a:r>
          </a:p>
        </p:txBody>
      </p:sp>
      <p:sp>
        <p:nvSpPr>
          <p:cNvPr id="6" name="Rectangle 5"/>
          <p:cNvSpPr/>
          <p:nvPr/>
        </p:nvSpPr>
        <p:spPr>
          <a:xfrm>
            <a:off x="2895600" y="4684365"/>
            <a:ext cx="9525" cy="30480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1925984"/>
            <a:ext cx="180975" cy="1333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646265"/>
            <a:ext cx="381000" cy="381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925" y="4646265"/>
            <a:ext cx="381000" cy="3810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" y="4751040"/>
            <a:ext cx="219075" cy="171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4900" y="4651027"/>
            <a:ext cx="14859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Penyelenggara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4822477"/>
            <a:ext cx="14859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E2E8F0"/>
                </a:solidFill>
                <a:latin typeface="Plus Jakarta Sans SemiBold"/>
              </a:rPr>
              <a:t>Tim Pengurus MGMP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4700" y="4751040"/>
            <a:ext cx="171450" cy="1714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05225" y="4651027"/>
            <a:ext cx="16097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Fokus Utama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5225" y="4822477"/>
            <a:ext cx="16097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E2E8F0"/>
                </a:solidFill>
                <a:latin typeface="Plus Jakarta Sans SemiBold"/>
              </a:rPr>
              <a:t>Profil Pelajar Pancasila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9275" y="666750"/>
            <a:ext cx="2143125" cy="3238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327969"/>
            <a:ext cx="3454449" cy="30974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849" y="2461319"/>
            <a:ext cx="3454449" cy="28307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461319"/>
            <a:ext cx="3454449" cy="28307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60293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URGENSI &amp; LANDASAN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42950"/>
            <a:ext cx="6330791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Mengapa Pembiasaan Karakter Penting?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91675" y="742950"/>
            <a:ext cx="18383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0F766E"/>
                </a:solidFill>
                <a:latin typeface="Plus Jakarta Sans SemiBold"/>
              </a:rPr>
              <a:t>Landasan Kurikulum Merdeka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025" y="2680394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62025" y="3328094"/>
            <a:ext cx="2887079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Pembentukan Olah Rasa &amp; Hati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2025" y="3975794"/>
            <a:ext cx="2749599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Menanamkan kesadaran etika, kejujuran, serta kepedulian sosial yang konsisten melalui aktivitas harian di sekolah.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1274" y="2813744"/>
            <a:ext cx="4572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21274" y="3461444"/>
            <a:ext cx="288707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Penguatan Budaya Disiplin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1274" y="3842444"/>
            <a:ext cx="2749599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Membangun kebiasaan tepat waktu, tanggung jawab tugas, serta penghormatan terhadap tata tertib sekolah.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0524" y="2813744"/>
            <a:ext cx="457200" cy="457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480524" y="3461444"/>
            <a:ext cx="288707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Kesiapan Dunia Kerja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80524" y="3842444"/>
            <a:ext cx="2749599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Menyiapkan soft skills peserta didik agar siap beradaptasi dengan integritas dan etos kerja profesional tinggi.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325" y="2794694"/>
            <a:ext cx="228600" cy="2286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5574" y="2928044"/>
            <a:ext cx="228600" cy="2286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94824" y="2928044"/>
            <a:ext cx="2286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628900"/>
            <a:ext cx="3530649" cy="11525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749" y="2628900"/>
            <a:ext cx="3530649" cy="1152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899" y="2628900"/>
            <a:ext cx="3530649" cy="11525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971925"/>
            <a:ext cx="3530649" cy="11525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749" y="3971925"/>
            <a:ext cx="3530649" cy="11525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899" y="3971925"/>
            <a:ext cx="3530649" cy="11525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334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KERANGKA NILAI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42950"/>
            <a:ext cx="1152144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6 Dimensi Utama Pembiasaan Karakter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857500"/>
            <a:ext cx="381000" cy="3810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349" y="2857500"/>
            <a:ext cx="381000" cy="3810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0499" y="2857500"/>
            <a:ext cx="381000" cy="3810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4200525"/>
            <a:ext cx="381000" cy="3810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9349" y="4200525"/>
            <a:ext cx="381000" cy="3810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0499" y="4200525"/>
            <a:ext cx="381000" cy="3810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162" y="2962275"/>
            <a:ext cx="219075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2857500"/>
            <a:ext cx="2650331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Beriman &amp; Bertaqwa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114675"/>
            <a:ext cx="252412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Pelaksanaan ibadah rutin harian.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4124" y="2962275"/>
            <a:ext cx="171450" cy="1714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092749" y="2857500"/>
            <a:ext cx="266705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Berkebinekaan Global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92749" y="3114675"/>
            <a:ext cx="254004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Penghargaan atas keberagaman budaya.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13899" y="2857500"/>
            <a:ext cx="266705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Gotong Royong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13899" y="3114675"/>
            <a:ext cx="254004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Kolaborasi kebersihan dan kepedulian.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9162" y="4305300"/>
            <a:ext cx="219075" cy="1714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371600" y="4200525"/>
            <a:ext cx="266705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Kemandirian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4457700"/>
            <a:ext cx="254004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Tanggung jawab penyelesaian tugas.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83174" y="4305300"/>
            <a:ext cx="133350" cy="1714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92749" y="4200525"/>
            <a:ext cx="266705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Bernalar Kritis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92749" y="4457700"/>
            <a:ext cx="254004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Refleksi dan pemecahan masalah.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5749" y="4305300"/>
            <a:ext cx="190500" cy="17145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813899" y="4200525"/>
            <a:ext cx="2190273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Kreativitas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13899" y="4457700"/>
            <a:ext cx="208597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Inovasi karya siswa positif.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600325"/>
            <a:ext cx="3454449" cy="25527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849" y="2709862"/>
            <a:ext cx="3454449" cy="2333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600325"/>
            <a:ext cx="3454449" cy="2552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5334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TARGET KUALITATIF &amp; KUANTITATIF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42950"/>
            <a:ext cx="1152144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Target Capaian Pembiasaan Karakter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125" y="2990850"/>
            <a:ext cx="267339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5400" b="0" i="0" u="none">
                <a:solidFill>
                  <a:srgbClr val="0D9488"/>
                </a:solidFill>
                <a:latin typeface="Plus Jakarta Sans ExtraBold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3790950"/>
            <a:ext cx="2673399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Partisipasi Siswa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4105275"/>
            <a:ext cx="2673399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Plus Jakarta Sans"/>
              </a:rPr>
              <a:t>Seluruh siswa terlibat dalam program keagamaan dan kebersihan harian.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9374" y="3100387"/>
            <a:ext cx="267339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5400" b="0" i="0" u="none">
                <a:solidFill>
                  <a:srgbClr val="D97706"/>
                </a:solidFill>
                <a:latin typeface="Plus Jakarta Sans ExtraBold"/>
              </a:rPr>
              <a:t>90%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9374" y="3900487"/>
            <a:ext cx="2673399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Ketepatan Waktu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9374" y="4214812"/>
            <a:ext cx="267339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Plus Jakarta Sans"/>
              </a:rPr>
              <a:t>Penurunan tingkat keterlambatan kehadiran di sekolah dan kelas.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18624" y="2990850"/>
            <a:ext cx="267339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5400" b="0" i="0" u="none">
                <a:solidFill>
                  <a:srgbClr val="2563EB"/>
                </a:solidFill>
                <a:latin typeface="Plus Jakarta Sans ExtraBold"/>
              </a:rPr>
              <a:t>5S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18624" y="3790950"/>
            <a:ext cx="2673399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Budaya Sekolah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18624" y="4105275"/>
            <a:ext cx="2673399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Plus Jakarta Sans"/>
              </a:rPr>
              <a:t>Senyum, Sapa, Salam, Sopan, dan Santun di seluruh area lingkungan.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24200"/>
            <a:ext cx="2072580" cy="15811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580" y="3124200"/>
            <a:ext cx="2072580" cy="1581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560" y="3124200"/>
            <a:ext cx="2072580" cy="15811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4541" y="3124200"/>
            <a:ext cx="2072580" cy="15811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9521" y="3124200"/>
            <a:ext cx="2072580" cy="15811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334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STRUKTUR WAKTU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42950"/>
            <a:ext cx="1152144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Rangkaian Pembiasaan Rutin Harian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3371850"/>
            <a:ext cx="1057275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0100" y="3743325"/>
            <a:ext cx="177615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5S &amp; Penyambutan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4038600"/>
            <a:ext cx="169158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Sambut siswa di gerbang sekolah.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5080" y="3371850"/>
            <a:ext cx="1047750" cy="2476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25080" y="3743325"/>
            <a:ext cx="177615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Literasi &amp; Doa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25080" y="4038600"/>
            <a:ext cx="169158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Doa bersama dan pembacaan kitab.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0060" y="3371850"/>
            <a:ext cx="10382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50060" y="3743325"/>
            <a:ext cx="177615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Ibadah Berjamaah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50060" y="4038600"/>
            <a:ext cx="169158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Salat zuhur berjamaah &amp; kultum.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5041" y="3371850"/>
            <a:ext cx="1019175" cy="2476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475041" y="3743325"/>
            <a:ext cx="177615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Operasi Semut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75041" y="4038600"/>
            <a:ext cx="169158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Piket kebersihan area kelas.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0021" y="3371850"/>
            <a:ext cx="1009650" cy="2476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700021" y="3743325"/>
            <a:ext cx="177615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Refleksi Harian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00021" y="4038600"/>
            <a:ext cx="169158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Pengisian jurnal pembiasaan mandiri.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47875"/>
            <a:ext cx="5053756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356" y="2024062"/>
            <a:ext cx="5538043" cy="1095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4356" y="3309937"/>
            <a:ext cx="5538043" cy="10953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4356" y="4595812"/>
            <a:ext cx="5538043" cy="1095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IMPLEMENTASI LAPANGAN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42950"/>
            <a:ext cx="1152144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Penanaman Kedisiplinan &amp; Etika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2057400"/>
            <a:ext cx="5034706" cy="3600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11056" y="2214562"/>
            <a:ext cx="529488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Seragam &amp; Atribut Lengkap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11056" y="2490787"/>
            <a:ext cx="5042743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Kedisiplinan berpakaian sesuai tata tertib sekolah secara melembaga.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11056" y="3500437"/>
            <a:ext cx="529488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Manajemen Keterlambatan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11056" y="3776662"/>
            <a:ext cx="5042743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Pendampingan konseling edukatif bagi siswa terlambat tanpa hukuman fisik.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11056" y="4786312"/>
            <a:ext cx="529488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Budaya Malu Melanggar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1056" y="5062537"/>
            <a:ext cx="5042743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Membangun dorongan internal siswa untuk selalu bersikap jujur dan tertib.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38462"/>
            <a:ext cx="2571750" cy="18764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0" y="2938462"/>
            <a:ext cx="2571750" cy="1876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300" y="2938462"/>
            <a:ext cx="2571750" cy="18764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650" y="2828925"/>
            <a:ext cx="2571750" cy="2095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METODOLOGI PEMBENTUKAN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42950"/>
            <a:ext cx="1152144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4 Pilar Strategi Pelaksanaan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" y="3214687"/>
            <a:ext cx="419100" cy="419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7725" y="3786187"/>
            <a:ext cx="220027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Pengajaran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100512"/>
            <a:ext cx="20955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Integrasi nilai karakter dalam modul ajar kelas.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075" y="3214687"/>
            <a:ext cx="419100" cy="4191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48075" y="3786187"/>
            <a:ext cx="220027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Pembiasaan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48075" y="4100512"/>
            <a:ext cx="20955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Rutinitas harian yang terstruktur dan konsisten.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8425" y="3214687"/>
            <a:ext cx="419100" cy="4191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48425" y="3786187"/>
            <a:ext cx="220027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Keteladanan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8425" y="4100512"/>
            <a:ext cx="20955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Contoh nyata dari seluruh tenaga pendidik.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8775" y="3105150"/>
            <a:ext cx="419100" cy="4191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48775" y="3676650"/>
            <a:ext cx="220027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Pendampingan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48775" y="3990975"/>
            <a:ext cx="20955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Bimbingan suportif bagi siswa yang membutuhkan.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212" y="3328987"/>
            <a:ext cx="238125" cy="1905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2375" y="3328987"/>
            <a:ext cx="190500" cy="1905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72250" y="3328987"/>
            <a:ext cx="171450" cy="1905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48787" y="3219450"/>
            <a:ext cx="219075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643" y="2047875"/>
            <a:ext cx="5053756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66912"/>
            <a:ext cx="5538043" cy="1133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290887"/>
            <a:ext cx="5538043" cy="11334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614862"/>
            <a:ext cx="5538043" cy="1133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AKSI KOLABORATIF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42950"/>
            <a:ext cx="1152144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Gotong Royong &amp; Kepedulian Lingkungan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168" y="2057400"/>
            <a:ext cx="5034706" cy="3600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7725" y="2166937"/>
            <a:ext cx="5314883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Piket Kebersihan Bersama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2462212"/>
            <a:ext cx="5061793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Menjaga kebersihan ruang kelas dan bengkel secara bergiliran setiap hari.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490912"/>
            <a:ext cx="5314883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Gerakan Memilah Sampah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3786187"/>
            <a:ext cx="5061793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Edukasi kepedulian ekologi melalui pemisahan sampah organik dan anorganik.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4814887"/>
            <a:ext cx="5314883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Jumat Bersih &amp; Sehat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5110162"/>
            <a:ext cx="5061793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Aktivitas gotong royong massal pembersihan lingkungan sekolah mingguan.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334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MEKANISME EVALUASI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42950"/>
            <a:ext cx="1152144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Evaluasi &amp; Rencana Tindak Lanjut (RTL)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471737"/>
            <a:ext cx="10972800" cy="2771775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471737"/>
          <a:ext cx="10963272" cy="2771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0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0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9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94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Aspek Evaluasi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Indikator Kinerja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Kendala Lapangan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Rencana Tindak Lanjut (RTL)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943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F172A"/>
                          </a:solidFill>
                          <a:latin typeface="Plus Jakarta Sans SemiBold"/>
                        </a:rPr>
                        <a:t>Kedisiplinan Waktu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Persentase siswa hadir tepat waktu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Keterbatasan moda transportasi umum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F766E"/>
                          </a:solidFill>
                          <a:latin typeface="Plus Jakarta Sans SemiBold"/>
                        </a:rPr>
                        <a:t>Optimalisasi Piket Guru &amp; Koordinasi Orang Tua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943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F172A"/>
                          </a:solidFill>
                          <a:latin typeface="Plus Jakarta Sans SemiBold"/>
                        </a:rPr>
                        <a:t>Pelaksanaan Ibadah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Kehadiran salat zuhur berjamaah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Kapasitas tempat ibadah terbatas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F766E"/>
                          </a:solidFill>
                          <a:latin typeface="Plus Jakarta Sans SemiBold"/>
                        </a:rPr>
                        <a:t>Penjadwalan Sholat Berjamaah Bergelombang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946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F172A"/>
                          </a:solidFill>
                          <a:latin typeface="Plus Jakarta Sans SemiBold"/>
                        </a:rPr>
                        <a:t>Kebersihan Lingkungan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Kebersihan area kelas &amp; bengkel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Konsistensi piket kelas harian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F766E"/>
                          </a:solidFill>
                          <a:latin typeface="Plus Jakarta Sans SemiBold"/>
                        </a:rPr>
                        <a:t>Lomba Kebersihan Kelas Bulanan &amp; Reward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495550"/>
            <a:ext cx="3454449" cy="2762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849" y="2624137"/>
            <a:ext cx="3454449" cy="25050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624137"/>
            <a:ext cx="3454449" cy="2505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5334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TRISENTRA PENDIDIKAN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42950"/>
            <a:ext cx="1152144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Sinergi Ekosistem Pembiasaan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25" y="2847975"/>
            <a:ext cx="457200" cy="45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62025" y="3457575"/>
            <a:ext cx="288707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Peran Sekolah &amp; Guru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2025" y="3876675"/>
            <a:ext cx="274959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Menyediakan fasilitas, keteladanan harian, serta monitoring pembiasaan yang konsisten.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274" y="2976562"/>
            <a:ext cx="457200" cy="457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21274" y="3586162"/>
            <a:ext cx="288707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Peran Orang Tua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1274" y="4005262"/>
            <a:ext cx="2749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Melanjutkan pengawasan pembiasaan positif di rumah serta komunikasi aktif dengan sekolah.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0524" y="2976562"/>
            <a:ext cx="457200" cy="457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80524" y="3586162"/>
            <a:ext cx="288707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Peran Komunitas MGMP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80524" y="4005262"/>
            <a:ext cx="2749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Wadah berbagi *best practice*, evaluasi program antar-sekolah, dan penyusunan instrumen baku.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7275" y="2971800"/>
            <a:ext cx="266700" cy="2095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0812" y="3100387"/>
            <a:ext cx="238125" cy="2095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5774" y="3100387"/>
            <a:ext cx="266700" cy="209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48175"/>
            <a:ext cx="10972800" cy="6191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762250"/>
            <a:ext cx="3505200" cy="1343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2762250"/>
            <a:ext cx="3505200" cy="13430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2762250"/>
            <a:ext cx="3505200" cy="1343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0972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DAMPAK &amp; HASIL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42950"/>
            <a:ext cx="1152144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Indikator Keberhasilan Jangka Panjang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4648200"/>
            <a:ext cx="10420350" cy="219075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66534"/>
                </a:solidFill>
                <a:latin typeface="Plus Jakarta Sans SemiBold"/>
              </a:rPr>
              <a:t>Terwujudnya Iklim Sekolah Yang Aman, Nyaman, Inklusif, dan Berbudaya Tinggi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2990850"/>
            <a:ext cx="3048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657600"/>
            <a:ext cx="304800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0D9488"/>
                </a:solidFill>
                <a:latin typeface="Plus Jakarta Sans SemiBold"/>
              </a:rPr>
              <a:t>Toleransi Perundungan (Bullying)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990850"/>
            <a:ext cx="3048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100%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657600"/>
            <a:ext cx="304800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0D9488"/>
                </a:solidFill>
                <a:latin typeface="Plus Jakarta Sans SemiBold"/>
              </a:rPr>
              <a:t>Keterlibatan Guru Pembina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5800" y="2990850"/>
            <a:ext cx="3048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12 Bln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657600"/>
            <a:ext cx="304800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0D9488"/>
                </a:solidFill>
                <a:latin typeface="Plus Jakarta Sans SemiBold"/>
              </a:rPr>
              <a:t>Evaluasi Berkala MGMP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487" y="4686300"/>
            <a:ext cx="171450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712" y="4386262"/>
            <a:ext cx="3076575" cy="52387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947862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0434" y="2786062"/>
            <a:ext cx="9051131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300" b="0" i="0" u="none">
                <a:solidFill>
                  <a:srgbClr val="F8FAFC"/>
                </a:solidFill>
                <a:latin typeface="Plus Jakarta Sans ExtraBold"/>
              </a:rPr>
              <a:t>Mewujudkan Generasi Berkarakter Unggul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0" y="3471862"/>
            <a:ext cx="6096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Plus Jakarta Sans"/>
              </a:rPr>
              <a:t>Terima kasih atas dedikasi dan kolaborasi seluruh pendidik demi masa depan peserta didik Indonesia.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312" y="2119312"/>
            <a:ext cx="333375" cy="26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2037" y="4548187"/>
            <a:ext cx="24479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E2E8F0"/>
                </a:solidFill>
                <a:latin typeface="Plus Jakarta Sans SemiBold"/>
              </a:rPr>
              <a:t>Sesi Diskusi &amp; Tanya Jawab MGMP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571500"/>
            <a:ext cx="116014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0000"/>
                </a:solidFill>
                <a:latin typeface="Plus Jakarta Sans"/>
              </a:rPr>
              <a:t>Image Sources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71500" y="857250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16954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16954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38225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6875" y="1000125"/>
            <a:ext cx="99536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Plus Jakarta Sans"/>
              </a:rPr>
              <a:t>https://asianews.network/wp-content/uploads/bfi_thumb/AFP__20260227__99698J8__v1__MidRes__IndonesiaReligionIslamRamadan-7orwqyg1ckaif498vtj8u11dnfyqbetyfscbkubuzpc.jpg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1352550"/>
            <a:ext cx="99536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asianews.network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47850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1885950"/>
            <a:ext cx="99536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Plus Jakarta Sans"/>
              </a:rPr>
              <a:t>https://www.seatrekbali.com/wp-content/uploads/2026/02/SeaTrek-Group-photo-with-teachers-and-students-of-Aduwei-school.webp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2085975"/>
            <a:ext cx="99536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www.seatrekbali.com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624</Words>
  <Application>Microsoft Office PowerPoint</Application>
  <PresentationFormat>Widescreen</PresentationFormat>
  <Paragraphs>122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Plus Jakarta Sans</vt:lpstr>
      <vt:lpstr>Plus Jakarta Sans ExtraBold</vt:lpstr>
      <vt:lpstr>Plus Jakarta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Heli Suansyah</dc:creator>
  <cp:keywords/>
  <dc:description>generated using python-pptx</dc:description>
  <cp:lastModifiedBy>HELISUANSYAH</cp:lastModifiedBy>
  <cp:revision>2</cp:revision>
  <dcterms:created xsi:type="dcterms:W3CDTF">2013-01-27T09:14:16Z</dcterms:created>
  <dcterms:modified xsi:type="dcterms:W3CDTF">2026-08-24T04:48:57Z</dcterms:modified>
  <cp:category/>
</cp:coreProperties>
</file>