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59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012" y="2146101"/>
            <a:ext cx="2847975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5406" y="2612826"/>
            <a:ext cx="9501187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172A"/>
                </a:solidFill>
                <a:latin typeface="Plus Jakarta Sans"/>
              </a:rPr>
              <a:t>Hakikat Pendekatan Deep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4026098"/>
            <a:ext cx="9048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Memahami Konsep, Ciri-Ciri, Tujuan, dan Fungsi Pembelajaran Mendalam dalam Transformasi Pendidikan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550693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Pandangan Kementrian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190625"/>
            <a:ext cx="5550693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Esensi Pembelajaran Mendalam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90675"/>
            <a:ext cx="5286375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Menurut Menteri Pendidikan Dasar dan Menengah (Mendikdasmen) Abdul Mu'ti, kata kunci utama Pembelajaran Mendalam adalah </a:t>
            </a:r>
            <a:r>
              <a:rPr sz="1275" b="1" i="0" u="none">
                <a:solidFill>
                  <a:srgbClr val="334155"/>
                </a:solidFill>
                <a:latin typeface="Inter"/>
              </a:rPr>
              <a:t>"memuliakan"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: memuliakan murid, guru, dan ilmu.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433637"/>
            <a:ext cx="5286375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Berakar pada teori 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Information Processing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, pendekatan ini menekankan bahwa kualitas proses belajar menentukan keberhasilan, di mana setiap murid dihargai tanpa memandang latar belakang akademik maupun ekonomi.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21E226-BAB0-F447-D05A-EA55BAFFB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28" b="22741"/>
          <a:stretch/>
        </p:blipFill>
        <p:spPr>
          <a:xfrm>
            <a:off x="6966408" y="652266"/>
            <a:ext cx="3953170" cy="45342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64568"/>
            <a:ext cx="5334000" cy="30432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264568"/>
            <a:ext cx="5334000" cy="30432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607468"/>
            <a:ext cx="488061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Apa Itu Deep Learning?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36093"/>
            <a:ext cx="4648200" cy="1214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Dalam konteks pedagogi, </a:t>
            </a:r>
            <a:r>
              <a:rPr sz="1275" b="1" i="0" u="none">
                <a:solidFill>
                  <a:srgbClr val="334155"/>
                </a:solidFill>
                <a:latin typeface="Inter"/>
              </a:rPr>
              <a:t>Deep Learning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(pembelajaran mendalam) adalah pendekatan yang berfokus pada penguasaan materi secara menyeluruh, di mana siswa aktif membangun makna dan mengaitkan pengetahuan baru dengan pengetahuan sebelumnya.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364831"/>
            <a:ext cx="4648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Pendekatan ini berorientasi pada pemahaman konsep jangka panjang, bukan sekadar hafalan fakta untuk ujian.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2607468"/>
            <a:ext cx="488061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Paradigma Konstruktivisme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036093"/>
            <a:ext cx="46482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Siswa tidak diposisikan sebagai penerima informasi pasif, melainkan sebagai agen aktif yang mengeksplorasi, menganalisis, dan memecahkan masalah nyata.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879056"/>
            <a:ext cx="4648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Pendekatan ini mendorong perkembangan kemampuan berpikir tingkat tinggi (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High Order Thinking Skills / HOTS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Hakikat &amp; Konsep Dasar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90625"/>
            <a:ext cx="5286375" cy="885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90750"/>
            <a:ext cx="5286375" cy="8858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90875"/>
            <a:ext cx="5286375" cy="885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5550693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3 Pilar Utama Deep Learning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1050" y="1304925"/>
            <a:ext cx="515064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1. Meaningful Learning (Bermakna)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1533525"/>
            <a:ext cx="49053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Siswa memahami keterkaitan antar-konsep dan relevansinya dengan kehidupan nyata.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2305050"/>
            <a:ext cx="515064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2. Mindful Learning (Sadar &amp; Fokus)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2533650"/>
            <a:ext cx="49053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Siswa hadir secara penuh, aktif bernalar, dan merefleksikan proses belajarnya.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305175"/>
            <a:ext cx="515064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3. Joyful Learning (Menyenangkan)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3533775"/>
            <a:ext cx="49053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Menciptakan suasana belajar yang aman, suportif, dan bebas dari rasa takut salah.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2290762"/>
            <a:ext cx="11049000" cy="29908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500" y="2290762"/>
          <a:ext cx="11048999" cy="2990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2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7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170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Dimensi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Surface Learning (Permukaan)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Deep Learning (Mendalam)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Fokus Utama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Menghafal rumus, fakta, dan definisi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Memahami struktur konsep dan keterkaitannya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Peran Siswa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Pasif (Menerima ceramah/informasi)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Aktif (Investigasi, diskusi, eksplorasi)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Daya Ingat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Cepat lupa setelah evaluasi selesai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Retensi jangka panjang dan dapat diterapkan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7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Inter"/>
                        </a:rPr>
                        <a:t>Tingkat Berpikir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LOTS (Mengingat &amp; Memahami)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Inter"/>
                        </a:rPr>
                        <a:t>HOTS (Menganalisis, Evaluasi, Mencipta)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" y="2886075"/>
            <a:ext cx="20789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650480" y="2886075"/>
            <a:ext cx="39826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33120" y="2886075"/>
            <a:ext cx="49873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3481387"/>
            <a:ext cx="20789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50480" y="3481387"/>
            <a:ext cx="39826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633120" y="3481387"/>
            <a:ext cx="49873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4076700"/>
            <a:ext cx="20789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650480" y="4076700"/>
            <a:ext cx="39826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33120" y="4076700"/>
            <a:ext cx="49873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672012"/>
            <a:ext cx="20789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650480" y="4672012"/>
            <a:ext cx="39826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633120" y="4672012"/>
            <a:ext cx="49873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1500" y="5267325"/>
            <a:ext cx="20789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650480" y="5267325"/>
            <a:ext cx="39826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633120" y="5267325"/>
            <a:ext cx="49873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Deep vs Surface Learning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57837" y="2281237"/>
            <a:ext cx="1076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Inter"/>
              </a:rPr>
              <a:t>BAGIAN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25641" y="2605087"/>
            <a:ext cx="574071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Ciri-Ciri Deep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376612"/>
            <a:ext cx="7143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Karakteristik khas yang membedakan pendekatan pembelajaran mendalam dari metode konvensional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86012"/>
            <a:ext cx="3492549" cy="2800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386012"/>
            <a:ext cx="3492549" cy="28003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386012"/>
            <a:ext cx="3492549" cy="28003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681287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405187"/>
            <a:ext cx="1550193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Berpikir Kritis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805237"/>
            <a:ext cx="2901999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Mendorong siswa untuk mempertanyakan asumsi, menganalisis argumen, dan menguji kebenaran informasi secara ilmiah.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074" y="2681287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5074" y="3405187"/>
            <a:ext cx="133016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Kolaboratif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074" y="3805237"/>
            <a:ext cx="2901999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Mengutamakan kerja sama tim, interaksi sosial, dan negosiasi ide untuk membangun pemahaman bersama yang inklusif.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74" y="2681287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23374" y="3405187"/>
            <a:ext cx="101012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Reflektif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3374" y="3805237"/>
            <a:ext cx="2901999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Siswa secara berkala mengevaluasi proses berpikir sendiri (metakognisi) dan mengidentifikasi area pemahaman mereka.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650" y="2824162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612" y="2824162"/>
            <a:ext cx="314325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6249" y="2824162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Karakteristik Utama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2125" y="2338387"/>
            <a:ext cx="909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F172A"/>
                </a:solidFill>
                <a:latin typeface="Inter"/>
              </a:rPr>
              <a:t>Pembelajaran Berbasis Masalah Nyata: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Penggunaan studi kasus kontekstual yang relevan dengan lingkungan dan tantangan kehidupan sehari-hari siswa.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2125" y="3062287"/>
            <a:ext cx="909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F172A"/>
                </a:solidFill>
                <a:latin typeface="Inter"/>
              </a:rPr>
              <a:t>Keterhubungan Antar-Disiplin: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Menghubungkan satu konsep materi dengan pengetahuan dari mata pelajaran lain secara holistik.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2125" y="3786187"/>
            <a:ext cx="909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F172A"/>
                </a:solidFill>
                <a:latin typeface="Inter"/>
              </a:rPr>
              <a:t>Transfer Pengetahuan: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Kemampuan siswa mengaplikasikan prinsip atau teori yang dipelajari untuk menyelesaikan situasi baru yang kompleks.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2125" y="4510087"/>
            <a:ext cx="909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F172A"/>
                </a:solidFill>
                <a:latin typeface="Inter"/>
              </a:rPr>
              <a:t>Asesmen Otentik Berkelanjutan: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Evaluasi menekankan pada proses belajar, portofolio proyek, dan kemampuan argumen, bukan sekadar tes pilihan ganda.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352675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076575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800475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524375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Indikator Pembelajaran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19737" y="2281237"/>
            <a:ext cx="11525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Inter"/>
              </a:rPr>
              <a:t>BAGIAN III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5758" y="2605087"/>
            <a:ext cx="3860482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Tujuan &amp; Fungsi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376612"/>
            <a:ext cx="7143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Capaian dan kontribusi strategis deep learning dalam mencetak generasi unggul abad ke-21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67000"/>
            <a:ext cx="5334000" cy="2238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057525"/>
            <a:ext cx="455295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0" i="0" u="none">
                <a:solidFill>
                  <a:srgbClr val="0D9488"/>
                </a:solidFill>
                <a:latin typeface="Plus Jakarta Sans ExtraBold"/>
              </a:rPr>
              <a:t>6C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4200525"/>
            <a:ext cx="4552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1" i="0" u="none">
                <a:solidFill>
                  <a:srgbClr val="0F172A"/>
                </a:solidFill>
                <a:latin typeface="Inter"/>
              </a:rPr>
              <a:t>Kompetensi Abad 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564606"/>
            <a:ext cx="56007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D9488"/>
                </a:solidFill>
                <a:latin typeface="Plus Jakarta Sans SemiBold"/>
              </a:rPr>
              <a:t>Membentuk Pembelajar Sepanjang Hayat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964656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Tujuan utama pendekatan deep learning adalah membekali siswa dengan keterampil esensial abad ke-21 yang terangkum dalam kompetensi </a:t>
            </a:r>
            <a:r>
              <a:rPr sz="1275" b="1" i="0" u="none">
                <a:solidFill>
                  <a:srgbClr val="334155"/>
                </a:solidFill>
                <a:latin typeface="Inter"/>
              </a:rPr>
              <a:t>6C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807618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1" u="none">
                <a:solidFill>
                  <a:srgbClr val="334155"/>
                </a:solidFill>
                <a:latin typeface="Inter"/>
              </a:rPr>
              <a:t>Critical Thinking, Creativity, Collaboration, Communication, Character,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 dan </a:t>
            </a:r>
            <a:r>
              <a:rPr sz="1275" b="0" i="1" u="none">
                <a:solidFill>
                  <a:srgbClr val="334155"/>
                </a:solidFill>
                <a:latin typeface="Inter"/>
              </a:rPr>
              <a:t>Citizenship</a:t>
            </a:r>
            <a:r>
              <a:rPr sz="1275" b="0" i="0" u="none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4407693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Pendekatan ini menumbuhkan kemandirian belajar sehingga siswa siap mengadaptasi perubahan zaman yang dinamis.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Tujuan Deep Learning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90625"/>
            <a:ext cx="11049000" cy="51911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943475"/>
            <a:ext cx="11049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sz="1275" b="0" i="1" u="none">
                <a:solidFill>
                  <a:srgbClr val="334155"/>
                </a:solidFill>
                <a:latin typeface="Inter"/>
              </a:rPr>
              <a:t>Penerapan pendekatan deep learning secara signifikan meningkatkan kualitas hasil belajar kognitif dan afektif siswa dibanding pembelajaran konvensional.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Fungsi &amp; Manfaat Utama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2490787"/>
            <a:ext cx="116014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Plus Jakarta Sans"/>
              </a:rPr>
              <a:t>Terima Kasih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443287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Mari Wujudkan Pembelajaran Bermakna, Sadar, dan Menyenangkan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138612"/>
            <a:ext cx="1104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0D9488"/>
                </a:solidFill>
                <a:latin typeface="Inter SemiBold"/>
              </a:rPr>
              <a:t>Sesi Tanya &amp; Jawab | Pendekatan Deep Learning dalam Pembelajaran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3548062"/>
            <a:ext cx="857250" cy="47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19675" y="3555206"/>
            <a:ext cx="324802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https://i.ytimg.com/vi/rWEwv_qobpU/maxresdefault.jpg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19675" y="3788568"/>
            <a:ext cx="32480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www.youtube.com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614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Inter</vt:lpstr>
      <vt:lpstr>Inter SemiBold</vt:lpstr>
      <vt:lpstr>Plus Jakarta Sans</vt:lpstr>
      <vt:lpstr>Plus Jakarta Sans ExtraBold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rino</cp:lastModifiedBy>
  <cp:revision>2</cp:revision>
  <dcterms:created xsi:type="dcterms:W3CDTF">2013-01-27T09:14:16Z</dcterms:created>
  <dcterms:modified xsi:type="dcterms:W3CDTF">2026-09-02T14:53:47Z</dcterms:modified>
  <cp:category/>
</cp:coreProperties>
</file>